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81" r:id="rId2"/>
    <p:sldId id="256" r:id="rId3"/>
    <p:sldId id="257" r:id="rId4"/>
    <p:sldId id="368" r:id="rId5"/>
    <p:sldId id="334" r:id="rId6"/>
    <p:sldId id="369" r:id="rId7"/>
    <p:sldId id="335" r:id="rId8"/>
    <p:sldId id="259" r:id="rId9"/>
    <p:sldId id="260" r:id="rId10"/>
    <p:sldId id="370" r:id="rId11"/>
    <p:sldId id="377" r:id="rId12"/>
    <p:sldId id="378" r:id="rId13"/>
    <p:sldId id="262" r:id="rId14"/>
    <p:sldId id="371" r:id="rId15"/>
    <p:sldId id="339" r:id="rId16"/>
    <p:sldId id="337" r:id="rId17"/>
    <p:sldId id="263" r:id="rId18"/>
    <p:sldId id="264" r:id="rId19"/>
    <p:sldId id="340" r:id="rId20"/>
    <p:sldId id="265" r:id="rId21"/>
    <p:sldId id="341" r:id="rId22"/>
    <p:sldId id="373" r:id="rId23"/>
    <p:sldId id="266" r:id="rId24"/>
    <p:sldId id="372" r:id="rId25"/>
    <p:sldId id="349" r:id="rId26"/>
    <p:sldId id="342" r:id="rId27"/>
    <p:sldId id="267" r:id="rId28"/>
    <p:sldId id="374" r:id="rId29"/>
    <p:sldId id="365" r:id="rId30"/>
    <p:sldId id="366" r:id="rId31"/>
    <p:sldId id="367" r:id="rId32"/>
    <p:sldId id="332" r:id="rId33"/>
    <p:sldId id="343" r:id="rId34"/>
    <p:sldId id="364" r:id="rId35"/>
    <p:sldId id="344" r:id="rId36"/>
    <p:sldId id="345" r:id="rId37"/>
    <p:sldId id="346" r:id="rId38"/>
    <p:sldId id="347" r:id="rId39"/>
    <p:sldId id="348" r:id="rId40"/>
    <p:sldId id="258" r:id="rId41"/>
    <p:sldId id="333" r:id="rId42"/>
    <p:sldId id="375" r:id="rId43"/>
    <p:sldId id="350" r:id="rId44"/>
    <p:sldId id="313" r:id="rId45"/>
    <p:sldId id="329" r:id="rId46"/>
    <p:sldId id="301" r:id="rId47"/>
    <p:sldId id="351" r:id="rId48"/>
    <p:sldId id="352" r:id="rId49"/>
    <p:sldId id="353" r:id="rId50"/>
    <p:sldId id="354" r:id="rId51"/>
    <p:sldId id="355" r:id="rId52"/>
    <p:sldId id="357" r:id="rId53"/>
    <p:sldId id="358" r:id="rId54"/>
    <p:sldId id="359" r:id="rId55"/>
    <p:sldId id="360" r:id="rId56"/>
    <p:sldId id="361" r:id="rId57"/>
    <p:sldId id="362" r:id="rId58"/>
    <p:sldId id="363" r:id="rId59"/>
    <p:sldId id="376" r:id="rId6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09" autoAdjust="0"/>
    <p:restoredTop sz="94926" autoAdjust="0"/>
  </p:normalViewPr>
  <p:slideViewPr>
    <p:cSldViewPr snapToGrid="0">
      <p:cViewPr varScale="1">
        <p:scale>
          <a:sx n="98" d="100"/>
          <a:sy n="98" d="100"/>
        </p:scale>
        <p:origin x="4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240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31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590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1884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2462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5369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50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371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16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239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18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365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088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41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385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802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EC123-3354-47A9-96CA-D5D92D23E14A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4A546F2-DC34-43A0-90DA-16A9092B1A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6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articles.mercola.com/sites/articles/archive/2010/02/13/cookware-chemical-linked-to-thyroid-disease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0732" y="1556427"/>
            <a:ext cx="9863880" cy="254216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/>
              <a:t>食物安全與糧食安全</a:t>
            </a:r>
            <a:r>
              <a:rPr lang="en-US" altLang="zh-TW" sz="4800" b="1" dirty="0" smtClean="0"/>
              <a:t/>
            </a:r>
            <a:br>
              <a:rPr lang="en-US" altLang="zh-TW" sz="4800" b="1" dirty="0" smtClean="0"/>
            </a:br>
            <a:r>
              <a:rPr lang="en-US" altLang="zh-TW" sz="4400" dirty="0"/>
              <a:t/>
            </a:r>
            <a:br>
              <a:rPr lang="en-US" altLang="zh-TW" sz="4400" dirty="0"/>
            </a:br>
            <a:r>
              <a:rPr lang="en-US" altLang="zh-TW" sz="2800" dirty="0" smtClean="0"/>
              <a:t>             			</a:t>
            </a:r>
            <a:r>
              <a:rPr lang="zh-TW" altLang="en-US" sz="2800" b="1" dirty="0"/>
              <a:t>近代食物業與</a:t>
            </a:r>
            <a:r>
              <a:rPr lang="zh-TW" altLang="en-US" sz="2800" b="1" dirty="0" smtClean="0"/>
              <a:t>化學工業</a:t>
            </a:r>
            <a:r>
              <a:rPr lang="zh-TW" altLang="en-US" sz="2800" b="1" dirty="0"/>
              <a:t>進入生活的迷思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92374" y="5008098"/>
            <a:ext cx="3612238" cy="903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/>
              <a:t>                             「綠蔭家園」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 smtClean="0"/>
              <a:t>                                  </a:t>
            </a:r>
            <a:r>
              <a:rPr lang="zh-TW" altLang="en-US" sz="2000" dirty="0" smtClean="0"/>
              <a:t>麥陳尹玲</a:t>
            </a:r>
            <a:endParaRPr lang="zh-TW" altLang="en-US" sz="2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65" y="137788"/>
            <a:ext cx="2981193" cy="86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58463" y="393895"/>
            <a:ext cx="7061980" cy="928469"/>
          </a:xfrm>
        </p:spPr>
        <p:txBody>
          <a:bodyPr/>
          <a:lstStyle/>
          <a:p>
            <a:r>
              <a:rPr lang="zh-TW" altLang="en-US" b="1" dirty="0" smtClean="0"/>
              <a:t>健康的食欲調節訊號</a:t>
            </a:r>
            <a:endParaRPr lang="zh-HK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28468" y="1294228"/>
            <a:ext cx="10452295" cy="4616995"/>
          </a:xfrm>
        </p:spPr>
        <p:txBody>
          <a:bodyPr>
            <a:normAutofit lnSpcReduction="10000"/>
          </a:bodyPr>
          <a:lstStyle/>
          <a:p>
            <a:r>
              <a:rPr lang="zh-TW" altLang="en-US" sz="2800" b="1" dirty="0">
                <a:solidFill>
                  <a:srgbClr val="C00000"/>
                </a:solidFill>
              </a:rPr>
              <a:t>胰島素</a:t>
            </a:r>
            <a:r>
              <a:rPr lang="en-HK" altLang="zh-TW" sz="2800" dirty="0"/>
              <a:t>Insulin</a:t>
            </a:r>
            <a:r>
              <a:rPr lang="zh-TW" altLang="en-US" sz="2800" dirty="0"/>
              <a:t>及</a:t>
            </a:r>
            <a:r>
              <a:rPr lang="zh-TW" altLang="en-US" sz="2800" b="1" dirty="0">
                <a:solidFill>
                  <a:srgbClr val="C00000"/>
                </a:solidFill>
              </a:rPr>
              <a:t>瘦素</a:t>
            </a:r>
            <a:r>
              <a:rPr lang="zh-TW" altLang="en-US" sz="2800" dirty="0"/>
              <a:t> </a:t>
            </a:r>
            <a:r>
              <a:rPr lang="en-HK" altLang="zh-TW" sz="2800" dirty="0"/>
              <a:t>Leptin</a:t>
            </a:r>
            <a:r>
              <a:rPr lang="zh-TW" altLang="en-US" sz="2800" dirty="0"/>
              <a:t>是這</a:t>
            </a:r>
            <a:r>
              <a:rPr lang="zh-TW" altLang="zh-TW" sz="2800" dirty="0"/>
              <a:t>獎勵通路</a:t>
            </a:r>
            <a:r>
              <a:rPr lang="zh-TW" altLang="en-US" sz="2800" dirty="0"/>
              <a:t>的兩種主要</a:t>
            </a:r>
            <a:r>
              <a:rPr lang="zh-TW" altLang="en-US" sz="3200" b="1" dirty="0">
                <a:solidFill>
                  <a:srgbClr val="C00000"/>
                </a:solidFill>
              </a:rPr>
              <a:t>調節劑</a:t>
            </a:r>
            <a:r>
              <a:rPr lang="en-US" altLang="zh-TW" sz="2800" dirty="0"/>
              <a:t>(modulators)</a:t>
            </a:r>
            <a:r>
              <a:rPr lang="zh-TW" altLang="en-US" sz="2800" dirty="0"/>
              <a:t>，能減弱來自</a:t>
            </a:r>
            <a:r>
              <a:rPr lang="zh-TW" altLang="zh-TW" sz="2800" dirty="0"/>
              <a:t>享樂</a:t>
            </a:r>
            <a:r>
              <a:rPr lang="zh-TW" altLang="en-US" sz="2800" dirty="0"/>
              <a:t>區的刺激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換句話說</a:t>
            </a:r>
            <a:r>
              <a:rPr lang="zh-TW" altLang="en-US" sz="2800" dirty="0"/>
              <a:t>，即發訊號給我們的大腦，著我們不去進食或停止進食。</a:t>
            </a:r>
            <a:endParaRPr lang="en-US" altLang="zh-TW" sz="2800" dirty="0"/>
          </a:p>
          <a:p>
            <a:r>
              <a:rPr lang="zh-TW" altLang="en-US" sz="2800" dirty="0"/>
              <a:t>這些</a:t>
            </a:r>
            <a:r>
              <a:rPr lang="zh-TW" altLang="en-US" sz="3200" b="1" dirty="0">
                <a:solidFill>
                  <a:srgbClr val="C00000"/>
                </a:solidFill>
              </a:rPr>
              <a:t>調節劑</a:t>
            </a:r>
            <a:r>
              <a:rPr lang="zh-TW" altLang="en-US" sz="2800" dirty="0"/>
              <a:t>的分泌卻會因為某些食物的代謝過程或產物而</a:t>
            </a:r>
            <a:r>
              <a:rPr lang="zh-TW" altLang="en-US" sz="2800" b="1" dirty="0">
                <a:solidFill>
                  <a:srgbClr val="FF0000"/>
                </a:solidFill>
              </a:rPr>
              <a:t>被抑制</a:t>
            </a:r>
            <a:r>
              <a:rPr lang="zh-TW" altLang="en-US" sz="2800" dirty="0"/>
              <a:t>。這樣我們身體雖然沒有需要，也不會拒絶食物，經常想吃東西，吃過量了也不覺得飽，</a:t>
            </a:r>
            <a:r>
              <a:rPr lang="zh-TW" altLang="en-US" sz="3600" b="1" dirty="0">
                <a:solidFill>
                  <a:srgbClr val="FF0000"/>
                </a:solidFill>
              </a:rPr>
              <a:t>甚至真的以為自己有需要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這些</a:t>
            </a:r>
            <a:r>
              <a:rPr lang="zh-TW" altLang="en-US" sz="2800" dirty="0">
                <a:solidFill>
                  <a:schemeClr val="tx1"/>
                </a:solidFill>
              </a:rPr>
              <a:t>調節</a:t>
            </a:r>
            <a:r>
              <a:rPr lang="zh-TW" altLang="en-US" sz="2800" dirty="0" smtClean="0">
                <a:solidFill>
                  <a:schemeClr val="tx1"/>
                </a:solidFill>
              </a:rPr>
              <a:t>劑是會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被食物</a:t>
            </a:r>
            <a:r>
              <a:rPr lang="zh-TW" altLang="en-US" sz="2800" dirty="0" smtClean="0">
                <a:solidFill>
                  <a:schemeClr val="tx1"/>
                </a:solidFill>
              </a:rPr>
              <a:t>的種類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影響</a:t>
            </a:r>
            <a:r>
              <a:rPr lang="zh-TW" altLang="en-US" sz="2800" dirty="0" smtClean="0">
                <a:solidFill>
                  <a:schemeClr val="tx1"/>
                </a:solidFill>
              </a:rPr>
              <a:t>的</a:t>
            </a:r>
            <a:endParaRPr lang="en-US" altLang="zh-TW" sz="2800" dirty="0"/>
          </a:p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2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75582" y="365760"/>
            <a:ext cx="7222430" cy="75870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元素週期表：一些主要元素的特別位置</a:t>
            </a:r>
            <a:endParaRPr lang="zh-TW" altLang="en-US" sz="3200" b="1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39" y="1309815"/>
            <a:ext cx="8088608" cy="5263979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65" y="137788"/>
            <a:ext cx="2981193" cy="86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68162" y="407772"/>
            <a:ext cx="6351373" cy="803189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有機體裡的一些功能組別舉例</a:t>
            </a:r>
            <a:endParaRPr lang="zh-TW" altLang="en-US" b="1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51" y="1403229"/>
            <a:ext cx="6759146" cy="5053175"/>
          </a:xfrm>
        </p:spPr>
      </p:pic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8464378" y="1403229"/>
            <a:ext cx="3040233" cy="5053175"/>
          </a:xfrm>
        </p:spPr>
        <p:txBody>
          <a:bodyPr>
            <a:normAutofit lnSpcReduction="10000"/>
          </a:bodyPr>
          <a:lstStyle/>
          <a:p>
            <a:r>
              <a:rPr lang="en-HK" altLang="zh-TW" dirty="0" smtClean="0"/>
              <a:t>alkane </a:t>
            </a:r>
            <a:r>
              <a:rPr lang="zh-TW" altLang="en-US" b="1" dirty="0" smtClean="0"/>
              <a:t>烷烴</a:t>
            </a:r>
            <a:endParaRPr lang="en-HK" altLang="zh-TW" b="1" dirty="0" smtClean="0"/>
          </a:p>
          <a:p>
            <a:r>
              <a:rPr lang="en-HK" altLang="zh-TW" dirty="0" smtClean="0"/>
              <a:t>alkene </a:t>
            </a:r>
            <a:r>
              <a:rPr lang="zh-TW" altLang="en-US" b="1" dirty="0" smtClean="0"/>
              <a:t>烯烴</a:t>
            </a:r>
            <a:endParaRPr lang="en-HK" altLang="zh-TW" b="1" dirty="0" smtClean="0"/>
          </a:p>
          <a:p>
            <a:r>
              <a:rPr lang="en-HK" altLang="zh-TW" dirty="0" smtClean="0"/>
              <a:t>alkyne </a:t>
            </a:r>
            <a:r>
              <a:rPr lang="zh-TW" altLang="en-US" b="1" dirty="0" smtClean="0"/>
              <a:t>炔</a:t>
            </a:r>
            <a:endParaRPr lang="en-HK" altLang="zh-TW" b="1" dirty="0" smtClean="0"/>
          </a:p>
          <a:p>
            <a:r>
              <a:rPr lang="en-HK" altLang="zh-TW" dirty="0" smtClean="0"/>
              <a:t>Phenyl </a:t>
            </a:r>
            <a:r>
              <a:rPr lang="zh-TW" altLang="en-US" b="1" dirty="0" smtClean="0"/>
              <a:t>苯</a:t>
            </a:r>
            <a:endParaRPr lang="en-HK" altLang="zh-TW" b="1" dirty="0" smtClean="0"/>
          </a:p>
          <a:p>
            <a:r>
              <a:rPr lang="en-HK" altLang="zh-TW" dirty="0"/>
              <a:t>a</a:t>
            </a:r>
            <a:r>
              <a:rPr lang="en-HK" altLang="zh-TW" dirty="0" smtClean="0"/>
              <a:t>lkyl halide </a:t>
            </a:r>
            <a:r>
              <a:rPr lang="zh-TW" altLang="en-US" b="1" dirty="0" smtClean="0"/>
              <a:t>烷基鹵</a:t>
            </a:r>
            <a:endParaRPr lang="en-HK" altLang="zh-TW" b="1" dirty="0" smtClean="0"/>
          </a:p>
          <a:p>
            <a:r>
              <a:rPr lang="en-HK" altLang="zh-TW" dirty="0" smtClean="0"/>
              <a:t>amine </a:t>
            </a:r>
            <a:r>
              <a:rPr lang="zh-TW" altLang="en-US" b="1" dirty="0" smtClean="0"/>
              <a:t>胺</a:t>
            </a:r>
            <a:endParaRPr lang="en-HK" altLang="zh-TW" b="1" dirty="0" smtClean="0"/>
          </a:p>
          <a:p>
            <a:r>
              <a:rPr lang="en-HK" altLang="zh-TW" dirty="0" smtClean="0"/>
              <a:t>Alcohol </a:t>
            </a:r>
            <a:r>
              <a:rPr lang="zh-TW" altLang="en-US" dirty="0" smtClean="0"/>
              <a:t>乙</a:t>
            </a:r>
            <a:r>
              <a:rPr lang="zh-TW" altLang="en-US" b="1" dirty="0" smtClean="0"/>
              <a:t>醇</a:t>
            </a:r>
            <a:r>
              <a:rPr lang="en-HK" altLang="zh-TW" dirty="0" smtClean="0"/>
              <a:t>(</a:t>
            </a:r>
            <a:r>
              <a:rPr lang="zh-TW" altLang="en-US" dirty="0" smtClean="0"/>
              <a:t>酒精</a:t>
            </a:r>
            <a:r>
              <a:rPr lang="en-HK" altLang="zh-TW" dirty="0" smtClean="0"/>
              <a:t>)</a:t>
            </a:r>
          </a:p>
          <a:p>
            <a:r>
              <a:rPr lang="en-HK" altLang="zh-TW" dirty="0" smtClean="0"/>
              <a:t>ether </a:t>
            </a:r>
            <a:r>
              <a:rPr lang="zh-TW" altLang="en-US" b="1" dirty="0" smtClean="0"/>
              <a:t>醚</a:t>
            </a:r>
            <a:endParaRPr lang="en-HK" altLang="zh-TW" b="1" dirty="0" smtClean="0"/>
          </a:p>
          <a:p>
            <a:r>
              <a:rPr lang="en-HK" altLang="zh-TW" dirty="0" smtClean="0"/>
              <a:t>aldehyde </a:t>
            </a:r>
            <a:r>
              <a:rPr lang="zh-TW" altLang="en-US" b="1" dirty="0" smtClean="0"/>
              <a:t>醛</a:t>
            </a:r>
            <a:endParaRPr lang="en-HK" altLang="zh-TW" b="1" dirty="0" smtClean="0"/>
          </a:p>
          <a:p>
            <a:r>
              <a:rPr lang="en-HK" altLang="zh-TW" dirty="0" smtClean="0"/>
              <a:t>Ketone </a:t>
            </a:r>
            <a:r>
              <a:rPr lang="zh-TW" altLang="en-US" b="1" dirty="0" smtClean="0"/>
              <a:t>酮</a:t>
            </a:r>
            <a:endParaRPr lang="en-HK" altLang="zh-TW" b="1" dirty="0" smtClean="0"/>
          </a:p>
          <a:p>
            <a:r>
              <a:rPr lang="en-HK" altLang="zh-TW" dirty="0"/>
              <a:t>c</a:t>
            </a:r>
            <a:r>
              <a:rPr lang="en-HK" altLang="zh-TW" dirty="0" smtClean="0"/>
              <a:t>arboxylic acid </a:t>
            </a:r>
            <a:r>
              <a:rPr lang="zh-TW" altLang="en-US" b="1" dirty="0" smtClean="0"/>
              <a:t>羧酸</a:t>
            </a:r>
            <a:endParaRPr lang="en-HK" altLang="zh-TW" b="1" dirty="0" smtClean="0"/>
          </a:p>
          <a:p>
            <a:r>
              <a:rPr lang="en-HK" altLang="zh-TW" dirty="0" smtClean="0"/>
              <a:t>ester </a:t>
            </a:r>
            <a:r>
              <a:rPr lang="zh-TW" altLang="en-US" b="1" dirty="0" smtClean="0"/>
              <a:t>酯</a:t>
            </a:r>
            <a:endParaRPr lang="en-HK" altLang="zh-TW" b="1" dirty="0" smtClean="0"/>
          </a:p>
          <a:p>
            <a:r>
              <a:rPr lang="en-HK" altLang="zh-TW" dirty="0" smtClean="0"/>
              <a:t>amide </a:t>
            </a:r>
            <a:r>
              <a:rPr lang="zh-TW" altLang="en-US" b="1" dirty="0" smtClean="0"/>
              <a:t>酰</a:t>
            </a:r>
            <a:r>
              <a:rPr lang="zh-TW" altLang="en-US" b="1" dirty="0"/>
              <a:t>胺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65" y="137788"/>
            <a:ext cx="2981193" cy="86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20" y="379827"/>
            <a:ext cx="6541477" cy="1322363"/>
          </a:xfrm>
        </p:spPr>
        <p:txBody>
          <a:bodyPr>
            <a:normAutofit fontScale="90000"/>
          </a:bodyPr>
          <a:lstStyle/>
          <a:p>
            <a:r>
              <a:rPr lang="zh-TW" altLang="en-US" sz="4000" b="1" dirty="0"/>
              <a:t>碳水化合物，單糖與多</a:t>
            </a:r>
            <a:r>
              <a:rPr lang="zh-TW" altLang="en-US" sz="4000" b="1" dirty="0" smtClean="0"/>
              <a:t>糖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zh-TW" altLang="en-US" sz="4000" b="1" dirty="0" smtClean="0"/>
              <a:t>知</a:t>
            </a:r>
            <a:r>
              <a:rPr lang="zh-TW" altLang="en-US" sz="4000" b="1" dirty="0"/>
              <a:t>多一點點</a:t>
            </a:r>
            <a:r>
              <a:rPr lang="zh-TW" altLang="en-US" sz="4000" dirty="0"/>
              <a:t>：</a:t>
            </a:r>
            <a:r>
              <a:rPr lang="en-US" altLang="zh-TW" sz="4000" dirty="0"/>
              <a:t/>
            </a:r>
            <a:br>
              <a:rPr lang="en-US" altLang="zh-TW" sz="4000" dirty="0"/>
            </a:br>
            <a:endParaRPr lang="zh-TW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2369" y="1420837"/>
            <a:ext cx="11057206" cy="5437164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sz="3200" b="1" dirty="0" smtClean="0">
                <a:solidFill>
                  <a:srgbClr val="C00000"/>
                </a:solidFill>
              </a:rPr>
              <a:t>單糖</a:t>
            </a:r>
            <a:r>
              <a:rPr lang="zh-TW" altLang="en-US" sz="3200" dirty="0" smtClean="0"/>
              <a:t>就是最基本稱得為糖的含碳、氫和氧的化合物。</a:t>
            </a:r>
            <a:endParaRPr lang="en-US" altLang="zh-TW" sz="3200" dirty="0" smtClean="0"/>
          </a:p>
          <a:p>
            <a:r>
              <a:rPr lang="zh-TW" altLang="en-US" sz="3200" dirty="0" smtClean="0"/>
              <a:t>每一個單糖的份子，由</a:t>
            </a:r>
            <a:r>
              <a:rPr lang="en-US" altLang="zh-TW" sz="3200" b="1" dirty="0" smtClean="0">
                <a:solidFill>
                  <a:srgbClr val="C00000"/>
                </a:solidFill>
              </a:rPr>
              <a:t>6</a:t>
            </a:r>
            <a:r>
              <a:rPr lang="zh-TW" altLang="en-US" sz="3200" dirty="0" smtClean="0"/>
              <a:t>個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碳</a:t>
            </a:r>
            <a:r>
              <a:rPr lang="zh-TW" altLang="en-US" sz="3200" dirty="0" smtClean="0"/>
              <a:t>原子、</a:t>
            </a:r>
            <a:r>
              <a:rPr lang="en-US" altLang="zh-TW" sz="3200" b="1" dirty="0" smtClean="0">
                <a:solidFill>
                  <a:srgbClr val="C00000"/>
                </a:solidFill>
              </a:rPr>
              <a:t>12</a:t>
            </a:r>
            <a:r>
              <a:rPr lang="zh-TW" altLang="en-US" sz="3200" dirty="0" smtClean="0"/>
              <a:t>個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氫</a:t>
            </a:r>
            <a:r>
              <a:rPr lang="zh-TW" altLang="en-US" sz="3200" dirty="0" smtClean="0"/>
              <a:t>原子和</a:t>
            </a:r>
            <a:r>
              <a:rPr lang="en-US" altLang="zh-TW" sz="3200" b="1" dirty="0" smtClean="0">
                <a:solidFill>
                  <a:srgbClr val="C00000"/>
                </a:solidFill>
              </a:rPr>
              <a:t>6</a:t>
            </a:r>
            <a:r>
              <a:rPr lang="zh-TW" altLang="en-US" sz="3200" dirty="0" smtClean="0"/>
              <a:t>個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氧</a:t>
            </a:r>
            <a:r>
              <a:rPr lang="zh-TW" altLang="en-US" sz="3200" dirty="0" smtClean="0"/>
              <a:t>原子組成。</a:t>
            </a:r>
            <a:endParaRPr lang="en-US" altLang="zh-TW" sz="3200" dirty="0" smtClean="0"/>
          </a:p>
          <a:p>
            <a:r>
              <a:rPr lang="zh-TW" altLang="en-US" sz="3200" b="1" dirty="0" smtClean="0">
                <a:solidFill>
                  <a:srgbClr val="00B050"/>
                </a:solidFill>
              </a:rPr>
              <a:t>植物行光合作用</a:t>
            </a:r>
            <a:r>
              <a:rPr lang="zh-TW" altLang="en-US" sz="3200" dirty="0" smtClean="0"/>
              <a:t>時合成的第一個最基本含碳養分便是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單糖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稱糖為養物，因為細胞裡的粒線體有機制把它與氧作用，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產生能量</a:t>
            </a:r>
            <a:r>
              <a:rPr lang="zh-TW" altLang="en-US" sz="3200" dirty="0" smtClean="0"/>
              <a:t>並釋出</a:t>
            </a:r>
            <a:r>
              <a:rPr lang="zh-TW" altLang="en-US" sz="3200" dirty="0"/>
              <a:t>水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科學界，把這最基本的糖表達成</a:t>
            </a:r>
            <a:r>
              <a:rPr lang="en-US" altLang="zh-TW" sz="3200" b="1" dirty="0" smtClean="0"/>
              <a:t>C</a:t>
            </a:r>
            <a:r>
              <a:rPr lang="en-US" altLang="zh-TW" sz="3200" b="1" baseline="-25000" dirty="0" smtClean="0"/>
              <a:t>6</a:t>
            </a:r>
            <a:r>
              <a:rPr lang="en-US" altLang="zh-TW" sz="3200" b="1" dirty="0" smtClean="0"/>
              <a:t>H</a:t>
            </a:r>
            <a:r>
              <a:rPr lang="en-US" altLang="zh-TW" sz="3200" b="1" baseline="-25000" dirty="0" smtClean="0"/>
              <a:t>12</a:t>
            </a:r>
            <a:r>
              <a:rPr lang="en-US" altLang="zh-TW" sz="3200" b="1" dirty="0" smtClean="0"/>
              <a:t>O</a:t>
            </a:r>
            <a:r>
              <a:rPr lang="en-US" altLang="zh-TW" sz="3200" b="1" baseline="-25000" dirty="0" smtClean="0"/>
              <a:t>6</a:t>
            </a:r>
            <a:r>
              <a:rPr lang="zh-TW" altLang="en-US" sz="3200" baseline="-25000" dirty="0" smtClean="0"/>
              <a:t>。</a:t>
            </a:r>
            <a:endParaRPr lang="zh-TW" altLang="zh-TW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6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59987" y="323557"/>
            <a:ext cx="6738425" cy="1167619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化學式雖然相同，但這</a:t>
            </a:r>
            <a:r>
              <a:rPr lang="en-US" altLang="zh-TW" b="1" dirty="0"/>
              <a:t>24</a:t>
            </a:r>
            <a:r>
              <a:rPr lang="zh-TW" altLang="en-US" b="1" dirty="0"/>
              <a:t>個</a:t>
            </a:r>
            <a:r>
              <a:rPr lang="zh-TW" altLang="en-US" b="1" dirty="0" smtClean="0"/>
              <a:t>原子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卻</a:t>
            </a:r>
            <a:r>
              <a:rPr lang="zh-TW" altLang="en-US" b="1" dirty="0"/>
              <a:t>可以有</a:t>
            </a:r>
            <a:r>
              <a:rPr lang="en-US" altLang="zh-TW" b="1" dirty="0"/>
              <a:t>3</a:t>
            </a:r>
            <a:r>
              <a:rPr lang="zh-TW" altLang="en-US" b="1" dirty="0"/>
              <a:t>種及更多的不同</a:t>
            </a:r>
            <a:r>
              <a:rPr lang="zh-TW" altLang="en-US" b="1" dirty="0" smtClean="0"/>
              <a:t>結構</a:t>
            </a:r>
            <a:endParaRPr lang="zh-HK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59655" y="1617785"/>
            <a:ext cx="10744957" cy="5008098"/>
          </a:xfrm>
        </p:spPr>
        <p:txBody>
          <a:bodyPr/>
          <a:lstStyle/>
          <a:p>
            <a:r>
              <a:rPr lang="zh-TW" altLang="en-US" sz="2400" dirty="0"/>
              <a:t>其中三種直接與食物有關稱為食用糖的單糖，就是</a:t>
            </a:r>
            <a:r>
              <a:rPr lang="zh-TW" altLang="en-US" sz="2400" b="1" dirty="0">
                <a:solidFill>
                  <a:srgbClr val="C00000"/>
                </a:solidFill>
              </a:rPr>
              <a:t>葡萄糖</a:t>
            </a:r>
            <a:r>
              <a:rPr lang="zh-TW" altLang="en-US" sz="2400" dirty="0" smtClean="0"/>
              <a:t>、</a:t>
            </a:r>
            <a:r>
              <a:rPr lang="zh-TW" altLang="en-US" sz="2400" b="1" dirty="0">
                <a:solidFill>
                  <a:schemeClr val="tx1"/>
                </a:solidFill>
              </a:rPr>
              <a:t>半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乳糖</a:t>
            </a:r>
            <a:r>
              <a:rPr lang="zh-TW" altLang="en-US" sz="2400" dirty="0" smtClean="0"/>
              <a:t>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果糖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r>
              <a:rPr lang="zh-TW" altLang="en-US" sz="2400" dirty="0" smtClean="0"/>
              <a:t>果糖和</a:t>
            </a:r>
            <a:endParaRPr lang="en-US" altLang="zh-TW" dirty="0" smtClean="0"/>
          </a:p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68" y="2200064"/>
            <a:ext cx="3312792" cy="452499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87" y="2200065"/>
            <a:ext cx="3287947" cy="45249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869" y="2200065"/>
            <a:ext cx="3290902" cy="452498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3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05243" y="984738"/>
            <a:ext cx="9999370" cy="1142377"/>
          </a:xfrm>
        </p:spPr>
        <p:txBody>
          <a:bodyPr>
            <a:normAutofit fontScale="90000"/>
          </a:bodyPr>
          <a:lstStyle/>
          <a:p>
            <a:r>
              <a:rPr lang="zh-TW" altLang="en-US" sz="4000" b="1" dirty="0" smtClean="0"/>
              <a:t>這三者在結構上的分別，在環狀形式時更明顯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en-US" altLang="zh-TW" sz="4000" b="1" dirty="0"/>
              <a:t/>
            </a:r>
            <a:br>
              <a:rPr lang="en-US" altLang="zh-TW" sz="4000" b="1" dirty="0"/>
            </a:br>
            <a:r>
              <a:rPr lang="en-US" altLang="zh-TW" dirty="0" smtClean="0"/>
              <a:t>      </a:t>
            </a:r>
            <a:r>
              <a:rPr lang="zh-TW" altLang="en-US" b="1" dirty="0" smtClean="0">
                <a:solidFill>
                  <a:srgbClr val="FF0000"/>
                </a:solidFill>
              </a:rPr>
              <a:t>果糖</a:t>
            </a:r>
            <a:r>
              <a:rPr lang="zh-TW" altLang="en-US" dirty="0" smtClean="0"/>
              <a:t>                      </a:t>
            </a:r>
            <a:r>
              <a:rPr lang="zh-TW" altLang="en-US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dirty="0" smtClean="0"/>
              <a:t>                   </a:t>
            </a:r>
            <a:r>
              <a:rPr lang="zh-TW" altLang="en-US" b="1" dirty="0" smtClean="0">
                <a:solidFill>
                  <a:schemeClr val="tx1"/>
                </a:solidFill>
              </a:rPr>
              <a:t>半乳糖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19" y="2644725"/>
            <a:ext cx="9533107" cy="365879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5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02191" y="422030"/>
            <a:ext cx="6865034" cy="1223889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dirty="0" smtClean="0"/>
              <a:t>這個結構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令它可以以</a:t>
            </a:r>
            <a:r>
              <a:rPr lang="zh-TW" altLang="en-US" b="1" dirty="0">
                <a:solidFill>
                  <a:srgbClr val="C00000"/>
                </a:solidFill>
              </a:rPr>
              <a:t>鏈</a:t>
            </a:r>
            <a:r>
              <a:rPr lang="zh-TW" altLang="en-US" b="1" dirty="0" smtClean="0">
                <a:solidFill>
                  <a:srgbClr val="C00000"/>
                </a:solidFill>
              </a:rPr>
              <a:t>狀</a:t>
            </a:r>
            <a:r>
              <a:rPr lang="zh-TW" altLang="en-US" dirty="0" smtClean="0"/>
              <a:t>結合成</a:t>
            </a:r>
            <a:r>
              <a:rPr lang="zh-TW" altLang="en-US" b="1" dirty="0" smtClean="0">
                <a:solidFill>
                  <a:srgbClr val="C00000"/>
                </a:solidFill>
              </a:rPr>
              <a:t>澱粉質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39" y="1913206"/>
            <a:ext cx="10505873" cy="4740812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2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7785" y="295423"/>
            <a:ext cx="6879102" cy="1169248"/>
          </a:xfrm>
        </p:spPr>
        <p:txBody>
          <a:bodyPr>
            <a:noAutofit/>
          </a:bodyPr>
          <a:lstStyle/>
          <a:p>
            <a:r>
              <a:rPr lang="zh-TW" altLang="en-US" sz="3200" b="1" dirty="0" smtClean="0">
                <a:solidFill>
                  <a:schemeClr val="tx1"/>
                </a:solidFill>
              </a:rPr>
              <a:t>葡萄糖可與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果糖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合成雙糖，就是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蔗糖</a:t>
            </a:r>
            <a:r>
              <a:rPr lang="en-US" altLang="zh-TW" sz="3200" b="1" dirty="0" smtClean="0">
                <a:solidFill>
                  <a:schemeClr val="tx1"/>
                </a:solidFill>
              </a:rPr>
              <a:t/>
            </a:r>
            <a:br>
              <a:rPr lang="en-US" altLang="zh-TW" sz="3200" b="1" dirty="0" smtClean="0">
                <a:solidFill>
                  <a:schemeClr val="tx1"/>
                </a:solidFill>
              </a:rPr>
            </a:br>
            <a:r>
              <a:rPr lang="zh-TW" altLang="en-US" sz="3200" b="1" dirty="0" smtClean="0">
                <a:solidFill>
                  <a:schemeClr val="tx1"/>
                </a:solidFill>
              </a:rPr>
              <a:t>與半乳糖合成雙糖，就是乳糖</a:t>
            </a:r>
            <a:r>
              <a:rPr lang="en-US" altLang="zh-TW" sz="3200" dirty="0" smtClean="0">
                <a:solidFill>
                  <a:schemeClr val="tx1"/>
                </a:solidFill>
              </a:rPr>
              <a:t/>
            </a:r>
            <a:br>
              <a:rPr lang="en-US" altLang="zh-TW" sz="3200" dirty="0" smtClean="0">
                <a:solidFill>
                  <a:schemeClr val="tx1"/>
                </a:solidFill>
              </a:rPr>
            </a:br>
            <a:r>
              <a:rPr lang="en-US" altLang="zh-TW" sz="3200" dirty="0" smtClean="0">
                <a:solidFill>
                  <a:schemeClr val="tx1"/>
                </a:solidFill>
              </a:rPr>
              <a:t/>
            </a:r>
            <a:br>
              <a:rPr lang="en-US" altLang="zh-TW" sz="3200" dirty="0" smtClean="0">
                <a:solidFill>
                  <a:schemeClr val="tx1"/>
                </a:solidFill>
              </a:rPr>
            </a:br>
            <a:endParaRPr lang="zh-TW" altLang="en-US" sz="3200" dirty="0">
              <a:solidFill>
                <a:schemeClr val="tx1"/>
              </a:solidFill>
            </a:endParaRPr>
          </a:p>
        </p:txBody>
      </p:sp>
      <p:pic>
        <p:nvPicPr>
          <p:cNvPr id="7" name="圖片 1" descr="glucose, fructose, sugar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630" y="1686128"/>
            <a:ext cx="7742614" cy="500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20" y="576775"/>
            <a:ext cx="10297551" cy="998808"/>
          </a:xfrm>
        </p:spPr>
        <p:txBody>
          <a:bodyPr>
            <a:normAutofit fontScale="90000"/>
          </a:bodyPr>
          <a:lstStyle/>
          <a:p>
            <a:r>
              <a:rPr lang="zh-TW" altLang="en-US" sz="3200" b="1" dirty="0" smtClean="0"/>
              <a:t>這結構上的分別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b="1" dirty="0" smtClean="0"/>
              <a:t>令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sz="3200" b="1" dirty="0" smtClean="0"/>
              <a:t>與其他碳水化合物在體內經歷完全</a:t>
            </a:r>
            <a:r>
              <a:rPr lang="zh-TW" altLang="en-US" b="1" dirty="0" smtClean="0">
                <a:solidFill>
                  <a:srgbClr val="FF0000"/>
                </a:solidFill>
              </a:rPr>
              <a:t>不同的代謝過程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0505" y="1645920"/>
            <a:ext cx="11249963" cy="5092106"/>
          </a:xfrm>
        </p:spPr>
        <p:txBody>
          <a:bodyPr>
            <a:noAutofit/>
          </a:bodyPr>
          <a:lstStyle/>
          <a:p>
            <a:r>
              <a:rPr lang="zh-TW" altLang="en-US" sz="2800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sz="2800" dirty="0" smtClean="0"/>
              <a:t>是地球上所有生物，從細菌</a:t>
            </a:r>
            <a:r>
              <a:rPr lang="zh-TW" altLang="en-US" sz="2800" dirty="0"/>
              <a:t>到</a:t>
            </a:r>
            <a:r>
              <a:rPr lang="zh-TW" altLang="en-US" sz="2800" dirty="0" smtClean="0"/>
              <a:t>人類的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主要能源</a:t>
            </a:r>
            <a:r>
              <a:rPr lang="zh-TW" altLang="en-US" sz="2800" dirty="0" smtClean="0"/>
              <a:t>，包括人類的腦部。葡萄糖是光合作用的產物，在稻米、玉米、其他穀物和蔬果中都可以找到。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蔗糖是</a:t>
            </a:r>
            <a:r>
              <a:rPr lang="en-US" altLang="zh-TW" sz="2800" dirty="0" smtClean="0"/>
              <a:t>50%</a:t>
            </a:r>
            <a:r>
              <a:rPr lang="zh-TW" altLang="en-US" sz="2800" dirty="0" smtClean="0"/>
              <a:t>葡萄糖，</a:t>
            </a:r>
            <a:r>
              <a:rPr lang="en-US" altLang="zh-TW" sz="2800" dirty="0" smtClean="0"/>
              <a:t>50%</a:t>
            </a:r>
            <a:r>
              <a:rPr lang="zh-TW" altLang="en-US" sz="2800" dirty="0" smtClean="0"/>
              <a:t>果糖。高果糖玉米糖漿裡的果糖則佔</a:t>
            </a:r>
            <a:r>
              <a:rPr lang="en-US" altLang="zh-TW" sz="2800" dirty="0" smtClean="0"/>
              <a:t>42-55%)</a:t>
            </a:r>
          </a:p>
          <a:p>
            <a:r>
              <a:rPr lang="zh-TW" altLang="en-US" sz="2800" dirty="0" smtClean="0"/>
              <a:t>從食物進入人體的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sz="2800" dirty="0" smtClean="0"/>
              <a:t>，</a:t>
            </a:r>
            <a:r>
              <a:rPr lang="zh-TW" altLang="en-US" sz="2800" b="1" dirty="0">
                <a:solidFill>
                  <a:srgbClr val="C00000"/>
                </a:solidFill>
              </a:rPr>
              <a:t>八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成</a:t>
            </a:r>
            <a:r>
              <a:rPr lang="zh-TW" altLang="en-US" sz="2800" dirty="0" smtClean="0"/>
              <a:t>將即時被全身所有組織及每一個細胞利用。餘下的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兩成</a:t>
            </a:r>
            <a:r>
              <a:rPr lang="zh-TW" altLang="en-US" sz="2800" dirty="0" smtClean="0"/>
              <a:t>，會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進入肝臟</a:t>
            </a:r>
            <a:r>
              <a:rPr lang="zh-TW" altLang="en-US" sz="2800" dirty="0" smtClean="0"/>
              <a:t>進行代謝然後貯存。</a:t>
            </a:r>
            <a:endParaRPr lang="en-US" altLang="zh-TW" sz="2800" dirty="0" smtClean="0"/>
          </a:p>
          <a:p>
            <a:r>
              <a:rPr lang="zh-TW" altLang="en-US" sz="2800" dirty="0" smtClean="0"/>
              <a:t>沒有即時消耗的葡萄糖進入肝臟後，會被轉化為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糖原</a:t>
            </a:r>
            <a:r>
              <a:rPr lang="en-US" altLang="zh-TW" sz="2800" dirty="0" smtClean="0"/>
              <a:t>(</a:t>
            </a:r>
            <a:r>
              <a:rPr lang="en-HK" altLang="zh-TW" sz="2800" dirty="0" smtClean="0"/>
              <a:t>glycogen)</a:t>
            </a:r>
            <a:r>
              <a:rPr lang="zh-TW" altLang="en-US" sz="2800" dirty="0" smtClean="0"/>
              <a:t>在肝部貯存。糖原是我們身體將能量暫時無害地貯存的方式，身體一需要能量便能即時轉化。肝臟能貯存相當大量的糖原而沒有不良後果。</a:t>
            </a:r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8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01821" y="464234"/>
            <a:ext cx="6346425" cy="865214"/>
          </a:xfrm>
        </p:spPr>
        <p:txBody>
          <a:bodyPr/>
          <a:lstStyle/>
          <a:p>
            <a:r>
              <a:rPr lang="zh-TW" altLang="en-US" b="1" dirty="0" smtClean="0"/>
              <a:t>葡萄糖產生的</a:t>
            </a:r>
            <a:r>
              <a:rPr lang="zh-TW" altLang="en-US" b="1" dirty="0"/>
              <a:t>代謝產物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73723" y="1378635"/>
            <a:ext cx="10730889" cy="5074046"/>
          </a:xfrm>
        </p:spPr>
        <p:txBody>
          <a:bodyPr>
            <a:normAutofit fontScale="92500"/>
          </a:bodyPr>
          <a:lstStyle/>
          <a:p>
            <a:r>
              <a:rPr lang="zh-TW" altLang="en-US" sz="2800" b="1" dirty="0" smtClean="0">
                <a:solidFill>
                  <a:srgbClr val="C00000"/>
                </a:solidFill>
              </a:rPr>
              <a:t>葡萄糖</a:t>
            </a:r>
            <a:r>
              <a:rPr lang="zh-TW" altLang="en-US" sz="2800" dirty="0" smtClean="0"/>
              <a:t>的代謝</a:t>
            </a:r>
            <a:r>
              <a:rPr lang="zh-TW" altLang="en-US" sz="2800" dirty="0"/>
              <a:t>過程會產生</a:t>
            </a:r>
            <a:r>
              <a:rPr lang="zh-TW" altLang="en-US" sz="2800" b="1" dirty="0">
                <a:solidFill>
                  <a:srgbClr val="FF0000"/>
                </a:solidFill>
              </a:rPr>
              <a:t>少量的丙酮酸</a:t>
            </a:r>
            <a:r>
              <a:rPr lang="zh-TW" altLang="en-US" sz="2800" dirty="0"/>
              <a:t>，最後會變為</a:t>
            </a:r>
            <a:r>
              <a:rPr lang="en-US" altLang="zh-TW" sz="2800" b="1" dirty="0">
                <a:solidFill>
                  <a:srgbClr val="FF0000"/>
                </a:solidFill>
              </a:rPr>
              <a:t>ATP</a:t>
            </a:r>
            <a:r>
              <a:rPr lang="en-US" altLang="zh-TW" sz="2800" dirty="0"/>
              <a:t>(</a:t>
            </a:r>
            <a:r>
              <a:rPr lang="zh-TW" altLang="en-US" sz="2800" dirty="0"/>
              <a:t>能量的化學貯存形式</a:t>
            </a:r>
            <a:r>
              <a:rPr lang="en-US" altLang="zh-TW" sz="2800" dirty="0"/>
              <a:t>)</a:t>
            </a:r>
            <a:r>
              <a:rPr lang="zh-TW" altLang="en-US" sz="2800" dirty="0"/>
              <a:t>和二氧化碳。有更少量會轉化為</a:t>
            </a:r>
            <a:r>
              <a:rPr lang="zh-TW" altLang="en-US" sz="2800" b="1" dirty="0">
                <a:solidFill>
                  <a:srgbClr val="FF0000"/>
                </a:solidFill>
              </a:rPr>
              <a:t>檸檬酸</a:t>
            </a:r>
            <a:r>
              <a:rPr lang="zh-TW" altLang="en-US" sz="2800" dirty="0"/>
              <a:t>，最後變為</a:t>
            </a:r>
            <a:r>
              <a:rPr lang="en-US" altLang="zh-TW" sz="2800" b="1" dirty="0">
                <a:solidFill>
                  <a:srgbClr val="FF0000"/>
                </a:solidFill>
              </a:rPr>
              <a:t>VLDL</a:t>
            </a:r>
            <a:r>
              <a:rPr lang="en-US" altLang="zh-TW" sz="2800" dirty="0"/>
              <a:t>(</a:t>
            </a:r>
            <a:r>
              <a:rPr lang="zh-TW" altLang="en-US" sz="2800" dirty="0"/>
              <a:t>會在血管生成脂塊的超低密度脂蛋白</a:t>
            </a:r>
            <a:r>
              <a:rPr lang="en-US" altLang="zh-TW" sz="2800" dirty="0"/>
              <a:t>)</a:t>
            </a:r>
            <a:r>
              <a:rPr lang="zh-TW" altLang="en-US" sz="2800" dirty="0"/>
              <a:t>，但兩片麵包澱粉質裡的葡萄糖</a:t>
            </a:r>
            <a:r>
              <a:rPr lang="en-US" altLang="zh-TW" sz="2800" dirty="0"/>
              <a:t>(</a:t>
            </a:r>
            <a:r>
              <a:rPr lang="en-US" altLang="zh-TW" sz="2800" b="1" dirty="0">
                <a:solidFill>
                  <a:srgbClr val="C00000"/>
                </a:solidFill>
              </a:rPr>
              <a:t>120</a:t>
            </a:r>
            <a:r>
              <a:rPr lang="zh-TW" altLang="en-US" sz="2800" b="1" dirty="0">
                <a:solidFill>
                  <a:srgbClr val="C00000"/>
                </a:solidFill>
              </a:rPr>
              <a:t>卡</a:t>
            </a:r>
            <a:r>
              <a:rPr lang="en-US" altLang="zh-TW" sz="2800" dirty="0"/>
              <a:t>)</a:t>
            </a:r>
            <a:r>
              <a:rPr lang="zh-TW" altLang="en-US" sz="2800" dirty="0"/>
              <a:t>祇會有</a:t>
            </a:r>
            <a:r>
              <a:rPr lang="en-US" altLang="zh-TW" sz="2800" b="1" dirty="0">
                <a:solidFill>
                  <a:srgbClr val="C00000"/>
                </a:solidFill>
              </a:rPr>
              <a:t>1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卡</a:t>
            </a:r>
            <a:r>
              <a:rPr lang="zh-TW" altLang="en-US" sz="2800" dirty="0" smtClean="0"/>
              <a:t>路里量的</a:t>
            </a:r>
            <a:r>
              <a:rPr lang="en-US" altLang="zh-TW" sz="2800" dirty="0" smtClean="0"/>
              <a:t>VLDL</a:t>
            </a:r>
            <a:r>
              <a:rPr lang="zh-TW" altLang="en-US" sz="2800" dirty="0"/>
              <a:t>，</a:t>
            </a:r>
            <a:r>
              <a:rPr lang="zh-TW" altLang="en-US" sz="2800" b="1" dirty="0">
                <a:solidFill>
                  <a:srgbClr val="C00000"/>
                </a:solidFill>
              </a:rPr>
              <a:t>不足為</a:t>
            </a:r>
            <a:r>
              <a:rPr lang="zh-TW" altLang="en-US" sz="2800" dirty="0"/>
              <a:t>患。</a:t>
            </a:r>
            <a:endParaRPr lang="en-US" altLang="zh-TW" sz="2800" dirty="0"/>
          </a:p>
          <a:p>
            <a:r>
              <a:rPr lang="zh-TW" altLang="en-US" sz="2800" dirty="0"/>
              <a:t>人體血中</a:t>
            </a:r>
            <a:r>
              <a:rPr lang="zh-TW" altLang="en-US" sz="2800" b="1" dirty="0">
                <a:solidFill>
                  <a:srgbClr val="C00000"/>
                </a:solidFill>
              </a:rPr>
              <a:t>葡萄糖上升</a:t>
            </a:r>
            <a:r>
              <a:rPr lang="en-US" altLang="zh-TW" sz="2800" dirty="0"/>
              <a:t>(</a:t>
            </a:r>
            <a:r>
              <a:rPr lang="zh-TW" altLang="en-US" sz="2800" dirty="0"/>
              <a:t>血糖</a:t>
            </a:r>
            <a:r>
              <a:rPr lang="en-US" altLang="zh-TW" sz="2800" dirty="0"/>
              <a:t>)</a:t>
            </a:r>
            <a:r>
              <a:rPr lang="zh-TW" altLang="en-US" sz="2800" dirty="0"/>
              <a:t>，胰臟便會</a:t>
            </a:r>
            <a:r>
              <a:rPr lang="zh-TW" altLang="en-US" sz="2800" b="1" dirty="0">
                <a:solidFill>
                  <a:srgbClr val="C00000"/>
                </a:solidFill>
              </a:rPr>
              <a:t>分泌胰島素</a:t>
            </a:r>
            <a:r>
              <a:rPr lang="zh-TW" altLang="en-US" sz="2800" dirty="0"/>
              <a:t>，幫助葡萄糖進入細胞。沒有胰島素，細胞無法處理葡萄糖，我們便沒有能量行動、生長、修補或進行任何功能。胰島素是</a:t>
            </a:r>
            <a:r>
              <a:rPr lang="zh-TW" altLang="en-US" sz="2800" dirty="0">
                <a:solidFill>
                  <a:srgbClr val="C00000"/>
                </a:solidFill>
              </a:rPr>
              <a:t>讓葡萄糖能由血液進入細胞</a:t>
            </a:r>
            <a:r>
              <a:rPr lang="zh-TW" altLang="en-US" sz="2800" dirty="0"/>
              <a:t>的鑰匙</a:t>
            </a:r>
            <a:endParaRPr lang="en-HK" altLang="zh-TW" sz="2800" dirty="0"/>
          </a:p>
          <a:p>
            <a:r>
              <a:rPr lang="zh-TW" altLang="en-US" sz="2800" dirty="0"/>
              <a:t>我們每進食</a:t>
            </a:r>
            <a:r>
              <a:rPr lang="en-US" altLang="zh-TW" sz="2800" b="1" dirty="0">
                <a:solidFill>
                  <a:srgbClr val="C00000"/>
                </a:solidFill>
              </a:rPr>
              <a:t>120</a:t>
            </a:r>
            <a:r>
              <a:rPr lang="zh-TW" altLang="en-US" sz="2800" b="1" dirty="0">
                <a:solidFill>
                  <a:srgbClr val="C00000"/>
                </a:solidFill>
              </a:rPr>
              <a:t>卡</a:t>
            </a:r>
            <a:r>
              <a:rPr lang="zh-TW" altLang="en-US" sz="2800" dirty="0"/>
              <a:t>的葡萄糖，祇有少於</a:t>
            </a:r>
            <a:r>
              <a:rPr lang="en-US" altLang="zh-TW" sz="2800" b="1" dirty="0">
                <a:solidFill>
                  <a:srgbClr val="C00000"/>
                </a:solidFill>
              </a:rPr>
              <a:t>1</a:t>
            </a:r>
            <a:r>
              <a:rPr lang="zh-TW" altLang="en-US" sz="2800" b="1" dirty="0">
                <a:solidFill>
                  <a:srgbClr val="C00000"/>
                </a:solidFill>
              </a:rPr>
              <a:t>克有負面</a:t>
            </a:r>
            <a:r>
              <a:rPr lang="zh-TW" altLang="en-US" sz="2800" dirty="0"/>
              <a:t>的代謝後果。這很正常，我們的身體是設計成如此運作的。</a:t>
            </a:r>
            <a:endParaRPr lang="en-US" altLang="zh-TW" sz="2800" dirty="0"/>
          </a:p>
          <a:p>
            <a:r>
              <a:rPr lang="zh-TW" altLang="en-US" sz="2800" dirty="0" smtClean="0"/>
              <a:t>葡萄糖還會</a:t>
            </a:r>
            <a:r>
              <a:rPr lang="zh-TW" altLang="en-US" sz="3000" b="1" dirty="0">
                <a:solidFill>
                  <a:srgbClr val="00B050"/>
                </a:solidFill>
              </a:rPr>
              <a:t>抑制讓我們想進食更多的肌餓激素</a:t>
            </a:r>
            <a:r>
              <a:rPr lang="en-US" altLang="zh-TW" sz="2800" dirty="0"/>
              <a:t>(</a:t>
            </a:r>
            <a:r>
              <a:rPr lang="en-HK" altLang="zh-TW" sz="2800" dirty="0"/>
              <a:t>ghrelin)</a:t>
            </a:r>
            <a:r>
              <a:rPr lang="zh-TW" altLang="en-US" sz="2800" dirty="0"/>
              <a:t>，讓我們</a:t>
            </a:r>
            <a:r>
              <a:rPr lang="zh-TW" altLang="en-US" sz="3000" b="1" dirty="0">
                <a:solidFill>
                  <a:srgbClr val="00B050"/>
                </a:solidFill>
              </a:rPr>
              <a:t>知飽</a:t>
            </a:r>
            <a:r>
              <a:rPr lang="zh-TW" altLang="en-US" sz="2800" dirty="0"/>
              <a:t>止食。</a:t>
            </a:r>
          </a:p>
          <a:p>
            <a:endParaRPr lang="zh-TW" alt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9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36105" y="1023731"/>
            <a:ext cx="10868508" cy="1610140"/>
          </a:xfrm>
        </p:spPr>
        <p:txBody>
          <a:bodyPr>
            <a:noAutofit/>
          </a:bodyPr>
          <a:lstStyle/>
          <a:p>
            <a:r>
              <a:rPr lang="zh-TW" altLang="en-US" sz="4000" b="1" dirty="0"/>
              <a:t>化肥農藥、單一作物、集約式肉食</a:t>
            </a:r>
            <a:r>
              <a:rPr lang="zh-TW" altLang="en-US" sz="4000" b="1" dirty="0" smtClean="0"/>
              <a:t>供應鏈、</a:t>
            </a:r>
            <a:r>
              <a:rPr lang="zh-TW" altLang="en-US" sz="4000" b="1" dirty="0"/>
              <a:t>加工食品</a:t>
            </a:r>
            <a:r>
              <a:rPr lang="zh-TW" altLang="en-US" sz="4000" b="1" dirty="0" smtClean="0"/>
              <a:t>、基因改造食物、沒完沒了的故事</a:t>
            </a:r>
            <a:r>
              <a:rPr lang="en-US" altLang="zh-TW" sz="4000" b="1" dirty="0" smtClean="0"/>
              <a:t>. . .</a:t>
            </a:r>
            <a:endParaRPr lang="zh-TW" altLang="en-US" sz="4000" b="1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3160642" y="3429000"/>
            <a:ext cx="8343969" cy="1470990"/>
          </a:xfrm>
        </p:spPr>
        <p:txBody>
          <a:bodyPr>
            <a:normAutofit fontScale="92500"/>
          </a:bodyPr>
          <a:lstStyle/>
          <a:p>
            <a:r>
              <a:rPr lang="zh-TW" altLang="en-US" sz="3200" dirty="0" smtClean="0"/>
              <a:t>選擇其中一個並不有趣的故事起始點：</a:t>
            </a:r>
            <a:endParaRPr lang="en-US" altLang="zh-TW" sz="3200" dirty="0" smtClean="0"/>
          </a:p>
          <a:p>
            <a:r>
              <a:rPr lang="en-US" altLang="zh-TW" sz="3200" dirty="0"/>
              <a:t> </a:t>
            </a:r>
            <a:r>
              <a:rPr lang="en-US" altLang="zh-TW" sz="3200" dirty="0" smtClean="0"/>
              <a:t>                             </a:t>
            </a:r>
            <a:r>
              <a:rPr lang="zh-TW" altLang="en-US" sz="4400" b="1" dirty="0" smtClean="0"/>
              <a:t>與「脂肪」的敵友戰</a:t>
            </a:r>
            <a:endParaRPr lang="zh-TW" altLang="en-US" sz="4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5881" y="351692"/>
            <a:ext cx="6878802" cy="724835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乙醇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酒精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也是碳氫氧化合物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2026" y="1193260"/>
            <a:ext cx="11037651" cy="5499369"/>
          </a:xfrm>
        </p:spPr>
        <p:txBody>
          <a:bodyPr>
            <a:normAutofit lnSpcReduction="10000"/>
          </a:bodyPr>
          <a:lstStyle/>
          <a:p>
            <a:r>
              <a:rPr lang="zh-TW" altLang="en-US" sz="2800" dirty="0"/>
              <a:t>乙醇</a:t>
            </a:r>
            <a:r>
              <a:rPr lang="en-US" altLang="zh-TW" sz="2800" dirty="0"/>
              <a:t>(</a:t>
            </a:r>
            <a:r>
              <a:rPr lang="zh-TW" altLang="en-US" sz="2800" b="1" dirty="0">
                <a:solidFill>
                  <a:srgbClr val="FF0000"/>
                </a:solidFill>
              </a:rPr>
              <a:t>酒精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是很多人喜歡的碳氫氧化合物。</a:t>
            </a:r>
            <a:r>
              <a:rPr lang="zh-TW" altLang="zh-TW" sz="2800" dirty="0"/>
              <a:t>CH</a:t>
            </a:r>
            <a:r>
              <a:rPr lang="zh-TW" altLang="zh-TW" sz="2800" baseline="-25000" dirty="0"/>
              <a:t>3</a:t>
            </a:r>
            <a:r>
              <a:rPr lang="zh-TW" altLang="zh-TW" sz="2800" dirty="0"/>
              <a:t>CH</a:t>
            </a:r>
            <a:r>
              <a:rPr lang="zh-TW" altLang="zh-TW" sz="2800" baseline="-25000" dirty="0"/>
              <a:t>2</a:t>
            </a:r>
            <a:r>
              <a:rPr lang="zh-TW" altLang="zh-TW" sz="2800" dirty="0"/>
              <a:t>O</a:t>
            </a:r>
            <a:r>
              <a:rPr lang="zh-TW" altLang="zh-TW" sz="2800" dirty="0" smtClean="0"/>
              <a:t>H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C</a:t>
            </a:r>
            <a:r>
              <a:rPr lang="zh-TW" altLang="zh-TW" sz="2800" baseline="-25000" dirty="0"/>
              <a:t>2</a:t>
            </a:r>
            <a:r>
              <a:rPr lang="zh-TW" altLang="zh-TW" sz="2800" dirty="0"/>
              <a:t>H</a:t>
            </a:r>
            <a:r>
              <a:rPr lang="zh-TW" altLang="zh-TW" sz="2800" baseline="-25000" dirty="0"/>
              <a:t>5</a:t>
            </a:r>
            <a:r>
              <a:rPr lang="zh-TW" altLang="zh-TW" sz="2800" dirty="0"/>
              <a:t>O</a:t>
            </a:r>
            <a:r>
              <a:rPr lang="zh-TW" altLang="zh-TW" sz="2800" dirty="0" smtClean="0"/>
              <a:t>H</a:t>
            </a:r>
            <a:r>
              <a:rPr lang="zh-TW" altLang="en-US" sz="2800" dirty="0"/>
              <a:t>，</a:t>
            </a:r>
            <a:r>
              <a:rPr lang="zh-TW" altLang="zh-TW" sz="2800" dirty="0" smtClean="0"/>
              <a:t>C</a:t>
            </a:r>
            <a:r>
              <a:rPr lang="zh-TW" altLang="zh-TW" sz="2800" baseline="-25000" dirty="0"/>
              <a:t>2</a:t>
            </a:r>
            <a:r>
              <a:rPr lang="zh-TW" altLang="zh-TW" sz="2800" dirty="0"/>
              <a:t>H</a:t>
            </a:r>
            <a:r>
              <a:rPr lang="zh-TW" altLang="zh-TW" sz="2800" baseline="-25000" dirty="0"/>
              <a:t>6</a:t>
            </a:r>
            <a:r>
              <a:rPr lang="zh-TW" altLang="zh-TW" sz="2800" dirty="0" smtClean="0"/>
              <a:t>O</a:t>
            </a:r>
            <a:endParaRPr lang="en-US" altLang="zh-TW" sz="2000" dirty="0" smtClean="0"/>
          </a:p>
          <a:p>
            <a:endParaRPr lang="en-US" altLang="zh-TW" sz="2000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sz="2800" dirty="0" smtClean="0"/>
              <a:t>酒精飲品進入人體後，大概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一成</a:t>
            </a:r>
            <a:r>
              <a:rPr lang="zh-TW" altLang="en-US" sz="2800" dirty="0" smtClean="0"/>
              <a:t>會在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胃腸</a:t>
            </a:r>
            <a:r>
              <a:rPr lang="zh-TW" altLang="en-US" sz="2800" dirty="0" smtClean="0"/>
              <a:t>消化，另外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一成</a:t>
            </a:r>
            <a:r>
              <a:rPr lang="zh-TW" altLang="en-US" sz="2800" dirty="0" smtClean="0"/>
              <a:t>在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腦部</a:t>
            </a:r>
            <a:r>
              <a:rPr lang="zh-TW" altLang="en-US" sz="2800" dirty="0" smtClean="0"/>
              <a:t>和其他器官代謝。</a:t>
            </a:r>
            <a:endParaRPr lang="en-US" altLang="zh-TW" sz="2800" dirty="0" smtClean="0"/>
          </a:p>
          <a:p>
            <a:r>
              <a:rPr lang="zh-TW" altLang="en-US" sz="2800" dirty="0" smtClean="0"/>
              <a:t>就是因為有一成左右在腦部代謝，所以飲酒有那種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飄然感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其餘的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八成</a:t>
            </a:r>
            <a:r>
              <a:rPr lang="zh-TW" altLang="en-US" sz="2800" dirty="0" smtClean="0"/>
              <a:t>要全在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肝臟</a:t>
            </a:r>
            <a:r>
              <a:rPr lang="zh-TW" altLang="en-US" sz="2800" dirty="0" smtClean="0"/>
              <a:t>分解，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負荷</a:t>
            </a:r>
            <a:r>
              <a:rPr lang="zh-TW" altLang="en-US" sz="2800" dirty="0" smtClean="0"/>
              <a:t>是四倍於同等份量的葡萄糖。但代謝過程則完全不同。</a:t>
            </a:r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267" y="1758463"/>
            <a:ext cx="6611815" cy="241964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79643" y="382621"/>
            <a:ext cx="5916912" cy="827201"/>
          </a:xfrm>
        </p:spPr>
        <p:txBody>
          <a:bodyPr>
            <a:normAutofit/>
          </a:bodyPr>
          <a:lstStyle/>
          <a:p>
            <a:r>
              <a:rPr lang="zh-TW" altLang="en-US" sz="4400" b="1" dirty="0" smtClean="0"/>
              <a:t>乙醇的代謝</a:t>
            </a:r>
            <a:endParaRPr lang="zh-TW" altLang="en-US" sz="44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47114" y="1223890"/>
            <a:ext cx="10857498" cy="5472332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在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肝臟</a:t>
            </a:r>
            <a:r>
              <a:rPr lang="zh-TW" altLang="en-US" sz="2800" dirty="0" smtClean="0"/>
              <a:t>，乙醇被分解</a:t>
            </a:r>
            <a:r>
              <a:rPr lang="zh-TW" altLang="en-US" sz="2800" dirty="0"/>
              <a:t>為</a:t>
            </a:r>
            <a:r>
              <a:rPr lang="zh-TW" altLang="en-US" sz="2800" b="1" dirty="0">
                <a:solidFill>
                  <a:srgbClr val="FF0000"/>
                </a:solidFill>
              </a:rPr>
              <a:t>醛類</a:t>
            </a:r>
            <a:r>
              <a:rPr lang="zh-TW" altLang="en-US" sz="2800" dirty="0"/>
              <a:t>，產生的</a:t>
            </a:r>
            <a:r>
              <a:rPr lang="zh-TW" altLang="en-US" sz="2800" b="1" dirty="0">
                <a:solidFill>
                  <a:srgbClr val="FF0000"/>
                </a:solidFill>
              </a:rPr>
              <a:t>自由基</a:t>
            </a:r>
            <a:r>
              <a:rPr lang="zh-TW" altLang="en-US" sz="2800" dirty="0"/>
              <a:t>會</a:t>
            </a:r>
            <a:r>
              <a:rPr lang="zh-TW" altLang="en-US" sz="2800" b="1" dirty="0">
                <a:solidFill>
                  <a:srgbClr val="FF0000"/>
                </a:solidFill>
              </a:rPr>
              <a:t>破壞肝臟的</a:t>
            </a:r>
            <a:r>
              <a:rPr lang="zh-TW" altLang="en-US" sz="2800" dirty="0">
                <a:solidFill>
                  <a:schemeClr val="tx1"/>
                </a:solidFill>
              </a:rPr>
              <a:t>蛋</a:t>
            </a:r>
            <a:r>
              <a:rPr lang="zh-TW" altLang="en-US" sz="2800" dirty="0"/>
              <a:t>白質。</a:t>
            </a:r>
            <a:endParaRPr lang="en-US" altLang="zh-TW" sz="2800" dirty="0"/>
          </a:p>
          <a:p>
            <a:r>
              <a:rPr lang="zh-TW" altLang="en-US" sz="2800" dirty="0"/>
              <a:t>這些醛類部份會變為葡萄糖，但過程中會產生</a:t>
            </a:r>
            <a:r>
              <a:rPr lang="zh-TW" altLang="en-US" sz="2800" b="1" dirty="0">
                <a:solidFill>
                  <a:srgbClr val="FF0000"/>
                </a:solidFill>
              </a:rPr>
              <a:t>大量檸檬酸</a:t>
            </a:r>
            <a:r>
              <a:rPr lang="zh-TW" altLang="en-US" sz="2800" dirty="0"/>
              <a:t>，這類代謝廢物會變成</a:t>
            </a:r>
            <a:r>
              <a:rPr lang="zh-TW" altLang="en-US" sz="2800" b="1" dirty="0">
                <a:solidFill>
                  <a:srgbClr val="FF0000"/>
                </a:solidFill>
              </a:rPr>
              <a:t>自由脂肪酸</a:t>
            </a:r>
            <a:r>
              <a:rPr lang="en-US" altLang="zh-TW" sz="2800" dirty="0"/>
              <a:t>free fatty acids (FFAs)</a:t>
            </a:r>
            <a:r>
              <a:rPr lang="zh-TW" altLang="en-US" sz="2800" dirty="0"/>
              <a:t>、</a:t>
            </a:r>
            <a:r>
              <a:rPr lang="zh-TW" altLang="en-US" sz="2800" b="1" dirty="0">
                <a:solidFill>
                  <a:srgbClr val="FF0000"/>
                </a:solidFill>
              </a:rPr>
              <a:t>超低密度脂蛋白</a:t>
            </a:r>
            <a:r>
              <a:rPr lang="en-US" altLang="zh-TW" sz="2800" b="1" dirty="0">
                <a:solidFill>
                  <a:srgbClr val="FF0000"/>
                </a:solidFill>
              </a:rPr>
              <a:t>VLDL</a:t>
            </a:r>
            <a:r>
              <a:rPr lang="zh-TW" altLang="en-US" sz="2800" dirty="0"/>
              <a:t>及</a:t>
            </a:r>
            <a:r>
              <a:rPr lang="zh-TW" altLang="en-US" sz="2800" b="1" dirty="0">
                <a:solidFill>
                  <a:srgbClr val="FF0000"/>
                </a:solidFill>
              </a:rPr>
              <a:t>三甘油脂</a:t>
            </a:r>
            <a:r>
              <a:rPr lang="en-US" altLang="zh-TW" sz="2800" dirty="0"/>
              <a:t>triglyceride</a:t>
            </a:r>
            <a:r>
              <a:rPr lang="zh-TW" altLang="en-US" sz="2800" dirty="0"/>
              <a:t>。與同量的葡萄糖祇產生一卡路里的</a:t>
            </a:r>
            <a:r>
              <a:rPr lang="en-US" altLang="zh-TW" sz="2800" dirty="0"/>
              <a:t>VLDL</a:t>
            </a:r>
            <a:r>
              <a:rPr lang="zh-TW" altLang="en-US" sz="2800" dirty="0"/>
              <a:t>相比，乙醇產生</a:t>
            </a:r>
            <a:r>
              <a:rPr lang="en-US" altLang="zh-TW" sz="2800" b="1" dirty="0">
                <a:solidFill>
                  <a:srgbClr val="FF0000"/>
                </a:solidFill>
              </a:rPr>
              <a:t>30</a:t>
            </a:r>
            <a:r>
              <a:rPr lang="zh-TW" altLang="en-US" sz="2800" b="1" dirty="0">
                <a:solidFill>
                  <a:srgbClr val="FF0000"/>
                </a:solidFill>
              </a:rPr>
              <a:t>卡</a:t>
            </a:r>
            <a:r>
              <a:rPr lang="zh-TW" altLang="en-US" sz="2800" dirty="0"/>
              <a:t>將運往人體脂肪細胞的</a:t>
            </a:r>
            <a:r>
              <a:rPr lang="en-US" altLang="zh-TW" sz="2800" dirty="0"/>
              <a:t>VLDL</a:t>
            </a:r>
            <a:r>
              <a:rPr lang="zh-TW" altLang="en-US" sz="2800" dirty="0"/>
              <a:t>、變成脂肪或在血管形成</a:t>
            </a:r>
            <a:r>
              <a:rPr lang="zh-TW" altLang="en-US" sz="2800" b="1" dirty="0">
                <a:solidFill>
                  <a:srgbClr val="FF0000"/>
                </a:solidFill>
              </a:rPr>
              <a:t>脂塊</a:t>
            </a:r>
            <a:r>
              <a:rPr lang="zh-TW" altLang="en-US" sz="2800" dirty="0"/>
              <a:t>。這就是</a:t>
            </a:r>
            <a:r>
              <a:rPr lang="zh-TW" altLang="zh-TW" sz="2800" b="1" dirty="0">
                <a:solidFill>
                  <a:srgbClr val="FF0000"/>
                </a:solidFill>
              </a:rPr>
              <a:t>血脂異常酒精中毒</a:t>
            </a:r>
            <a:r>
              <a:rPr lang="zh-TW" altLang="zh-TW" sz="2800" b="1" dirty="0">
                <a:solidFill>
                  <a:schemeClr val="tx1"/>
                </a:solidFill>
              </a:rPr>
              <a:t>。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r>
              <a:rPr lang="zh-TW" altLang="en-US" sz="2800" dirty="0"/>
              <a:t>這樣產生的</a:t>
            </a:r>
            <a:r>
              <a:rPr lang="zh-TW" altLang="en-US" sz="2800" b="1" dirty="0">
                <a:solidFill>
                  <a:srgbClr val="FF0000"/>
                </a:solidFill>
              </a:rPr>
              <a:t>脂肪酸與乙醇</a:t>
            </a:r>
            <a:r>
              <a:rPr lang="zh-TW" altLang="en-US" sz="2800" dirty="0"/>
              <a:t>結合，成為一種能引起</a:t>
            </a:r>
            <a:r>
              <a:rPr lang="zh-TW" altLang="en-US" sz="2800" b="1" dirty="0">
                <a:solidFill>
                  <a:srgbClr val="FF0000"/>
                </a:solidFill>
              </a:rPr>
              <a:t>連鎖</a:t>
            </a:r>
            <a:r>
              <a:rPr lang="zh-TW" altLang="zh-TW" sz="2800" b="1" dirty="0">
                <a:solidFill>
                  <a:srgbClr val="FF0000"/>
                </a:solidFill>
              </a:rPr>
              <a:t>炎症</a:t>
            </a:r>
            <a:r>
              <a:rPr lang="zh-TW" altLang="en-US" sz="2800" b="1" dirty="0">
                <a:solidFill>
                  <a:srgbClr val="FF0000"/>
                </a:solidFill>
              </a:rPr>
              <a:t>的酵素</a:t>
            </a:r>
            <a:r>
              <a:rPr lang="zh-TW" altLang="en-US" sz="2800" dirty="0"/>
              <a:t>，引發肝的</a:t>
            </a:r>
            <a:r>
              <a:rPr lang="zh-TW" altLang="en-US" sz="2800" b="1" dirty="0">
                <a:solidFill>
                  <a:srgbClr val="FF0000"/>
                </a:solidFill>
              </a:rPr>
              <a:t>胰島素抗性，肝炎及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硬化</a:t>
            </a:r>
            <a:endParaRPr lang="en-US" altLang="zh-TW" sz="2800" b="1" dirty="0">
              <a:solidFill>
                <a:srgbClr val="FF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2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86598" y="618977"/>
            <a:ext cx="6203852" cy="745589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乙醇的</a:t>
            </a:r>
            <a:r>
              <a:rPr lang="zh-TW" altLang="en-US" sz="4000" b="1" dirty="0" smtClean="0"/>
              <a:t>代謝</a:t>
            </a:r>
            <a:r>
              <a:rPr lang="en-US" altLang="zh-TW" sz="4000" b="1" dirty="0" smtClean="0"/>
              <a:t>(</a:t>
            </a:r>
            <a:r>
              <a:rPr lang="zh-TW" altLang="en-US" sz="4000" b="1" dirty="0" smtClean="0"/>
              <a:t>續</a:t>
            </a:r>
            <a:r>
              <a:rPr lang="en-US" altLang="zh-TW" sz="4000" b="1" dirty="0" smtClean="0"/>
              <a:t>)</a:t>
            </a:r>
            <a:endParaRPr lang="zh-HK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28468" y="1645920"/>
            <a:ext cx="10576144" cy="4265302"/>
          </a:xfrm>
        </p:spPr>
        <p:txBody>
          <a:bodyPr/>
          <a:lstStyle/>
          <a:p>
            <a:r>
              <a:rPr lang="zh-TW" altLang="en-US" sz="3200" dirty="0"/>
              <a:t>脂肪團也積累在肝裡，變成</a:t>
            </a:r>
            <a:r>
              <a:rPr lang="zh-TW" altLang="en-US" sz="3200" b="1" dirty="0">
                <a:solidFill>
                  <a:srgbClr val="FF0000"/>
                </a:solidFill>
              </a:rPr>
              <a:t>脂肪肝病變</a:t>
            </a:r>
            <a:r>
              <a:rPr lang="zh-TW" altLang="en-US" sz="3200" dirty="0"/>
              <a:t>。</a:t>
            </a:r>
            <a:endParaRPr lang="en-US" altLang="zh-TW" sz="3200" dirty="0"/>
          </a:p>
          <a:p>
            <a:r>
              <a:rPr lang="zh-TW" altLang="en-US" sz="3200" dirty="0"/>
              <a:t>自由脂肪酸離開肝臟後，會在</a:t>
            </a:r>
            <a:r>
              <a:rPr lang="zh-TW" altLang="en-US" sz="3200" b="1" dirty="0">
                <a:solidFill>
                  <a:srgbClr val="FF0000"/>
                </a:solidFill>
              </a:rPr>
              <a:t>骨骼肌</a:t>
            </a:r>
            <a:r>
              <a:rPr lang="zh-TW" altLang="en-US" sz="3200" dirty="0"/>
              <a:t>產生</a:t>
            </a:r>
            <a:r>
              <a:rPr lang="zh-TW" altLang="en-US" sz="3200" b="1" dirty="0">
                <a:solidFill>
                  <a:srgbClr val="FF0000"/>
                </a:solidFill>
              </a:rPr>
              <a:t>胰島素抗性</a:t>
            </a:r>
            <a:r>
              <a:rPr lang="zh-TW" altLang="en-US" sz="3200" dirty="0"/>
              <a:t>，這比肝的胰島素抗性更壞，因會導致</a:t>
            </a:r>
            <a:r>
              <a:rPr lang="zh-TW" altLang="en-US" sz="3200" b="1" dirty="0">
                <a:solidFill>
                  <a:srgbClr val="FF0000"/>
                </a:solidFill>
              </a:rPr>
              <a:t>二型糖尿病</a:t>
            </a:r>
            <a:endParaRPr lang="en-US" altLang="zh-TW" sz="3200" b="1" dirty="0">
              <a:solidFill>
                <a:srgbClr val="FF0000"/>
              </a:solidFill>
            </a:endParaRPr>
          </a:p>
          <a:p>
            <a:r>
              <a:rPr lang="zh-TW" altLang="en-US" sz="3200" dirty="0"/>
              <a:t>在</a:t>
            </a:r>
            <a:r>
              <a:rPr lang="en-US" altLang="zh-TW" sz="3200" b="1" dirty="0">
                <a:solidFill>
                  <a:srgbClr val="FF0000"/>
                </a:solidFill>
              </a:rPr>
              <a:t>120</a:t>
            </a:r>
            <a:r>
              <a:rPr lang="zh-TW" altLang="en-US" sz="3200" b="1" dirty="0">
                <a:solidFill>
                  <a:srgbClr val="FF0000"/>
                </a:solidFill>
              </a:rPr>
              <a:t>卡</a:t>
            </a:r>
            <a:r>
              <a:rPr lang="zh-TW" altLang="en-US" sz="3200" dirty="0"/>
              <a:t>的乙醇裡，大約有</a:t>
            </a:r>
            <a:r>
              <a:rPr lang="en-US" altLang="zh-TW" sz="3200" b="1" dirty="0">
                <a:solidFill>
                  <a:srgbClr val="FF0000"/>
                </a:solidFill>
              </a:rPr>
              <a:t>40</a:t>
            </a:r>
            <a:r>
              <a:rPr lang="zh-TW" altLang="en-US" sz="3200" b="1" dirty="0">
                <a:solidFill>
                  <a:srgbClr val="FF0000"/>
                </a:solidFill>
              </a:rPr>
              <a:t>卡</a:t>
            </a:r>
            <a:r>
              <a:rPr lang="zh-TW" altLang="en-US" sz="3200" dirty="0"/>
              <a:t>是會</a:t>
            </a:r>
            <a:r>
              <a:rPr lang="zh-TW" altLang="en-US" sz="3200" b="1" dirty="0">
                <a:solidFill>
                  <a:srgbClr val="FF0000"/>
                </a:solidFill>
              </a:rPr>
              <a:t>導至病變</a:t>
            </a:r>
            <a:r>
              <a:rPr lang="zh-TW" altLang="en-US" sz="3200" dirty="0"/>
              <a:t>的，所以乙醇是一種</a:t>
            </a:r>
            <a:r>
              <a:rPr lang="zh-TW" altLang="zh-TW" sz="3200" dirty="0"/>
              <a:t>慢性肝毒素</a:t>
            </a:r>
            <a:r>
              <a:rPr lang="zh-TW" altLang="en-US" sz="3200" dirty="0"/>
              <a:t>以及神經中樞毒素</a:t>
            </a:r>
            <a:endParaRPr lang="en-US" altLang="zh-TW" sz="3200" dirty="0"/>
          </a:p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1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2613" y="239152"/>
            <a:ext cx="6072753" cy="915198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果糖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的代謝</a:t>
            </a:r>
            <a:endParaRPr lang="zh-TW" alt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4502" y="1271080"/>
            <a:ext cx="11070110" cy="5363183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果糖</a:t>
            </a:r>
            <a:r>
              <a:rPr lang="zh-TW" altLang="en-US" sz="2400" dirty="0" smtClean="0"/>
              <a:t>進入身體後，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百分百</a:t>
            </a:r>
            <a:r>
              <a:rPr lang="zh-TW" altLang="en-US" sz="2400" dirty="0" smtClean="0"/>
              <a:t>直接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進入肝臟</a:t>
            </a:r>
            <a:r>
              <a:rPr lang="zh-TW" altLang="en-US" sz="2400" dirty="0" smtClean="0"/>
              <a:t>進行代謝。</a:t>
            </a:r>
            <a:endParaRPr lang="en-US" altLang="zh-TW" sz="2400" dirty="0" smtClean="0"/>
          </a:p>
          <a:p>
            <a:r>
              <a:rPr lang="zh-TW" altLang="en-US" sz="2400" dirty="0" smtClean="0"/>
              <a:t>果糖會即時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與肝裡的磷酸鹽</a:t>
            </a:r>
            <a:r>
              <a:rPr lang="zh-TW" altLang="en-US" sz="2400" dirty="0" smtClean="0"/>
              <a:t>結合為果糖</a:t>
            </a:r>
            <a:r>
              <a:rPr lang="en-US" altLang="zh-TW" sz="2400" dirty="0" smtClean="0"/>
              <a:t>-1-</a:t>
            </a:r>
            <a:r>
              <a:rPr lang="zh-TW" altLang="en-US" sz="2400" dirty="0" smtClean="0"/>
              <a:t>磷酸鹽</a:t>
            </a:r>
            <a:r>
              <a:rPr lang="en-US" altLang="zh-TW" sz="2400" dirty="0" smtClean="0"/>
              <a:t>(</a:t>
            </a:r>
            <a:r>
              <a:rPr lang="en-US" altLang="zh-TW" sz="2400" dirty="0" smtClean="0">
                <a:solidFill>
                  <a:srgbClr val="FF0000"/>
                </a:solidFill>
              </a:rPr>
              <a:t>F1P</a:t>
            </a:r>
            <a:r>
              <a:rPr lang="en-US" altLang="zh-TW" sz="2400" dirty="0" smtClean="0"/>
              <a:t>) </a:t>
            </a:r>
            <a:r>
              <a:rPr lang="zh-TW" altLang="en-US" sz="2400" dirty="0" smtClean="0"/>
              <a:t>，令肝裡的細胞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缺磷</a:t>
            </a:r>
            <a:r>
              <a:rPr lang="zh-TW" altLang="en-US" sz="2400" dirty="0" smtClean="0"/>
              <a:t>。這過程的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代謝癈物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是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尿酸</a:t>
            </a:r>
            <a:r>
              <a:rPr lang="zh-TW" altLang="en-US" sz="2400" dirty="0" smtClean="0"/>
              <a:t>。尿酸會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抑制</a:t>
            </a:r>
            <a:r>
              <a:rPr lang="zh-TW" altLang="en-US" sz="2400" dirty="0" smtClean="0"/>
              <a:t>一種能產生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一氧化氮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酶</a:t>
            </a:r>
            <a:r>
              <a:rPr lang="zh-TW" altLang="en-US" sz="2400" dirty="0" smtClean="0"/>
              <a:t>。</a:t>
            </a:r>
            <a:r>
              <a:rPr lang="zh-TW" altLang="en-US" sz="2400" dirty="0"/>
              <a:t>一氧化</a:t>
            </a:r>
            <a:r>
              <a:rPr lang="zh-TW" altLang="en-US" sz="2400" dirty="0" smtClean="0"/>
              <a:t>氮是人體自然的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血壓調節器</a:t>
            </a:r>
            <a:r>
              <a:rPr lang="zh-TW" altLang="en-US" sz="2400" dirty="0" smtClean="0"/>
              <a:t>，少了這種酶，血壓便會上升，做成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高血</a:t>
            </a:r>
            <a:r>
              <a:rPr lang="zh-TW" altLang="en-US" sz="2400" dirty="0" smtClean="0">
                <a:solidFill>
                  <a:srgbClr val="FF0000"/>
                </a:solidFill>
              </a:rPr>
              <a:t>壓</a:t>
            </a:r>
            <a:r>
              <a:rPr lang="zh-TW" altLang="en-US" sz="2400" dirty="0" smtClean="0"/>
              <a:t>。高尿酸也能引致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痛風症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所有的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F1P</a:t>
            </a:r>
            <a:r>
              <a:rPr lang="zh-TW" altLang="en-US" sz="2400" dirty="0"/>
              <a:t>都會轉化成</a:t>
            </a:r>
            <a:r>
              <a:rPr lang="zh-TW" altLang="en-US" sz="2400" b="1" dirty="0">
                <a:solidFill>
                  <a:srgbClr val="FF0000"/>
                </a:solidFill>
              </a:rPr>
              <a:t>丙酮酸</a:t>
            </a:r>
            <a:r>
              <a:rPr lang="zh-TW" altLang="en-US" sz="2400" dirty="0"/>
              <a:t>，最後是</a:t>
            </a:r>
            <a:r>
              <a:rPr lang="zh-TW" altLang="en-US" sz="2400" b="1" dirty="0">
                <a:solidFill>
                  <a:srgbClr val="FF0000"/>
                </a:solidFill>
              </a:rPr>
              <a:t>檸檬酸</a:t>
            </a:r>
            <a:r>
              <a:rPr lang="zh-TW" altLang="en-US" sz="2400" dirty="0"/>
              <a:t>，再合成為</a:t>
            </a:r>
            <a:r>
              <a:rPr lang="zh-TW" altLang="en-US" sz="2400" dirty="0">
                <a:solidFill>
                  <a:schemeClr val="tx1"/>
                </a:solidFill>
              </a:rPr>
              <a:t>脂肪酸</a:t>
            </a:r>
            <a:r>
              <a:rPr lang="zh-TW" altLang="en-US" sz="2400" dirty="0"/>
              <a:t>，最後的生成物便是</a:t>
            </a:r>
            <a:r>
              <a:rPr lang="zh-TW" altLang="en-US" sz="2400" b="1" dirty="0">
                <a:solidFill>
                  <a:srgbClr val="FF0000"/>
                </a:solidFill>
              </a:rPr>
              <a:t>自由脂肪酸</a:t>
            </a:r>
            <a:r>
              <a:rPr lang="zh-TW" altLang="en-US" sz="2400" dirty="0"/>
              <a:t>、</a:t>
            </a:r>
            <a:r>
              <a:rPr lang="zh-TW" altLang="en-US" sz="2400" b="1" dirty="0">
                <a:solidFill>
                  <a:srgbClr val="FF0000"/>
                </a:solidFill>
              </a:rPr>
              <a:t>超低密度脂蛋白和三甘油脂</a:t>
            </a:r>
            <a:r>
              <a:rPr lang="zh-TW" altLang="en-US" sz="2400" dirty="0"/>
              <a:t>。最後是</a:t>
            </a:r>
            <a:r>
              <a:rPr lang="zh-TW" altLang="en-US" sz="2400" b="1" dirty="0">
                <a:solidFill>
                  <a:srgbClr val="FF0000"/>
                </a:solidFill>
              </a:rPr>
              <a:t>高脂血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症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果糖能刺激</a:t>
            </a:r>
            <a:r>
              <a:rPr lang="zh-TW" altLang="zh-TW" sz="2400" b="1" dirty="0">
                <a:solidFill>
                  <a:srgbClr val="FF0000"/>
                </a:solidFill>
              </a:rPr>
              <a:t>活化甘油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g-3-p </a:t>
            </a:r>
            <a:r>
              <a:rPr lang="en-US" altLang="zh-TW" sz="2400" dirty="0"/>
              <a:t>(activated glycerol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的形成，就是在脂肪細胞裡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將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自由脂肪酸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結合成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三甘油脂</a:t>
            </a:r>
            <a:r>
              <a:rPr lang="zh-TW" altLang="en-US" sz="2400" dirty="0" smtClean="0"/>
              <a:t>的主要分子。事實上，脂肪在脂肪細胞裡沉積的速率是視乎</a:t>
            </a:r>
            <a:r>
              <a:rPr lang="zh-TW" altLang="zh-TW" sz="2400" dirty="0"/>
              <a:t>活化甘油</a:t>
            </a:r>
            <a:r>
              <a:rPr lang="en-US" altLang="zh-TW" sz="2400" dirty="0"/>
              <a:t>g-3-p </a:t>
            </a:r>
            <a:r>
              <a:rPr lang="zh-TW" altLang="en-US" sz="2400" dirty="0" smtClean="0"/>
              <a:t>的。愈多</a:t>
            </a:r>
            <a:r>
              <a:rPr lang="zh-TW" altLang="zh-TW" sz="2400" dirty="0"/>
              <a:t>活化甘油</a:t>
            </a:r>
            <a:r>
              <a:rPr lang="en-US" altLang="zh-TW" sz="2400" dirty="0"/>
              <a:t>g-3-p </a:t>
            </a:r>
            <a:r>
              <a:rPr lang="zh-TW" altLang="en-US" sz="2400" dirty="0" smtClean="0"/>
              <a:t>便愈多脂肪沉積。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果糖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是</a:t>
            </a:r>
            <a:r>
              <a:rPr lang="zh-TW" altLang="en-US" sz="2400" b="1" dirty="0">
                <a:solidFill>
                  <a:schemeClr val="tx1"/>
                </a:solidFill>
              </a:rPr>
              <a:t>轉化為</a:t>
            </a:r>
            <a:r>
              <a:rPr lang="zh-TW" altLang="zh-TW" sz="2400" b="1" dirty="0">
                <a:solidFill>
                  <a:srgbClr val="FF0000"/>
                </a:solidFill>
              </a:rPr>
              <a:t>活化甘油</a:t>
            </a:r>
            <a:r>
              <a:rPr lang="en-US" altLang="zh-TW" sz="2400" b="1" dirty="0">
                <a:solidFill>
                  <a:schemeClr val="tx1"/>
                </a:solidFill>
              </a:rPr>
              <a:t>g-3-p</a:t>
            </a:r>
            <a:r>
              <a:rPr lang="en-US" altLang="zh-TW" sz="2400" b="1" dirty="0">
                <a:solidFill>
                  <a:srgbClr val="FF0000"/>
                </a:solidFill>
              </a:rPr>
              <a:t> </a:t>
            </a:r>
            <a:r>
              <a:rPr lang="zh-TW" altLang="en-US" sz="2400" b="1" dirty="0">
                <a:solidFill>
                  <a:srgbClr val="FF0000"/>
                </a:solidFill>
              </a:rPr>
              <a:t>最有效率</a:t>
            </a:r>
            <a:r>
              <a:rPr lang="zh-TW" altLang="en-US" sz="2400" b="1" dirty="0">
                <a:solidFill>
                  <a:schemeClr val="tx1"/>
                </a:solidFill>
              </a:rPr>
              <a:t>的碳水化合物</a:t>
            </a:r>
            <a:r>
              <a:rPr lang="zh-TW" altLang="en-US" sz="2400" dirty="0"/>
              <a:t>，也就是親脂</a:t>
            </a:r>
            <a:r>
              <a:rPr lang="zh-TW" altLang="en-US" sz="2400" dirty="0" smtClean="0"/>
              <a:t>性最强的碳水化合物。其次才是葡萄糖。</a:t>
            </a:r>
            <a:endParaRPr lang="en-US" altLang="zh-TW" sz="24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0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97612" y="478302"/>
            <a:ext cx="6611816" cy="886264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</a:rPr>
              <a:t>果糖</a:t>
            </a:r>
            <a:r>
              <a:rPr lang="zh-TW" altLang="en-US" sz="4400" b="1" dirty="0">
                <a:solidFill>
                  <a:schemeClr val="tx1"/>
                </a:solidFill>
              </a:rPr>
              <a:t>的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代謝</a:t>
            </a:r>
            <a:r>
              <a:rPr lang="en-US" altLang="zh-TW" sz="4400" b="1" dirty="0" smtClean="0">
                <a:solidFill>
                  <a:schemeClr val="tx1"/>
                </a:solidFill>
              </a:rPr>
              <a:t>(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續</a:t>
            </a:r>
            <a:r>
              <a:rPr lang="en-US" altLang="zh-TW" sz="4400" b="1" dirty="0" smtClean="0">
                <a:solidFill>
                  <a:schemeClr val="tx1"/>
                </a:solidFill>
              </a:rPr>
              <a:t>)</a:t>
            </a:r>
            <a:endParaRPr lang="zh-HK" altLang="en-US" sz="44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17452" y="1448972"/>
            <a:ext cx="10787160" cy="4462250"/>
          </a:xfrm>
        </p:spPr>
        <p:txBody>
          <a:bodyPr/>
          <a:lstStyle/>
          <a:p>
            <a:r>
              <a:rPr lang="zh-TW" altLang="en-US" sz="2800" dirty="0"/>
              <a:t>離開肝臟的自由脂肪酸被骨骼肌吸收，產生</a:t>
            </a:r>
            <a:r>
              <a:rPr lang="zh-TW" altLang="en-US" sz="2800" b="1" dirty="0">
                <a:solidFill>
                  <a:srgbClr val="FF0000"/>
                </a:solidFill>
              </a:rPr>
              <a:t>骨骼肌</a:t>
            </a:r>
            <a:r>
              <a:rPr lang="zh-TW" altLang="en-US" sz="2800" dirty="0"/>
              <a:t>的</a:t>
            </a:r>
            <a:r>
              <a:rPr lang="zh-TW" altLang="en-US" sz="2800" b="1" dirty="0">
                <a:solidFill>
                  <a:srgbClr val="FF0000"/>
                </a:solidFill>
              </a:rPr>
              <a:t>胰島素抗性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r>
              <a:rPr lang="zh-TW" altLang="en-US" sz="2800" dirty="0"/>
              <a:t>有一些自由脂肪酸留在肝臟裡，變成</a:t>
            </a:r>
            <a:r>
              <a:rPr lang="zh-TW" altLang="zh-TW" sz="2800" b="1" dirty="0">
                <a:solidFill>
                  <a:srgbClr val="FF0000"/>
                </a:solidFill>
              </a:rPr>
              <a:t>脂肪滴蓄積</a:t>
            </a:r>
            <a:r>
              <a:rPr lang="zh-TW" altLang="en-US" sz="2800" dirty="0"/>
              <a:t>，引發</a:t>
            </a:r>
            <a:r>
              <a:rPr lang="zh-TW" altLang="en-US" sz="2800" b="1" dirty="0">
                <a:solidFill>
                  <a:srgbClr val="FF0000"/>
                </a:solidFill>
              </a:rPr>
              <a:t>肝胰島素抗性及非酒精脂肪肝病變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胰島素抗性</a:t>
            </a:r>
            <a:r>
              <a:rPr lang="zh-TW" altLang="en-US" sz="2800" dirty="0"/>
              <a:t>令細胞無法從血液中移除糖份，血液裡糖分升高的結果，導致</a:t>
            </a:r>
            <a:r>
              <a:rPr lang="zh-TW" altLang="en-US" sz="2800" dirty="0">
                <a:solidFill>
                  <a:schemeClr val="tx1"/>
                </a:solidFill>
              </a:rPr>
              <a:t>胰臟</a:t>
            </a:r>
            <a:r>
              <a:rPr lang="zh-TW" altLang="en-US" sz="2800" b="1" dirty="0">
                <a:solidFill>
                  <a:srgbClr val="FF0000"/>
                </a:solidFill>
              </a:rPr>
              <a:t>泵入更多</a:t>
            </a:r>
            <a:r>
              <a:rPr lang="zh-TW" altLang="en-US" sz="2800" b="1" dirty="0">
                <a:solidFill>
                  <a:schemeClr val="tx1"/>
                </a:solidFill>
              </a:rPr>
              <a:t>的</a:t>
            </a:r>
            <a:r>
              <a:rPr lang="zh-TW" altLang="en-US" sz="2800" b="1" dirty="0">
                <a:solidFill>
                  <a:srgbClr val="FF0000"/>
                </a:solidFill>
              </a:rPr>
              <a:t>胰島素</a:t>
            </a:r>
            <a:r>
              <a:rPr lang="zh-TW" altLang="en-US" sz="2800" dirty="0"/>
              <a:t>，這加重了胰臟的負荷，進一步便是</a:t>
            </a:r>
            <a:r>
              <a:rPr lang="zh-TW" altLang="en-US" sz="2800" b="1" dirty="0">
                <a:solidFill>
                  <a:srgbClr val="FF0000"/>
                </a:solidFill>
              </a:rPr>
              <a:t>糖尿病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chemeClr val="tx1"/>
                </a:solidFill>
              </a:rPr>
              <a:t>像</a:t>
            </a:r>
            <a:r>
              <a:rPr lang="zh-TW" altLang="en-US" sz="2800" b="1" dirty="0">
                <a:solidFill>
                  <a:srgbClr val="FF0000"/>
                </a:solidFill>
              </a:rPr>
              <a:t>酒精</a:t>
            </a:r>
            <a:r>
              <a:rPr lang="zh-TW" altLang="en-US" sz="2800" b="1" dirty="0">
                <a:solidFill>
                  <a:schemeClr val="tx1"/>
                </a:solidFill>
              </a:rPr>
              <a:t>一樣</a:t>
            </a:r>
            <a:r>
              <a:rPr lang="zh-TW" altLang="en-US" sz="2800" dirty="0"/>
              <a:t>，</a:t>
            </a:r>
            <a:r>
              <a:rPr lang="en-US" altLang="zh-TW" sz="2800" b="1" dirty="0">
                <a:solidFill>
                  <a:srgbClr val="FF0000"/>
                </a:solidFill>
              </a:rPr>
              <a:t>120</a:t>
            </a:r>
            <a:r>
              <a:rPr lang="zh-TW" altLang="en-US" sz="2800" b="1" dirty="0">
                <a:solidFill>
                  <a:srgbClr val="FF0000"/>
                </a:solidFill>
              </a:rPr>
              <a:t>卡</a:t>
            </a:r>
            <a:r>
              <a:rPr lang="zh-TW" altLang="en-US" sz="2800" dirty="0"/>
              <a:t>的果糖大概有</a:t>
            </a:r>
            <a:r>
              <a:rPr lang="en-US" altLang="zh-TW" sz="2800" b="1" dirty="0">
                <a:solidFill>
                  <a:srgbClr val="FF0000"/>
                </a:solidFill>
              </a:rPr>
              <a:t>40</a:t>
            </a:r>
            <a:r>
              <a:rPr lang="zh-TW" altLang="en-US" sz="2800" b="1" dirty="0">
                <a:solidFill>
                  <a:srgbClr val="FF0000"/>
                </a:solidFill>
              </a:rPr>
              <a:t>卡</a:t>
            </a:r>
            <a:r>
              <a:rPr lang="zh-TW" altLang="en-US" sz="2800" dirty="0"/>
              <a:t>是會導致</a:t>
            </a:r>
            <a:r>
              <a:rPr lang="zh-TW" altLang="en-US" sz="2800" b="1" dirty="0">
                <a:solidFill>
                  <a:srgbClr val="FF0000"/>
                </a:solidFill>
              </a:rPr>
              <a:t>病變</a:t>
            </a:r>
            <a:r>
              <a:rPr lang="zh-TW" altLang="en-US" sz="2800" dirty="0"/>
              <a:t>的</a:t>
            </a:r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5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3717" y="1181686"/>
            <a:ext cx="8102991" cy="759656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果糖</a:t>
            </a:r>
            <a:r>
              <a:rPr lang="zh-TW" altLang="en-US" b="1" dirty="0">
                <a:solidFill>
                  <a:srgbClr val="FF0000"/>
                </a:solidFill>
              </a:rPr>
              <a:t>驅使人過量進食</a:t>
            </a:r>
            <a:r>
              <a:rPr lang="zh-TW" altLang="en-US" dirty="0"/>
              <a:t>的正「反饋循環」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6775" y="2053882"/>
            <a:ext cx="10927837" cy="4389121"/>
          </a:xfrm>
        </p:spPr>
        <p:txBody>
          <a:bodyPr/>
          <a:lstStyle/>
          <a:p>
            <a:r>
              <a:rPr lang="zh-TW" altLang="en-US" sz="3200" dirty="0"/>
              <a:t>果糖會提升三甘油脂，</a:t>
            </a:r>
            <a:r>
              <a:rPr lang="zh-TW" altLang="en-US" sz="3200" b="1" dirty="0">
                <a:solidFill>
                  <a:srgbClr val="FF0000"/>
                </a:solidFill>
              </a:rPr>
              <a:t>障礙</a:t>
            </a:r>
            <a:r>
              <a:rPr lang="zh-TW" altLang="en-US" sz="3200" dirty="0">
                <a:solidFill>
                  <a:schemeClr val="tx1"/>
                </a:solidFill>
              </a:rPr>
              <a:t>血液中的</a:t>
            </a:r>
            <a:r>
              <a:rPr lang="zh-TW" altLang="en-US" sz="3200" b="1" dirty="0">
                <a:solidFill>
                  <a:srgbClr val="FF0000"/>
                </a:solidFill>
              </a:rPr>
              <a:t>瘦素</a:t>
            </a:r>
            <a:r>
              <a:rPr lang="zh-TW" altLang="en-US" sz="3200" dirty="0">
                <a:solidFill>
                  <a:schemeClr val="tx1"/>
                </a:solidFill>
              </a:rPr>
              <a:t>進入</a:t>
            </a:r>
            <a:r>
              <a:rPr lang="zh-TW" altLang="en-US" sz="3200" b="1" dirty="0">
                <a:solidFill>
                  <a:srgbClr val="FF0000"/>
                </a:solidFill>
              </a:rPr>
              <a:t>大腦</a:t>
            </a:r>
            <a:r>
              <a:rPr lang="zh-TW" altLang="en-US" sz="3200" dirty="0"/>
              <a:t>。</a:t>
            </a:r>
            <a:endParaRPr lang="en-US" altLang="zh-TW" sz="3200" dirty="0"/>
          </a:p>
          <a:p>
            <a:r>
              <a:rPr lang="zh-TW" altLang="en-US" sz="3200" dirty="0"/>
              <a:t>果糖也會提高胰島素的分泌，</a:t>
            </a:r>
            <a:r>
              <a:rPr lang="zh-TW" altLang="en-US" sz="3200" b="1" dirty="0">
                <a:solidFill>
                  <a:srgbClr val="FF0000"/>
                </a:solidFill>
              </a:rPr>
              <a:t>干擾瘦素</a:t>
            </a:r>
            <a:r>
              <a:rPr lang="zh-TW" altLang="en-US" sz="3200" dirty="0">
                <a:solidFill>
                  <a:schemeClr val="tx1"/>
                </a:solidFill>
              </a:rPr>
              <a:t>與</a:t>
            </a:r>
            <a:r>
              <a:rPr lang="zh-TW" altLang="en-US" sz="3200" b="1" dirty="0">
                <a:solidFill>
                  <a:srgbClr val="FF0000"/>
                </a:solidFill>
              </a:rPr>
              <a:t>下丘腦</a:t>
            </a:r>
            <a:r>
              <a:rPr lang="zh-TW" altLang="en-US" sz="3200" dirty="0">
                <a:solidFill>
                  <a:schemeClr val="tx1"/>
                </a:solidFill>
              </a:rPr>
              <a:t>之間的溝通</a:t>
            </a:r>
            <a:r>
              <a:rPr lang="zh-TW" altLang="en-US" sz="3200" dirty="0"/>
              <a:t>。追求快感的</a:t>
            </a:r>
            <a:r>
              <a:rPr lang="zh-TW" altLang="en-US" sz="3200" b="1" dirty="0">
                <a:solidFill>
                  <a:srgbClr val="FF0000"/>
                </a:solidFill>
              </a:rPr>
              <a:t>信號無法熄滅</a:t>
            </a:r>
            <a:r>
              <a:rPr lang="zh-TW" altLang="en-US" sz="3200" dirty="0"/>
              <a:t>，大腦便感覺肚餓而驅使你繼續進食。</a:t>
            </a:r>
            <a:endParaRPr lang="en-US" altLang="zh-TW" sz="3200" dirty="0"/>
          </a:p>
          <a:p>
            <a:r>
              <a:rPr lang="zh-TW" altLang="en-US" sz="3200" dirty="0"/>
              <a:t>果糖也減低</a:t>
            </a:r>
            <a:r>
              <a:rPr lang="zh-CN" altLang="en-US" sz="3200" dirty="0">
                <a:solidFill>
                  <a:srgbClr val="C00000"/>
                </a:solidFill>
              </a:rPr>
              <a:t>丙二酰基輔酶</a:t>
            </a:r>
            <a:r>
              <a:rPr lang="zh-TW" altLang="en-US" sz="3200" dirty="0"/>
              <a:t>的產生，讓人</a:t>
            </a:r>
            <a:r>
              <a:rPr lang="zh-TW" altLang="en-US" sz="3200" b="1" dirty="0">
                <a:solidFill>
                  <a:srgbClr val="FF0000"/>
                </a:solidFill>
              </a:rPr>
              <a:t>感覺體能不足</a:t>
            </a:r>
            <a:r>
              <a:rPr lang="zh-TW" altLang="en-US" sz="3200" dirty="0"/>
              <a:t>。</a:t>
            </a:r>
            <a:endParaRPr lang="en-US" altLang="zh-TW" sz="3200" dirty="0"/>
          </a:p>
          <a:p>
            <a:r>
              <a:rPr lang="zh-TW" altLang="en-US" sz="3200" dirty="0"/>
              <a:t>所有這些便合成一個</a:t>
            </a:r>
            <a:r>
              <a:rPr lang="zh-TW" altLang="en-US" sz="3200" b="1" dirty="0">
                <a:solidFill>
                  <a:srgbClr val="FF0000"/>
                </a:solidFill>
              </a:rPr>
              <a:t>驅使人過量進食</a:t>
            </a:r>
            <a:r>
              <a:rPr lang="zh-TW" altLang="en-US" sz="3200" dirty="0"/>
              <a:t>的正「反饋循環」</a:t>
            </a:r>
            <a:endParaRPr lang="zh-TW" altLang="zh-TW" sz="3200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02191" y="450166"/>
            <a:ext cx="6358597" cy="1209822"/>
          </a:xfrm>
        </p:spPr>
        <p:txBody>
          <a:bodyPr>
            <a:noAutofit/>
          </a:bodyPr>
          <a:lstStyle/>
          <a:p>
            <a:r>
              <a:rPr lang="zh-TW" altLang="en-US" b="1" dirty="0"/>
              <a:t>今天富裕地區青少年甚或</a:t>
            </a:r>
            <a:r>
              <a:rPr lang="zh-TW" altLang="en-US" b="1" dirty="0" smtClean="0"/>
              <a:t>成人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的</a:t>
            </a:r>
            <a:r>
              <a:rPr lang="zh-TW" altLang="en-US" b="1" dirty="0"/>
              <a:t>果糖攝入</a:t>
            </a:r>
            <a:r>
              <a:rPr lang="zh-TW" altLang="en-US" b="1" dirty="0" smtClean="0"/>
              <a:t>量是平均每日</a:t>
            </a:r>
            <a:r>
              <a:rPr lang="en-US" altLang="zh-TW" b="1" dirty="0" smtClean="0"/>
              <a:t>73</a:t>
            </a:r>
            <a:r>
              <a:rPr lang="zh-TW" altLang="en-US" b="1" dirty="0" smtClean="0"/>
              <a:t>克</a:t>
            </a:r>
            <a:r>
              <a:rPr lang="zh-TW" altLang="en-US" b="1" dirty="0"/>
              <a:t/>
            </a:r>
            <a:br>
              <a:rPr lang="zh-TW" altLang="en-US" b="1" dirty="0"/>
            </a:b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89317" y="1308295"/>
            <a:ext cx="10815296" cy="51768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en-US" sz="2400" dirty="0" smtClean="0"/>
              <a:t>數</a:t>
            </a:r>
            <a:r>
              <a:rPr lang="zh-TW" altLang="en-US" sz="2400" dirty="0"/>
              <a:t>十年前，社會沒有這麼多含高果糖或蔗糖或其他各種</a:t>
            </a:r>
            <a:r>
              <a:rPr lang="zh-TW" altLang="en-US" sz="2400" b="1" dirty="0">
                <a:solidFill>
                  <a:srgbClr val="FF0000"/>
                </a:solidFill>
              </a:rPr>
              <a:t>糖類的加工食品</a:t>
            </a:r>
            <a:r>
              <a:rPr lang="zh-TW" altLang="en-US" sz="2400" dirty="0"/>
              <a:t>。市場也不會</a:t>
            </a:r>
            <a:r>
              <a:rPr lang="zh-TW" altLang="en-US" sz="2400" b="1" dirty="0">
                <a:solidFill>
                  <a:srgbClr val="FF0000"/>
                </a:solidFill>
              </a:rPr>
              <a:t>全天候</a:t>
            </a:r>
            <a:r>
              <a:rPr lang="zh-TW" altLang="en-US" sz="2400" b="1" dirty="0">
                <a:solidFill>
                  <a:schemeClr val="tx1"/>
                </a:solidFill>
              </a:rPr>
              <a:t>有</a:t>
            </a:r>
            <a:r>
              <a:rPr lang="zh-TW" altLang="en-US" sz="2400" b="1" dirty="0">
                <a:solidFill>
                  <a:srgbClr val="FF0000"/>
                </a:solidFill>
              </a:rPr>
              <a:t>高果糖的水果</a:t>
            </a:r>
            <a:r>
              <a:rPr lang="zh-TW" altLang="en-US" sz="2400" b="1" dirty="0">
                <a:solidFill>
                  <a:srgbClr val="C00000"/>
                </a:solidFill>
              </a:rPr>
              <a:t>廉價</a:t>
            </a:r>
            <a:r>
              <a:rPr lang="zh-TW" altLang="en-US" sz="2400" dirty="0" smtClean="0"/>
              <a:t>供應</a:t>
            </a:r>
            <a:endParaRPr lang="en-US" altLang="zh-TW" sz="2400" dirty="0" smtClean="0"/>
          </a:p>
          <a:p>
            <a:r>
              <a:rPr lang="zh-TW" altLang="en-US" sz="2400" dirty="0" smtClean="0"/>
              <a:t>大部份</a:t>
            </a:r>
            <a:r>
              <a:rPr lang="zh-TW" altLang="en-US" sz="2400" dirty="0"/>
              <a:t>人每天的果糖攝入量在</a:t>
            </a:r>
            <a:r>
              <a:rPr lang="en-US" altLang="zh-TW" sz="2400" b="1" dirty="0">
                <a:solidFill>
                  <a:srgbClr val="FF0000"/>
                </a:solidFill>
              </a:rPr>
              <a:t>15</a:t>
            </a:r>
            <a:r>
              <a:rPr lang="zh-TW" altLang="en-US" sz="2400" b="1" dirty="0">
                <a:solidFill>
                  <a:srgbClr val="FF0000"/>
                </a:solidFill>
              </a:rPr>
              <a:t>克</a:t>
            </a:r>
            <a:r>
              <a:rPr lang="zh-TW" altLang="en-US" sz="2400" dirty="0"/>
              <a:t>以下，而且是</a:t>
            </a:r>
            <a:r>
              <a:rPr lang="zh-TW" altLang="en-US" sz="2400" b="1" dirty="0">
                <a:solidFill>
                  <a:srgbClr val="00B050"/>
                </a:solidFill>
              </a:rPr>
              <a:t>在蔬果裡與纖維、維他命、植物酵素和各種植物營養素一同進入人體</a:t>
            </a:r>
            <a:r>
              <a:rPr lang="zh-TW" altLang="en-US" sz="2400" dirty="0"/>
              <a:t>的，其對代謝的負面影響皆可被沖淡而相對温和</a:t>
            </a:r>
            <a:r>
              <a:rPr lang="zh-TW" altLang="en-US" sz="2400" dirty="0" smtClean="0"/>
              <a:t>。</a:t>
            </a:r>
            <a:endParaRPr lang="en-US" altLang="zh-TW" sz="2400" dirty="0"/>
          </a:p>
          <a:p>
            <a:r>
              <a:rPr lang="zh-TW" altLang="en-US" sz="2400" dirty="0"/>
              <a:t>今天富裕地區青少年甚或成人的</a:t>
            </a:r>
            <a:r>
              <a:rPr lang="zh-TW" altLang="en-US" sz="2400" dirty="0" smtClean="0"/>
              <a:t>平均果糖</a:t>
            </a:r>
            <a:r>
              <a:rPr lang="zh-TW" altLang="en-US" sz="2400" dirty="0"/>
              <a:t>攝入量</a:t>
            </a:r>
            <a:r>
              <a:rPr lang="zh-TW" altLang="en-US" sz="2400" dirty="0" smtClean="0"/>
              <a:t>是每日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73</a:t>
            </a:r>
            <a:r>
              <a:rPr lang="zh-TW" altLang="en-US" sz="2400" dirty="0"/>
              <a:t>克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所以，不需飲酒，我們的飲食習慣已變得跟</a:t>
            </a:r>
            <a:r>
              <a:rPr lang="zh-TW" altLang="en-US" sz="2400" dirty="0" smtClean="0">
                <a:solidFill>
                  <a:srgbClr val="FF0000"/>
                </a:solidFill>
              </a:rPr>
              <a:t>酗酒者</a:t>
            </a:r>
            <a:r>
              <a:rPr lang="zh-TW" altLang="en-US" sz="2400" dirty="0" smtClean="0"/>
              <a:t>無異。所以</a:t>
            </a:r>
            <a:r>
              <a:rPr lang="zh-TW" altLang="en-US" sz="2400" dirty="0" smtClean="0">
                <a:solidFill>
                  <a:srgbClr val="FF0000"/>
                </a:solidFill>
              </a:rPr>
              <a:t>病變</a:t>
            </a:r>
            <a:r>
              <a:rPr lang="zh-TW" altLang="en-US" sz="2400" dirty="0" smtClean="0"/>
              <a:t>也一樣。</a:t>
            </a:r>
            <a:endParaRPr lang="zh-TW" altLang="en-US" sz="2400" dirty="0"/>
          </a:p>
          <a:p>
            <a:r>
              <a:rPr lang="zh-TW" altLang="en-US" sz="2400" b="1" dirty="0">
                <a:solidFill>
                  <a:srgbClr val="FF0000"/>
                </a:solidFill>
              </a:rPr>
              <a:t>果糖</a:t>
            </a:r>
            <a:r>
              <a:rPr lang="zh-TW" altLang="en-US" sz="2400" b="1" dirty="0">
                <a:solidFill>
                  <a:schemeClr val="tx1"/>
                </a:solidFill>
              </a:rPr>
              <a:t>大量以</a:t>
            </a:r>
            <a:r>
              <a:rPr lang="zh-TW" altLang="en-US" sz="2400" b="1" dirty="0">
                <a:solidFill>
                  <a:srgbClr val="FF0000"/>
                </a:solidFill>
              </a:rPr>
              <a:t>果汁及</a:t>
            </a:r>
            <a:r>
              <a:rPr lang="zh-TW" altLang="en-US" sz="2400" b="1" dirty="0">
                <a:solidFill>
                  <a:schemeClr val="tx1"/>
                </a:solidFill>
              </a:rPr>
              <a:t>含</a:t>
            </a:r>
            <a:r>
              <a:rPr lang="zh-TW" altLang="en-US" sz="2400" b="1" dirty="0">
                <a:solidFill>
                  <a:srgbClr val="FF0000"/>
                </a:solidFill>
              </a:rPr>
              <a:t>高果糖玉米糖漿</a:t>
            </a:r>
            <a:r>
              <a:rPr lang="zh-TW" altLang="en-US" sz="2400" b="1" dirty="0">
                <a:solidFill>
                  <a:schemeClr val="tx1"/>
                </a:solidFill>
              </a:rPr>
              <a:t>的形式</a:t>
            </a:r>
            <a:r>
              <a:rPr lang="zh-TW" altLang="en-US" sz="2400" b="1" dirty="0">
                <a:solidFill>
                  <a:srgbClr val="FF0000"/>
                </a:solidFill>
              </a:rPr>
              <a:t>進入我們的食物</a:t>
            </a:r>
            <a:r>
              <a:rPr lang="zh-TW" altLang="en-US" sz="2400" dirty="0"/>
              <a:t>是廿世紀七十年代後期的事</a:t>
            </a:r>
            <a:r>
              <a:rPr lang="zh-TW" altLang="en-US" sz="2400" dirty="0" smtClean="0"/>
              <a:t>。</a:t>
            </a:r>
            <a:endParaRPr lang="en-US" altLang="zh-TW" dirty="0" smtClean="0"/>
          </a:p>
          <a:p>
            <a:r>
              <a:rPr lang="zh-TW" altLang="en-US" sz="4000" b="1" dirty="0" smtClean="0">
                <a:solidFill>
                  <a:srgbClr val="FF0000"/>
                </a:solidFill>
              </a:rPr>
              <a:t>最</a:t>
            </a:r>
            <a:r>
              <a:rPr lang="zh-TW" altLang="en-US" sz="4000" b="1" dirty="0">
                <a:solidFill>
                  <a:srgbClr val="FF0000"/>
                </a:solidFill>
              </a:rPr>
              <a:t>得益的是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誰？甚麼是食物安全？</a:t>
            </a:r>
            <a:endParaRPr lang="en-US" altLang="zh-TW" sz="4000" b="1" dirty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7785" y="365760"/>
            <a:ext cx="6414867" cy="815927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</a:rPr>
              <a:t>膽固醇的迷思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443" y="1329447"/>
            <a:ext cx="11271113" cy="5369668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1970</a:t>
            </a:r>
            <a:r>
              <a:rPr lang="zh-TW" altLang="en-US" sz="2800" dirty="0" smtClean="0"/>
              <a:t>年代，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低密度脂蛋白</a:t>
            </a:r>
            <a:r>
              <a:rPr lang="zh-TW" altLang="en-US" sz="2800" dirty="0" smtClean="0"/>
              <a:t>被發現</a:t>
            </a:r>
            <a:r>
              <a:rPr lang="en-US" altLang="zh-TW" sz="2800" dirty="0" smtClean="0"/>
              <a:t>(LDLs)</a:t>
            </a:r>
            <a:r>
              <a:rPr lang="zh-TW" altLang="en-US" sz="2800" dirty="0" smtClean="0"/>
              <a:t>。醫生們發現心臟病人通常會有較多的低密度脂蛋白。於是將低密度脂蛋白</a:t>
            </a:r>
            <a:r>
              <a:rPr lang="zh-TW" altLang="en-US" sz="2800" dirty="0" smtClean="0">
                <a:solidFill>
                  <a:srgbClr val="C00000"/>
                </a:solidFill>
              </a:rPr>
              <a:t>降低</a:t>
            </a:r>
            <a:r>
              <a:rPr lang="zh-TW" altLang="en-US" sz="2800" dirty="0" smtClean="0"/>
              <a:t>成為醫學界和營養界的重要焦點。當時未有發現的，是低密度脂蛋白其實有兩個模式：</a:t>
            </a:r>
            <a:r>
              <a:rPr lang="en-US" altLang="zh-TW" sz="2800" dirty="0" smtClean="0"/>
              <a:t>A</a:t>
            </a:r>
            <a:r>
              <a:rPr lang="zh-TW" altLang="en-US" sz="2800" dirty="0" smtClean="0"/>
              <a:t>和</a:t>
            </a:r>
            <a:r>
              <a:rPr lang="en-US" altLang="zh-TW" sz="2800" dirty="0" smtClean="0"/>
              <a:t>B</a:t>
            </a:r>
          </a:p>
          <a:p>
            <a:r>
              <a:rPr lang="zh-TW" altLang="en-US" sz="2800" dirty="0" smtClean="0"/>
              <a:t>模式</a:t>
            </a:r>
            <a:r>
              <a:rPr lang="en-US" altLang="zh-TW" sz="2800" dirty="0" smtClean="0"/>
              <a:t>A </a:t>
            </a:r>
            <a:r>
              <a:rPr lang="zh-TW" altLang="en-US" sz="2800" dirty="0" smtClean="0"/>
              <a:t>的</a:t>
            </a:r>
            <a:r>
              <a:rPr lang="en-US" altLang="zh-TW" sz="2800" dirty="0" smtClean="0"/>
              <a:t>LDLs</a:t>
            </a:r>
            <a:r>
              <a:rPr lang="zh-TW" altLang="en-US" sz="2800" dirty="0"/>
              <a:t>比較大</a:t>
            </a:r>
            <a:r>
              <a:rPr lang="zh-TW" altLang="en-US" sz="2800" dirty="0" smtClean="0"/>
              <a:t>，輕飄浮游，不會進入</a:t>
            </a:r>
            <a:r>
              <a:rPr lang="zh-TW" altLang="zh-TW" sz="2800" dirty="0"/>
              <a:t>內皮</a:t>
            </a:r>
            <a:r>
              <a:rPr lang="zh-TW" altLang="zh-TW" sz="2800" dirty="0" smtClean="0"/>
              <a:t>細胞</a:t>
            </a:r>
            <a:r>
              <a:rPr lang="en-US" altLang="zh-TW" sz="2800" dirty="0" smtClean="0"/>
              <a:t>(endothelial cells)</a:t>
            </a:r>
            <a:r>
              <a:rPr lang="zh-TW" altLang="en-US" sz="2800" dirty="0" smtClean="0"/>
              <a:t>，不會形成血脂塊，所以是無害的</a:t>
            </a:r>
            <a:endParaRPr lang="en-US" altLang="zh-TW" sz="2800" dirty="0" smtClean="0"/>
          </a:p>
          <a:p>
            <a:r>
              <a:rPr lang="zh-TW" altLang="en-US" sz="2800" b="1" dirty="0" smtClean="0">
                <a:solidFill>
                  <a:srgbClr val="FF0000"/>
                </a:solidFill>
              </a:rPr>
              <a:t>模式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B 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的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LDLs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超低密度脂蛋白</a:t>
            </a:r>
            <a:r>
              <a:rPr lang="en-US" altLang="zh-TW" sz="2800" dirty="0" smtClean="0"/>
              <a:t>VLDL)</a:t>
            </a:r>
            <a:r>
              <a:rPr lang="zh-TW" altLang="en-US" sz="2800" dirty="0" smtClean="0"/>
              <a:t>比較小，密度較高，可卡入上皮細胞內，讓血管壁變得粗糙因而形成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血脂塊</a:t>
            </a:r>
            <a:r>
              <a:rPr lang="zh-TW" altLang="en-US" sz="2800" dirty="0" smtClean="0"/>
              <a:t>，所以有害。</a:t>
            </a:r>
            <a:endParaRPr lang="en-US" altLang="zh-TW" sz="2800" dirty="0" smtClean="0"/>
          </a:p>
          <a:p>
            <a:r>
              <a:rPr lang="zh-TW" altLang="en-US" sz="2800" dirty="0" smtClean="0"/>
              <a:t>每年體檢時，除非醫生有很專業的要求，否則報告祇會顯示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LDLs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數值，數值高</a:t>
            </a:r>
            <a:r>
              <a:rPr lang="zh-TW" altLang="en-US" sz="2800" dirty="0" smtClean="0"/>
              <a:t>，便處方有很多副作用的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降膽固醇藥物 </a:t>
            </a:r>
            <a:r>
              <a:rPr lang="en-US" altLang="zh-TW" sz="2800" dirty="0" smtClean="0"/>
              <a:t>Statin</a:t>
            </a:r>
            <a:endParaRPr lang="en-HK" altLang="zh-TW" sz="28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HK" altLang="zh-TW" dirty="0" smtClean="0"/>
          </a:p>
          <a:p>
            <a:endParaRPr lang="en-HK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4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44395" y="436098"/>
            <a:ext cx="6865034" cy="84406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模糊的體檢數據</a:t>
            </a:r>
            <a:endParaRPr lang="zh-HK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47114" y="1434905"/>
            <a:ext cx="10857498" cy="5050301"/>
          </a:xfrm>
        </p:spPr>
        <p:txBody>
          <a:bodyPr>
            <a:normAutofit fontScale="92500"/>
          </a:bodyPr>
          <a:lstStyle/>
          <a:p>
            <a:r>
              <a:rPr lang="zh-TW" altLang="en-US" sz="2800" dirty="0" smtClean="0"/>
              <a:t>每次體檢</a:t>
            </a:r>
            <a:r>
              <a:rPr lang="zh-TW" altLang="en-US" sz="2800" dirty="0"/>
              <a:t>時，除非醫生有很專業的要求，否則報告祇會顯示</a:t>
            </a:r>
            <a:r>
              <a:rPr lang="en-US" altLang="zh-TW" sz="2800" dirty="0"/>
              <a:t>LDLs</a:t>
            </a:r>
            <a:r>
              <a:rPr lang="zh-TW" altLang="en-US" sz="2800" dirty="0"/>
              <a:t>數值，數值高，便處方有很多副作用的降膽固醇</a:t>
            </a:r>
            <a:r>
              <a:rPr lang="zh-TW" altLang="en-US" sz="2800" dirty="0" smtClean="0"/>
              <a:t>藥物</a:t>
            </a:r>
            <a:r>
              <a:rPr lang="en-GB" altLang="zh-TW" sz="2800" dirty="0" smtClean="0"/>
              <a:t>Statin</a:t>
            </a:r>
            <a:endParaRPr lang="en-HK" altLang="zh-TW" sz="2800" dirty="0"/>
          </a:p>
          <a:p>
            <a:r>
              <a:rPr lang="zh-TW" altLang="en-US" sz="2800" dirty="0"/>
              <a:t>要知道自已有害的</a:t>
            </a:r>
            <a:r>
              <a:rPr lang="en-US" altLang="zh-TW" sz="2800" dirty="0"/>
              <a:t>LDL</a:t>
            </a:r>
            <a:r>
              <a:rPr lang="zh-TW" altLang="en-US" sz="2800" dirty="0"/>
              <a:t>是否太多，可以看</a:t>
            </a:r>
            <a:r>
              <a:rPr lang="zh-TW" altLang="en-US" sz="2800" b="1" dirty="0">
                <a:solidFill>
                  <a:srgbClr val="C00000"/>
                </a:solidFill>
              </a:rPr>
              <a:t>三甘油脂和高密度脂蛋白</a:t>
            </a:r>
            <a:r>
              <a:rPr lang="zh-TW" altLang="en-US" sz="2800" dirty="0"/>
              <a:t>值。</a:t>
            </a:r>
            <a:endParaRPr lang="en-US" altLang="zh-TW" sz="2800" dirty="0"/>
          </a:p>
          <a:p>
            <a:r>
              <a:rPr lang="zh-TW" altLang="en-US" sz="2800" dirty="0"/>
              <a:t>如果</a:t>
            </a:r>
            <a:r>
              <a:rPr lang="zh-TW" altLang="en-US" sz="2800" b="1" dirty="0">
                <a:solidFill>
                  <a:srgbClr val="C00000"/>
                </a:solidFill>
              </a:rPr>
              <a:t>三甘油脂值</a:t>
            </a:r>
            <a:r>
              <a:rPr lang="zh-TW" altLang="en-US" sz="2800" b="1" dirty="0">
                <a:solidFill>
                  <a:srgbClr val="00B050"/>
                </a:solidFill>
              </a:rPr>
              <a:t>低</a:t>
            </a:r>
            <a:r>
              <a:rPr lang="zh-TW" altLang="en-US" sz="2800" dirty="0"/>
              <a:t>而</a:t>
            </a:r>
            <a:r>
              <a:rPr lang="zh-TW" altLang="en-US" sz="2800" b="1" dirty="0">
                <a:solidFill>
                  <a:srgbClr val="00B050"/>
                </a:solidFill>
              </a:rPr>
              <a:t>高密度</a:t>
            </a:r>
            <a:r>
              <a:rPr lang="zh-TW" altLang="en-US" sz="2800" b="1" dirty="0" smtClean="0">
                <a:solidFill>
                  <a:srgbClr val="00B050"/>
                </a:solidFill>
              </a:rPr>
              <a:t>脂蛋白</a:t>
            </a:r>
            <a:r>
              <a:rPr lang="en-GB" altLang="zh-TW" sz="2800" b="1" dirty="0" smtClean="0">
                <a:solidFill>
                  <a:schemeClr val="tx1"/>
                </a:solidFill>
              </a:rPr>
              <a:t>HDL</a:t>
            </a:r>
            <a:r>
              <a:rPr lang="zh-TW" altLang="en-US" sz="2800" dirty="0" smtClean="0"/>
              <a:t>值</a:t>
            </a:r>
            <a:r>
              <a:rPr lang="zh-TW" altLang="en-US" sz="2800" dirty="0"/>
              <a:t>高，你有的</a:t>
            </a:r>
            <a:r>
              <a:rPr lang="en-US" altLang="zh-TW" sz="2800" dirty="0"/>
              <a:t>LDL</a:t>
            </a:r>
            <a:r>
              <a:rPr lang="zh-TW" altLang="en-US" sz="2800" dirty="0"/>
              <a:t>是</a:t>
            </a:r>
            <a:r>
              <a:rPr lang="zh-TW" altLang="en-US" sz="2800" b="1" dirty="0">
                <a:solidFill>
                  <a:srgbClr val="00B050"/>
                </a:solidFill>
              </a:rPr>
              <a:t>無害</a:t>
            </a:r>
            <a:r>
              <a:rPr lang="zh-TW" altLang="en-US" sz="2800" dirty="0"/>
              <a:t>的。</a:t>
            </a:r>
            <a:endParaRPr lang="en-US" altLang="zh-TW" sz="2800" dirty="0"/>
          </a:p>
          <a:p>
            <a:r>
              <a:rPr lang="zh-TW" altLang="en-US" sz="2800" dirty="0"/>
              <a:t>如果</a:t>
            </a:r>
            <a:r>
              <a:rPr lang="zh-TW" altLang="en-US" sz="2800" b="1" dirty="0">
                <a:solidFill>
                  <a:srgbClr val="FF0000"/>
                </a:solidFill>
              </a:rPr>
              <a:t>三甘油脂值</a:t>
            </a:r>
            <a:r>
              <a:rPr lang="zh-TW" altLang="en-US" sz="3500" dirty="0">
                <a:solidFill>
                  <a:srgbClr val="FF0000"/>
                </a:solidFill>
              </a:rPr>
              <a:t>高</a:t>
            </a:r>
            <a:r>
              <a:rPr lang="zh-TW" altLang="en-US" sz="2800" dirty="0"/>
              <a:t>而</a:t>
            </a:r>
            <a:r>
              <a:rPr lang="zh-TW" altLang="en-US" sz="2800" b="1" dirty="0">
                <a:solidFill>
                  <a:srgbClr val="00B050"/>
                </a:solidFill>
              </a:rPr>
              <a:t>高密度脂蛋白</a:t>
            </a:r>
            <a:r>
              <a:rPr lang="zh-TW" altLang="en-US" sz="2800" dirty="0"/>
              <a:t>值</a:t>
            </a:r>
            <a:r>
              <a:rPr lang="zh-TW" altLang="en-US" sz="3500" b="1" dirty="0">
                <a:solidFill>
                  <a:srgbClr val="FF0000"/>
                </a:solidFill>
              </a:rPr>
              <a:t>低</a:t>
            </a:r>
            <a:r>
              <a:rPr lang="zh-TW" altLang="en-US" sz="2800" dirty="0"/>
              <a:t>，你有的</a:t>
            </a:r>
            <a:r>
              <a:rPr lang="en-US" altLang="zh-TW" sz="2800" dirty="0"/>
              <a:t>LDL</a:t>
            </a:r>
            <a:r>
              <a:rPr lang="zh-TW" altLang="en-US" sz="2800" dirty="0"/>
              <a:t>便是</a:t>
            </a:r>
            <a:r>
              <a:rPr lang="zh-TW" altLang="en-US" sz="2800" b="1" dirty="0">
                <a:solidFill>
                  <a:srgbClr val="FF0000"/>
                </a:solidFill>
              </a:rPr>
              <a:t>有害</a:t>
            </a:r>
            <a:r>
              <a:rPr lang="zh-TW" altLang="en-US" sz="2800" dirty="0"/>
              <a:t>的。</a:t>
            </a:r>
            <a:endParaRPr lang="en-US" altLang="zh-TW" sz="2800" dirty="0"/>
          </a:p>
          <a:p>
            <a:r>
              <a:rPr lang="zh-TW" altLang="en-US" sz="2800" dirty="0"/>
              <a:t>更近期的跨地區統計研究顯示，三甘油脂與高密度脂蛋白的比值</a:t>
            </a:r>
            <a:r>
              <a:rPr lang="en-US" altLang="zh-TW" sz="2800" dirty="0"/>
              <a:t>(</a:t>
            </a:r>
            <a:r>
              <a:rPr lang="zh-TW" altLang="en-US" sz="2800" dirty="0"/>
              <a:t>應</a:t>
            </a:r>
            <a:r>
              <a:rPr lang="zh-TW" altLang="en-US" sz="2800" b="1" dirty="0">
                <a:solidFill>
                  <a:srgbClr val="FF0000"/>
                </a:solidFill>
              </a:rPr>
              <a:t>低</a:t>
            </a:r>
            <a:r>
              <a:rPr lang="zh-TW" altLang="en-US" sz="2800" dirty="0"/>
              <a:t>於</a:t>
            </a:r>
            <a:r>
              <a:rPr lang="en-US" altLang="zh-TW" sz="2800" b="1" dirty="0">
                <a:solidFill>
                  <a:srgbClr val="FF0000"/>
                </a:solidFill>
              </a:rPr>
              <a:t>2</a:t>
            </a:r>
            <a:r>
              <a:rPr lang="en-US" altLang="zh-TW" sz="2800" dirty="0"/>
              <a:t>)</a:t>
            </a:r>
            <a:r>
              <a:rPr lang="zh-TW" altLang="en-US" sz="2800" dirty="0"/>
              <a:t>，高密度脂蛋白與總膽固醇的比值</a:t>
            </a:r>
            <a:r>
              <a:rPr lang="en-HK" altLang="zh-TW" sz="2800" dirty="0"/>
              <a:t>(</a:t>
            </a:r>
            <a:r>
              <a:rPr lang="zh-TW" altLang="en-US" sz="2800" dirty="0"/>
              <a:t>應</a:t>
            </a:r>
            <a:r>
              <a:rPr lang="zh-TW" altLang="en-US" sz="2800" b="1" dirty="0">
                <a:solidFill>
                  <a:srgbClr val="FF0000"/>
                </a:solidFill>
              </a:rPr>
              <a:t>高</a:t>
            </a:r>
            <a:r>
              <a:rPr lang="zh-TW" altLang="en-US" sz="2800" dirty="0"/>
              <a:t>於</a:t>
            </a:r>
            <a:r>
              <a:rPr lang="en-US" altLang="zh-TW" sz="2800" b="1" dirty="0">
                <a:solidFill>
                  <a:srgbClr val="FF0000"/>
                </a:solidFill>
              </a:rPr>
              <a:t>24</a:t>
            </a:r>
            <a:r>
              <a:rPr lang="en-US" altLang="zh-TW" sz="2800" dirty="0"/>
              <a:t>)</a:t>
            </a:r>
            <a:r>
              <a:rPr lang="zh-TW" altLang="en-US" sz="2800" dirty="0"/>
              <a:t>，更能反映心血管的健康狀況。</a:t>
            </a:r>
            <a:endParaRPr lang="en-US" altLang="zh-TW" sz="2800" dirty="0"/>
          </a:p>
          <a:p>
            <a:endParaRPr lang="en-US" altLang="zh-TW" dirty="0"/>
          </a:p>
          <a:p>
            <a:r>
              <a:rPr lang="zh-TW" altLang="en-US" sz="3900" b="1" dirty="0">
                <a:solidFill>
                  <a:srgbClr val="FF0000"/>
                </a:solidFill>
              </a:rPr>
              <a:t>最大得益者是誰？甚麼是食物安全？</a:t>
            </a:r>
            <a:endParaRPr lang="en-US" altLang="zh-TW" sz="3900" b="1" dirty="0">
              <a:solidFill>
                <a:srgbClr val="FF0000"/>
              </a:solidFill>
            </a:endParaRPr>
          </a:p>
          <a:p>
            <a:endParaRPr lang="en-US" altLang="zh-TW" dirty="0"/>
          </a:p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6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88123" y="829994"/>
            <a:ext cx="9816490" cy="111134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美國馬利蘭州立大學建議的</a:t>
            </a:r>
            <a:r>
              <a:rPr lang="zh-TW" altLang="en-US" b="1" dirty="0" smtClean="0">
                <a:solidFill>
                  <a:srgbClr val="C00000"/>
                </a:solidFill>
              </a:rPr>
              <a:t>腰臂圍比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統計上更能預測心血管、高血壓和二型糖尿病的機率</a:t>
            </a:r>
            <a:endParaRPr lang="zh-HK" altLang="en-US" dirty="0"/>
          </a:p>
        </p:txBody>
      </p:sp>
      <p:pic>
        <p:nvPicPr>
          <p:cNvPr id="6" name="圖片 13" descr="http://media.mercola.com/Assets/images/mercola/waist-hip-rati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26" y="2166424"/>
            <a:ext cx="10377599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8973" y="647114"/>
            <a:ext cx="7526216" cy="886263"/>
          </a:xfrm>
        </p:spPr>
        <p:txBody>
          <a:bodyPr>
            <a:noAutofit/>
          </a:bodyPr>
          <a:lstStyle/>
          <a:p>
            <a:r>
              <a:rPr lang="zh-TW" altLang="en-US" b="1" dirty="0" smtClean="0"/>
              <a:t>當政治與商業利益取代了嚴謹的科研</a:t>
            </a:r>
            <a:endParaRPr lang="zh-TW" altLang="en-US" b="1" dirty="0"/>
          </a:p>
        </p:txBody>
      </p:sp>
      <p:sp>
        <p:nvSpPr>
          <p:cNvPr id="8" name="手繪多邊形 7"/>
          <p:cNvSpPr/>
          <p:nvPr/>
        </p:nvSpPr>
        <p:spPr>
          <a:xfrm>
            <a:off x="6556443" y="3162810"/>
            <a:ext cx="778212" cy="948747"/>
          </a:xfrm>
          <a:custGeom>
            <a:avLst/>
            <a:gdLst>
              <a:gd name="connsiteX0" fmla="*/ 739302 w 778212"/>
              <a:gd name="connsiteY0" fmla="*/ 79743 h 948747"/>
              <a:gd name="connsiteX1" fmla="*/ 700391 w 778212"/>
              <a:gd name="connsiteY1" fmla="*/ 66773 h 948747"/>
              <a:gd name="connsiteX2" fmla="*/ 674451 w 778212"/>
              <a:gd name="connsiteY2" fmla="*/ 53803 h 948747"/>
              <a:gd name="connsiteX3" fmla="*/ 492868 w 778212"/>
              <a:gd name="connsiteY3" fmla="*/ 27862 h 948747"/>
              <a:gd name="connsiteX4" fmla="*/ 479897 w 778212"/>
              <a:gd name="connsiteY4" fmla="*/ 14892 h 948747"/>
              <a:gd name="connsiteX5" fmla="*/ 363166 w 778212"/>
              <a:gd name="connsiteY5" fmla="*/ 14892 h 948747"/>
              <a:gd name="connsiteX6" fmla="*/ 337225 w 778212"/>
              <a:gd name="connsiteY6" fmla="*/ 248356 h 948747"/>
              <a:gd name="connsiteX7" fmla="*/ 311285 w 778212"/>
              <a:gd name="connsiteY7" fmla="*/ 326177 h 948747"/>
              <a:gd name="connsiteX8" fmla="*/ 298314 w 778212"/>
              <a:gd name="connsiteY8" fmla="*/ 378058 h 948747"/>
              <a:gd name="connsiteX9" fmla="*/ 246434 w 778212"/>
              <a:gd name="connsiteY9" fmla="*/ 403999 h 948747"/>
              <a:gd name="connsiteX10" fmla="*/ 233463 w 778212"/>
              <a:gd name="connsiteY10" fmla="*/ 416969 h 948747"/>
              <a:gd name="connsiteX11" fmla="*/ 207523 w 778212"/>
              <a:gd name="connsiteY11" fmla="*/ 468850 h 948747"/>
              <a:gd name="connsiteX12" fmla="*/ 181583 w 778212"/>
              <a:gd name="connsiteY12" fmla="*/ 572611 h 948747"/>
              <a:gd name="connsiteX13" fmla="*/ 142672 w 778212"/>
              <a:gd name="connsiteY13" fmla="*/ 598552 h 948747"/>
              <a:gd name="connsiteX14" fmla="*/ 116731 w 778212"/>
              <a:gd name="connsiteY14" fmla="*/ 624492 h 948747"/>
              <a:gd name="connsiteX15" fmla="*/ 38910 w 778212"/>
              <a:gd name="connsiteY15" fmla="*/ 637462 h 948747"/>
              <a:gd name="connsiteX16" fmla="*/ 12970 w 778212"/>
              <a:gd name="connsiteY16" fmla="*/ 728254 h 948747"/>
              <a:gd name="connsiteX17" fmla="*/ 0 w 778212"/>
              <a:gd name="connsiteY17" fmla="*/ 767164 h 948747"/>
              <a:gd name="connsiteX18" fmla="*/ 12970 w 778212"/>
              <a:gd name="connsiteY18" fmla="*/ 896867 h 948747"/>
              <a:gd name="connsiteX19" fmla="*/ 25940 w 778212"/>
              <a:gd name="connsiteY19" fmla="*/ 922807 h 948747"/>
              <a:gd name="connsiteX20" fmla="*/ 51880 w 778212"/>
              <a:gd name="connsiteY20" fmla="*/ 935777 h 948747"/>
              <a:gd name="connsiteX21" fmla="*/ 64851 w 778212"/>
              <a:gd name="connsiteY21" fmla="*/ 948747 h 948747"/>
              <a:gd name="connsiteX22" fmla="*/ 233463 w 778212"/>
              <a:gd name="connsiteY22" fmla="*/ 935777 h 948747"/>
              <a:gd name="connsiteX23" fmla="*/ 259404 w 778212"/>
              <a:gd name="connsiteY23" fmla="*/ 896867 h 948747"/>
              <a:gd name="connsiteX24" fmla="*/ 272374 w 778212"/>
              <a:gd name="connsiteY24" fmla="*/ 883896 h 948747"/>
              <a:gd name="connsiteX25" fmla="*/ 311285 w 778212"/>
              <a:gd name="connsiteY25" fmla="*/ 832016 h 948747"/>
              <a:gd name="connsiteX26" fmla="*/ 492868 w 778212"/>
              <a:gd name="connsiteY26" fmla="*/ 793105 h 948747"/>
              <a:gd name="connsiteX27" fmla="*/ 518808 w 778212"/>
              <a:gd name="connsiteY27" fmla="*/ 741224 h 948747"/>
              <a:gd name="connsiteX28" fmla="*/ 531778 w 778212"/>
              <a:gd name="connsiteY28" fmla="*/ 715284 h 948747"/>
              <a:gd name="connsiteX29" fmla="*/ 544748 w 778212"/>
              <a:gd name="connsiteY29" fmla="*/ 689343 h 948747"/>
              <a:gd name="connsiteX30" fmla="*/ 557719 w 778212"/>
              <a:gd name="connsiteY30" fmla="*/ 676373 h 948747"/>
              <a:gd name="connsiteX31" fmla="*/ 570689 w 778212"/>
              <a:gd name="connsiteY31" fmla="*/ 650433 h 948747"/>
              <a:gd name="connsiteX32" fmla="*/ 596629 w 778212"/>
              <a:gd name="connsiteY32" fmla="*/ 611522 h 948747"/>
              <a:gd name="connsiteX33" fmla="*/ 609600 w 778212"/>
              <a:gd name="connsiteY33" fmla="*/ 559641 h 948747"/>
              <a:gd name="connsiteX34" fmla="*/ 622570 w 778212"/>
              <a:gd name="connsiteY34" fmla="*/ 326177 h 948747"/>
              <a:gd name="connsiteX35" fmla="*/ 635540 w 778212"/>
              <a:gd name="connsiteY35" fmla="*/ 287267 h 948747"/>
              <a:gd name="connsiteX36" fmla="*/ 726331 w 778212"/>
              <a:gd name="connsiteY36" fmla="*/ 274296 h 948747"/>
              <a:gd name="connsiteX37" fmla="*/ 739302 w 778212"/>
              <a:gd name="connsiteY37" fmla="*/ 222416 h 948747"/>
              <a:gd name="connsiteX38" fmla="*/ 752272 w 778212"/>
              <a:gd name="connsiteY38" fmla="*/ 209445 h 948747"/>
              <a:gd name="connsiteX39" fmla="*/ 778212 w 778212"/>
              <a:gd name="connsiteY39" fmla="*/ 157564 h 948747"/>
              <a:gd name="connsiteX40" fmla="*/ 765242 w 778212"/>
              <a:gd name="connsiteY40" fmla="*/ 105684 h 948747"/>
              <a:gd name="connsiteX41" fmla="*/ 739302 w 778212"/>
              <a:gd name="connsiteY41" fmla="*/ 79743 h 94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78212" h="948747">
                <a:moveTo>
                  <a:pt x="739302" y="79743"/>
                </a:moveTo>
                <a:cubicBezTo>
                  <a:pt x="728494" y="73258"/>
                  <a:pt x="713085" y="71851"/>
                  <a:pt x="700391" y="66773"/>
                </a:cubicBezTo>
                <a:cubicBezTo>
                  <a:pt x="691415" y="63183"/>
                  <a:pt x="683746" y="56459"/>
                  <a:pt x="674451" y="53803"/>
                </a:cubicBezTo>
                <a:cubicBezTo>
                  <a:pt x="621895" y="38787"/>
                  <a:pt x="541499" y="33266"/>
                  <a:pt x="492868" y="27862"/>
                </a:cubicBezTo>
                <a:cubicBezTo>
                  <a:pt x="488544" y="23539"/>
                  <a:pt x="484984" y="18284"/>
                  <a:pt x="479897" y="14892"/>
                </a:cubicBezTo>
                <a:cubicBezTo>
                  <a:pt x="437583" y="-13317"/>
                  <a:pt x="428839" y="5510"/>
                  <a:pt x="363166" y="14892"/>
                </a:cubicBezTo>
                <a:cubicBezTo>
                  <a:pt x="296583" y="81470"/>
                  <a:pt x="369214" y="3099"/>
                  <a:pt x="337225" y="248356"/>
                </a:cubicBezTo>
                <a:cubicBezTo>
                  <a:pt x="333688" y="275470"/>
                  <a:pt x="317917" y="299650"/>
                  <a:pt x="311285" y="326177"/>
                </a:cubicBezTo>
                <a:cubicBezTo>
                  <a:pt x="306961" y="343471"/>
                  <a:pt x="309726" y="364364"/>
                  <a:pt x="298314" y="378058"/>
                </a:cubicBezTo>
                <a:cubicBezTo>
                  <a:pt x="285936" y="392911"/>
                  <a:pt x="260106" y="390328"/>
                  <a:pt x="246434" y="403999"/>
                </a:cubicBezTo>
                <a:lnTo>
                  <a:pt x="233463" y="416969"/>
                </a:lnTo>
                <a:cubicBezTo>
                  <a:pt x="224816" y="434263"/>
                  <a:pt x="210702" y="449778"/>
                  <a:pt x="207523" y="468850"/>
                </a:cubicBezTo>
                <a:cubicBezTo>
                  <a:pt x="200439" y="511352"/>
                  <a:pt x="203566" y="539638"/>
                  <a:pt x="181583" y="572611"/>
                </a:cubicBezTo>
                <a:cubicBezTo>
                  <a:pt x="168361" y="592443"/>
                  <a:pt x="163669" y="582804"/>
                  <a:pt x="142672" y="598552"/>
                </a:cubicBezTo>
                <a:cubicBezTo>
                  <a:pt x="132889" y="605889"/>
                  <a:pt x="128181" y="620198"/>
                  <a:pt x="116731" y="624492"/>
                </a:cubicBezTo>
                <a:cubicBezTo>
                  <a:pt x="92107" y="633726"/>
                  <a:pt x="64850" y="633139"/>
                  <a:pt x="38910" y="637462"/>
                </a:cubicBezTo>
                <a:cubicBezTo>
                  <a:pt x="7810" y="730763"/>
                  <a:pt x="45544" y="614243"/>
                  <a:pt x="12970" y="728254"/>
                </a:cubicBezTo>
                <a:cubicBezTo>
                  <a:pt x="9214" y="741400"/>
                  <a:pt x="4323" y="754194"/>
                  <a:pt x="0" y="767164"/>
                </a:cubicBezTo>
                <a:cubicBezTo>
                  <a:pt x="4323" y="810398"/>
                  <a:pt x="5827" y="854008"/>
                  <a:pt x="12970" y="896867"/>
                </a:cubicBezTo>
                <a:cubicBezTo>
                  <a:pt x="14559" y="906403"/>
                  <a:pt x="19104" y="915971"/>
                  <a:pt x="25940" y="922807"/>
                </a:cubicBezTo>
                <a:cubicBezTo>
                  <a:pt x="32776" y="929643"/>
                  <a:pt x="43836" y="930415"/>
                  <a:pt x="51880" y="935777"/>
                </a:cubicBezTo>
                <a:cubicBezTo>
                  <a:pt x="56967" y="939169"/>
                  <a:pt x="60527" y="944424"/>
                  <a:pt x="64851" y="948747"/>
                </a:cubicBezTo>
                <a:cubicBezTo>
                  <a:pt x="121055" y="944424"/>
                  <a:pt x="177659" y="943749"/>
                  <a:pt x="233463" y="935777"/>
                </a:cubicBezTo>
                <a:cubicBezTo>
                  <a:pt x="244421" y="934212"/>
                  <a:pt x="257691" y="899437"/>
                  <a:pt x="259404" y="896867"/>
                </a:cubicBezTo>
                <a:cubicBezTo>
                  <a:pt x="262796" y="891780"/>
                  <a:pt x="268982" y="888983"/>
                  <a:pt x="272374" y="883896"/>
                </a:cubicBezTo>
                <a:cubicBezTo>
                  <a:pt x="291511" y="855189"/>
                  <a:pt x="277624" y="854456"/>
                  <a:pt x="311285" y="832016"/>
                </a:cubicBezTo>
                <a:cubicBezTo>
                  <a:pt x="375341" y="789312"/>
                  <a:pt x="403898" y="802002"/>
                  <a:pt x="492868" y="793105"/>
                </a:cubicBezTo>
                <a:lnTo>
                  <a:pt x="518808" y="741224"/>
                </a:lnTo>
                <a:lnTo>
                  <a:pt x="531778" y="715284"/>
                </a:lnTo>
                <a:cubicBezTo>
                  <a:pt x="536101" y="706637"/>
                  <a:pt x="537912" y="696179"/>
                  <a:pt x="544748" y="689343"/>
                </a:cubicBezTo>
                <a:lnTo>
                  <a:pt x="557719" y="676373"/>
                </a:lnTo>
                <a:cubicBezTo>
                  <a:pt x="562042" y="667726"/>
                  <a:pt x="565327" y="658477"/>
                  <a:pt x="570689" y="650433"/>
                </a:cubicBezTo>
                <a:cubicBezTo>
                  <a:pt x="590475" y="620754"/>
                  <a:pt x="580956" y="658539"/>
                  <a:pt x="596629" y="611522"/>
                </a:cubicBezTo>
                <a:cubicBezTo>
                  <a:pt x="602266" y="594611"/>
                  <a:pt x="605276" y="576935"/>
                  <a:pt x="609600" y="559641"/>
                </a:cubicBezTo>
                <a:cubicBezTo>
                  <a:pt x="613923" y="481820"/>
                  <a:pt x="615181" y="403767"/>
                  <a:pt x="622570" y="326177"/>
                </a:cubicBezTo>
                <a:cubicBezTo>
                  <a:pt x="623866" y="312567"/>
                  <a:pt x="623312" y="293381"/>
                  <a:pt x="635540" y="287267"/>
                </a:cubicBezTo>
                <a:cubicBezTo>
                  <a:pt x="662883" y="273595"/>
                  <a:pt x="696067" y="278620"/>
                  <a:pt x="726331" y="274296"/>
                </a:cubicBezTo>
                <a:cubicBezTo>
                  <a:pt x="730655" y="257003"/>
                  <a:pt x="732682" y="238967"/>
                  <a:pt x="739302" y="222416"/>
                </a:cubicBezTo>
                <a:cubicBezTo>
                  <a:pt x="741573" y="216739"/>
                  <a:pt x="749126" y="214688"/>
                  <a:pt x="752272" y="209445"/>
                </a:cubicBezTo>
                <a:cubicBezTo>
                  <a:pt x="762219" y="192865"/>
                  <a:pt x="778212" y="157564"/>
                  <a:pt x="778212" y="157564"/>
                </a:cubicBezTo>
                <a:cubicBezTo>
                  <a:pt x="773889" y="140271"/>
                  <a:pt x="771862" y="122235"/>
                  <a:pt x="765242" y="105684"/>
                </a:cubicBezTo>
                <a:cubicBezTo>
                  <a:pt x="749215" y="65616"/>
                  <a:pt x="750110" y="86228"/>
                  <a:pt x="739302" y="79743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4911" y="1533378"/>
            <a:ext cx="10899701" cy="4685839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>1972</a:t>
            </a:r>
            <a:r>
              <a:rPr lang="zh-TW" altLang="en-US" sz="3200" dirty="0" smtClean="0">
                <a:solidFill>
                  <a:srgbClr val="C00000"/>
                </a:solidFill>
              </a:rPr>
              <a:t>年</a:t>
            </a:r>
            <a:r>
              <a:rPr lang="zh-TW" altLang="en-US" sz="3200" dirty="0" smtClean="0"/>
              <a:t>，時任美國總統尼克遜要履行他的競選承諾「</a:t>
            </a:r>
            <a:r>
              <a:rPr lang="zh-TW" altLang="en-US" sz="3200" dirty="0" smtClean="0">
                <a:solidFill>
                  <a:srgbClr val="C00000"/>
                </a:solidFill>
              </a:rPr>
              <a:t>向貧窮宣戰</a:t>
            </a:r>
            <a:r>
              <a:rPr lang="zh-TW" altLang="en-US" sz="3200" dirty="0" smtClean="0"/>
              <a:t>」，夥合美國農業局，誓要</a:t>
            </a:r>
            <a:r>
              <a:rPr lang="zh-TW" altLang="en-US" sz="3200" dirty="0" smtClean="0">
                <a:solidFill>
                  <a:srgbClr val="C00000"/>
                </a:solidFill>
              </a:rPr>
              <a:t>降低食物價格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en-US" altLang="zh-TW" sz="3200" dirty="0" smtClean="0">
                <a:solidFill>
                  <a:srgbClr val="C00000"/>
                </a:solidFill>
              </a:rPr>
              <a:t>1975</a:t>
            </a:r>
            <a:r>
              <a:rPr lang="zh-TW" altLang="en-US" sz="3200" dirty="0" smtClean="0">
                <a:solidFill>
                  <a:srgbClr val="C00000"/>
                </a:solidFill>
              </a:rPr>
              <a:t>年</a:t>
            </a:r>
            <a:r>
              <a:rPr lang="zh-TW" altLang="en-US" sz="3200" dirty="0" smtClean="0"/>
              <a:t>，美國從日本引入，比精煉蔗糖</a:t>
            </a:r>
            <a:r>
              <a:rPr lang="zh-TW" altLang="en-US" sz="3200" dirty="0" smtClean="0">
                <a:solidFill>
                  <a:srgbClr val="FF0000"/>
                </a:solidFill>
              </a:rPr>
              <a:t>便宜且方便</a:t>
            </a:r>
            <a:r>
              <a:rPr lang="zh-TW" altLang="en-US" sz="3200" dirty="0" smtClean="0"/>
              <a:t>的</a:t>
            </a:r>
            <a:r>
              <a:rPr lang="zh-TW" altLang="en-US" sz="3200" dirty="0" smtClean="0">
                <a:solidFill>
                  <a:srgbClr val="FF0000"/>
                </a:solidFill>
              </a:rPr>
              <a:t>高果糖</a:t>
            </a:r>
            <a:r>
              <a:rPr lang="zh-TW" altLang="en-US" sz="3200" dirty="0" smtClean="0">
                <a:solidFill>
                  <a:srgbClr val="C00000"/>
                </a:solidFill>
              </a:rPr>
              <a:t>玉米糖漿</a:t>
            </a:r>
            <a:r>
              <a:rPr lang="en-US" altLang="zh-TW" sz="3200" dirty="0" smtClean="0">
                <a:solidFill>
                  <a:srgbClr val="C00000"/>
                </a:solidFill>
              </a:rPr>
              <a:t>(HFCS)</a:t>
            </a:r>
            <a:r>
              <a:rPr lang="zh-TW" altLang="en-US" sz="3200" dirty="0" smtClean="0"/>
              <a:t>提煉技術。</a:t>
            </a:r>
            <a:r>
              <a:rPr lang="zh-TW" altLang="en-US" sz="3200" dirty="0"/>
              <a:t>便宜且</a:t>
            </a:r>
            <a:r>
              <a:rPr lang="zh-TW" altLang="en-US" sz="3200" dirty="0" smtClean="0"/>
              <a:t>方便，因為美國正利用化肥大面積栽種適合美國土地和氣候的玉米。</a:t>
            </a:r>
            <a:endParaRPr lang="en-US" altLang="zh-TW" sz="3200" dirty="0" smtClean="0"/>
          </a:p>
          <a:p>
            <a:endParaRPr lang="zh-TW" altLang="zh-TW" sz="2800" dirty="0"/>
          </a:p>
          <a:p>
            <a:endParaRPr lang="zh-TW" altLang="en-US" sz="2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9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31853" y="436098"/>
            <a:ext cx="6485206" cy="914401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給男士的腰圍參考</a:t>
            </a:r>
            <a:endParaRPr lang="zh-HK" altLang="en-US" sz="4000" b="1" dirty="0"/>
          </a:p>
        </p:txBody>
      </p:sp>
      <p:pic>
        <p:nvPicPr>
          <p:cNvPr id="6" name="內容版面配置區 3" descr="http://media.mercola.com/Assets/images/mercola/men-waist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83" y="1406769"/>
            <a:ext cx="8975186" cy="482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7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828801" y="393895"/>
            <a:ext cx="6288258" cy="872198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給女士的腰圍參考</a:t>
            </a:r>
            <a:endParaRPr lang="zh-HK" altLang="en-US" sz="4000" b="1" dirty="0"/>
          </a:p>
        </p:txBody>
      </p:sp>
      <p:pic>
        <p:nvPicPr>
          <p:cNvPr id="6" name="內容版面配置區 3" descr="http://media.mercola.com/Assets/images/mercola/women-waist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295" y="1392702"/>
            <a:ext cx="9495692" cy="5008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47446" y="295422"/>
            <a:ext cx="6175717" cy="731520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被矮化的纖維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45588" y="1069145"/>
            <a:ext cx="10759024" cy="5649425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幾千年前我們的祖先每天大概要消耗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100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至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300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克</a:t>
            </a:r>
            <a:r>
              <a:rPr lang="zh-TW" altLang="en-US" sz="2400" dirty="0" smtClean="0"/>
              <a:t>的纖維，大部份當然是由完整的植物獲取。今天，都市人均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不及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克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大部份政府在制定營養指標時，都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很少將纖維列為營養素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800" b="1" dirty="0" smtClean="0"/>
              <a:t>今天已知纖維在人體內的作用，包括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r>
              <a:rPr lang="zh-TW" altLang="en-US" sz="2400" b="1" dirty="0" smtClean="0">
                <a:solidFill>
                  <a:srgbClr val="C00000"/>
                </a:solidFill>
              </a:rPr>
              <a:t>減慢</a:t>
            </a:r>
            <a:r>
              <a:rPr lang="zh-TW" altLang="en-US" sz="2400" dirty="0" smtClean="0"/>
              <a:t>碳水化合物在腸道的吸收，降低胰島素的反應</a:t>
            </a:r>
            <a:endParaRPr lang="en-US" altLang="zh-TW" sz="2400" dirty="0" smtClean="0"/>
          </a:p>
          <a:p>
            <a:r>
              <a:rPr lang="zh-TW" altLang="en-US" sz="2400" b="1" dirty="0" smtClean="0">
                <a:solidFill>
                  <a:srgbClr val="C00000"/>
                </a:solidFill>
              </a:rPr>
              <a:t>加速</a:t>
            </a:r>
            <a:r>
              <a:rPr lang="zh-TW" altLang="en-US" sz="2400" dirty="0" smtClean="0"/>
              <a:t>腸道內的食物</a:t>
            </a:r>
            <a:r>
              <a:rPr lang="zh-TW" altLang="en-US" sz="2400" b="1" dirty="0" smtClean="0"/>
              <a:t>輸送</a:t>
            </a:r>
            <a:r>
              <a:rPr lang="zh-TW" altLang="en-US" sz="2400" dirty="0" smtClean="0"/>
              <a:t>到迴腸，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加速飽肚</a:t>
            </a:r>
            <a:r>
              <a:rPr lang="zh-TW" altLang="en-US" sz="2400" dirty="0" smtClean="0"/>
              <a:t>愉悅激素分泌</a:t>
            </a:r>
            <a:endParaRPr lang="en-US" altLang="zh-TW" sz="2400" dirty="0" smtClean="0"/>
          </a:p>
          <a:p>
            <a:r>
              <a:rPr lang="zh-TW" altLang="en-US" sz="2400" b="1" dirty="0" smtClean="0">
                <a:solidFill>
                  <a:srgbClr val="C00000"/>
                </a:solidFill>
              </a:rPr>
              <a:t>阻止</a:t>
            </a:r>
            <a:r>
              <a:rPr lang="zh-TW" altLang="en-US" sz="2400" dirty="0" smtClean="0"/>
              <a:t>某些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自由脂肪酸</a:t>
            </a:r>
            <a:r>
              <a:rPr lang="zh-TW" altLang="en-US" sz="2400" dirty="0" smtClean="0"/>
              <a:t>被</a:t>
            </a:r>
            <a:r>
              <a:rPr lang="zh-TW" altLang="zh-TW" sz="2400" dirty="0" smtClean="0"/>
              <a:t>結腸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吸</a:t>
            </a:r>
            <a:r>
              <a:rPr lang="zh-TW" altLang="en-US" sz="2400" dirty="0" smtClean="0"/>
              <a:t>收</a:t>
            </a:r>
            <a:endParaRPr lang="en-US" altLang="zh-TW" sz="2400" dirty="0" smtClean="0"/>
          </a:p>
          <a:p>
            <a:r>
              <a:rPr lang="zh-TW" altLang="en-US" sz="2400" dirty="0" smtClean="0"/>
              <a:t>再近期發現有些人體沒有消化酶來消化的纖維素，是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腸道益</a:t>
            </a:r>
            <a:r>
              <a:rPr lang="zh-TW" altLang="en-US" sz="2400" dirty="0" smtClean="0"/>
              <a:t>菌的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重要食物</a:t>
            </a:r>
            <a:r>
              <a:rPr lang="zh-TW" altLang="en-US" sz="2400" dirty="0" smtClean="0"/>
              <a:t>，缺少了養不了這些益菌，影響人類的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免疫力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於是又有大量標榜加入各種纖維的加工食物出現。</a:t>
            </a:r>
            <a:endParaRPr lang="en-GB" altLang="zh-TW" sz="2400" dirty="0" smtClean="0"/>
          </a:p>
          <a:p>
            <a:r>
              <a:rPr lang="zh-TW" altLang="en-US" sz="3600" b="1" dirty="0" smtClean="0">
                <a:solidFill>
                  <a:srgbClr val="FF0000"/>
                </a:solidFill>
              </a:rPr>
              <a:t>誰是最大的得益者？甚麼是食物安全？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endParaRPr lang="zh-TW" altLang="en-US" sz="2400" dirty="0">
              <a:solidFill>
                <a:srgbClr val="FF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1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30327" y="501041"/>
            <a:ext cx="7301132" cy="891660"/>
          </a:xfrm>
        </p:spPr>
        <p:txBody>
          <a:bodyPr>
            <a:normAutofit fontScale="90000"/>
          </a:bodyPr>
          <a:lstStyle/>
          <a:p>
            <a:r>
              <a:rPr lang="zh-TW" altLang="en-US" sz="4400" b="1" dirty="0" smtClean="0"/>
              <a:t>轉基因農作物，糧食安全的迷思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9353" y="1400783"/>
            <a:ext cx="11005259" cy="5136204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/>
              <a:t>甚麼是</a:t>
            </a:r>
            <a:r>
              <a:rPr lang="zh-TW" altLang="en-US" sz="3200" dirty="0">
                <a:solidFill>
                  <a:srgbClr val="C00000"/>
                </a:solidFill>
              </a:rPr>
              <a:t>糧食</a:t>
            </a:r>
            <a:r>
              <a:rPr lang="zh-TW" altLang="en-US" sz="3200" dirty="0" smtClean="0">
                <a:solidFill>
                  <a:srgbClr val="C00000"/>
                </a:solidFill>
              </a:rPr>
              <a:t>安全</a:t>
            </a:r>
            <a:r>
              <a:rPr lang="en-US" altLang="zh-TW" sz="3200" dirty="0" smtClean="0">
                <a:solidFill>
                  <a:schemeClr val="tx1"/>
                </a:solidFill>
              </a:rPr>
              <a:t>(</a:t>
            </a:r>
            <a:r>
              <a:rPr lang="en-HK" altLang="zh-TW" sz="3200" dirty="0" smtClean="0">
                <a:solidFill>
                  <a:schemeClr val="tx1"/>
                </a:solidFill>
              </a:rPr>
              <a:t>Food Security)</a:t>
            </a:r>
            <a:r>
              <a:rPr lang="zh-TW" altLang="en-US" sz="3200" b="1" dirty="0" smtClean="0"/>
              <a:t>？</a:t>
            </a:r>
            <a:endParaRPr lang="en-US" altLang="zh-TW" sz="3200" b="1" dirty="0" smtClean="0"/>
          </a:p>
          <a:p>
            <a:r>
              <a:rPr lang="en-US" altLang="zh-HK" sz="3200" dirty="0"/>
              <a:t>1996</a:t>
            </a:r>
            <a:r>
              <a:rPr lang="zh-TW" altLang="zh-HK" sz="3200" dirty="0"/>
              <a:t>年的世界糧食首腦大會，將</a:t>
            </a:r>
            <a:r>
              <a:rPr lang="zh-TW" altLang="zh-HK" sz="3200" b="1" dirty="0">
                <a:solidFill>
                  <a:srgbClr val="C00000"/>
                </a:solidFill>
              </a:rPr>
              <a:t>糧食安全</a:t>
            </a:r>
            <a:r>
              <a:rPr lang="zh-TW" altLang="zh-HK" sz="3200" dirty="0"/>
              <a:t>定義為</a:t>
            </a:r>
            <a:r>
              <a:rPr lang="en-US" altLang="zh-TW" sz="3200" dirty="0"/>
              <a:t>:</a:t>
            </a:r>
          </a:p>
          <a:p>
            <a:pPr marL="0" indent="0">
              <a:buNone/>
            </a:pPr>
            <a:r>
              <a:rPr lang="zh-TW" altLang="en-US" sz="3000" dirty="0" smtClean="0"/>
              <a:t>「 </a:t>
            </a:r>
            <a:r>
              <a:rPr lang="zh-TW" altLang="zh-HK" sz="3000" b="1" dirty="0" smtClean="0"/>
              <a:t>所有</a:t>
            </a:r>
            <a:r>
              <a:rPr lang="zh-TW" altLang="zh-HK" sz="3000" b="1" dirty="0"/>
              <a:t>的人， 在任何時間，都能够買得到和</a:t>
            </a:r>
            <a:r>
              <a:rPr lang="zh-TW" altLang="zh-HK" sz="3000" b="1" dirty="0" smtClean="0"/>
              <a:t>買得起足够安全</a:t>
            </a:r>
            <a:r>
              <a:rPr lang="en-GB" altLang="zh-TW" sz="3000" b="1" dirty="0" smtClean="0"/>
              <a:t>	</a:t>
            </a:r>
            <a:r>
              <a:rPr lang="zh-TW" altLang="zh-HK" sz="3000" b="1" dirty="0" smtClean="0"/>
              <a:t>的和</a:t>
            </a:r>
            <a:r>
              <a:rPr lang="zh-TW" altLang="zh-HK" sz="3000" b="1" dirty="0"/>
              <a:t>營養的食物，以滿足活躍的、健康的</a:t>
            </a:r>
            <a:r>
              <a:rPr lang="zh-TW" altLang="zh-HK" sz="3000" b="1" dirty="0" smtClean="0"/>
              <a:t>生活所</a:t>
            </a:r>
            <a:r>
              <a:rPr lang="zh-TW" altLang="zh-HK" sz="3000" b="1" dirty="0"/>
              <a:t>需的飲食</a:t>
            </a:r>
            <a:r>
              <a:rPr lang="zh-TW" altLang="zh-HK" sz="3000" b="1" dirty="0" smtClean="0"/>
              <a:t>需</a:t>
            </a:r>
            <a:r>
              <a:rPr lang="en-GB" altLang="zh-TW" sz="3000" b="1" dirty="0" smtClean="0"/>
              <a:t>	</a:t>
            </a:r>
            <a:r>
              <a:rPr lang="zh-TW" altLang="zh-HK" sz="3000" b="1" dirty="0" smtClean="0"/>
              <a:t>求和</a:t>
            </a:r>
            <a:r>
              <a:rPr lang="zh-TW" altLang="zh-HK" sz="3000" b="1" dirty="0"/>
              <a:t>消費偏好</a:t>
            </a:r>
            <a:r>
              <a:rPr lang="zh-TW" altLang="en-US" sz="3000" dirty="0" smtClean="0"/>
              <a:t>」</a:t>
            </a:r>
            <a:endParaRPr lang="en-US" altLang="zh-TW" sz="3000" dirty="0" smtClean="0"/>
          </a:p>
          <a:p>
            <a:pPr marL="0" indent="0">
              <a:buNone/>
            </a:pPr>
            <a:r>
              <a:rPr lang="zh-TW" altLang="zh-HK" sz="3000" dirty="0" smtClean="0"/>
              <a:t>這</a:t>
            </a:r>
            <a:r>
              <a:rPr lang="zh-TW" altLang="zh-HK" sz="3000" dirty="0"/>
              <a:t>定義獲得了廣泛國際社會的接受和使用</a:t>
            </a:r>
            <a:r>
              <a:rPr lang="zh-TW" altLang="zh-HK" sz="3000" dirty="0" smtClean="0"/>
              <a:t>。</a:t>
            </a:r>
            <a:endParaRPr lang="en-US" altLang="zh-TW" sz="3000" dirty="0" smtClean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zh-HK" sz="3000" dirty="0" smtClean="0"/>
              <a:t>這</a:t>
            </a:r>
            <a:r>
              <a:rPr lang="zh-TW" altLang="en-US" sz="3000" dirty="0" smtClean="0"/>
              <a:t>些</a:t>
            </a:r>
            <a:r>
              <a:rPr lang="zh-TW" altLang="zh-HK" sz="3000" dirty="0" smtClean="0"/>
              <a:t>定義</a:t>
            </a:r>
            <a:r>
              <a:rPr lang="zh-TW" altLang="zh-HK" sz="3000" dirty="0"/>
              <a:t>涵概</a:t>
            </a:r>
            <a:r>
              <a:rPr lang="zh-TW" altLang="zh-HK" sz="3000" dirty="0" smtClean="0"/>
              <a:t>了</a:t>
            </a:r>
            <a:r>
              <a:rPr lang="zh-TW" altLang="en-US" sz="3000" b="1" dirty="0" smtClean="0">
                <a:solidFill>
                  <a:srgbClr val="0070C0"/>
                </a:solidFill>
              </a:rPr>
              <a:t>世界</a:t>
            </a:r>
            <a:r>
              <a:rPr lang="zh-TW" altLang="en-US" sz="3000" dirty="0" smtClean="0"/>
              <a:t>、</a:t>
            </a:r>
            <a:r>
              <a:rPr lang="zh-TW" altLang="zh-HK" sz="3000" b="1" dirty="0" smtClean="0">
                <a:solidFill>
                  <a:srgbClr val="0070C0"/>
                </a:solidFill>
              </a:rPr>
              <a:t>國家</a:t>
            </a:r>
            <a:r>
              <a:rPr lang="zh-TW" altLang="zh-HK" sz="3000" dirty="0"/>
              <a:t>和</a:t>
            </a:r>
            <a:r>
              <a:rPr lang="zh-TW" altLang="zh-HK" sz="3000" b="1" dirty="0">
                <a:solidFill>
                  <a:srgbClr val="0070C0"/>
                </a:solidFill>
              </a:rPr>
              <a:t>家庭</a:t>
            </a:r>
            <a:r>
              <a:rPr lang="zh-TW" altLang="zh-HK" sz="3000" dirty="0"/>
              <a:t>糧食</a:t>
            </a:r>
            <a:r>
              <a:rPr lang="zh-TW" altLang="zh-HK" sz="3000" dirty="0" smtClean="0"/>
              <a:t>安全</a:t>
            </a:r>
            <a:r>
              <a:rPr lang="zh-TW" altLang="en-US" sz="3000" dirty="0" smtClean="0"/>
              <a:t>幾</a:t>
            </a:r>
            <a:r>
              <a:rPr lang="zh-TW" altLang="zh-HK" sz="3000" dirty="0" smtClean="0"/>
              <a:t>個</a:t>
            </a:r>
            <a:r>
              <a:rPr lang="zh-TW" altLang="zh-HK" sz="3000" dirty="0"/>
              <a:t>層次。</a:t>
            </a:r>
            <a:endParaRPr lang="en-US" altLang="zh-TW" sz="3000" dirty="0"/>
          </a:p>
          <a:p>
            <a:r>
              <a:rPr lang="zh-TW" altLang="zh-HK" sz="3000" dirty="0">
                <a:solidFill>
                  <a:srgbClr val="C00000"/>
                </a:solidFill>
              </a:rPr>
              <a:t>家庭</a:t>
            </a:r>
            <a:r>
              <a:rPr lang="zh-TW" altLang="zh-HK" sz="3000" dirty="0"/>
              <a:t>的糧食安全取決於</a:t>
            </a:r>
            <a:r>
              <a:rPr lang="zh-TW" altLang="zh-HK" sz="3000" dirty="0">
                <a:solidFill>
                  <a:srgbClr val="C00000"/>
                </a:solidFill>
              </a:rPr>
              <a:t>收入水平</a:t>
            </a:r>
            <a:r>
              <a:rPr lang="zh-TW" altLang="zh-HK" sz="3000" dirty="0"/>
              <a:t>，國家層面則複雜得</a:t>
            </a:r>
            <a:r>
              <a:rPr lang="zh-TW" altLang="zh-HK" sz="3000" dirty="0" smtClean="0"/>
              <a:t>多</a:t>
            </a:r>
            <a:r>
              <a:rPr lang="zh-TW" altLang="en-US" sz="3000" dirty="0" smtClean="0"/>
              <a:t>。世界層面當然更複雜。</a:t>
            </a:r>
            <a:endParaRPr lang="zh-HK" altLang="en-US" sz="3000" dirty="0"/>
          </a:p>
          <a:p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4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6258" y="295422"/>
            <a:ext cx="6020973" cy="900332"/>
          </a:xfrm>
        </p:spPr>
        <p:txBody>
          <a:bodyPr>
            <a:normAutofit/>
          </a:bodyPr>
          <a:lstStyle/>
          <a:p>
            <a:r>
              <a:rPr lang="zh-TW" altLang="en-US" sz="4400" b="1" dirty="0" smtClean="0"/>
              <a:t>糧食安全函蓋四大領域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0505" y="1252025"/>
            <a:ext cx="10984107" cy="52849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000" b="1" dirty="0" smtClean="0"/>
              <a:t>有</a:t>
            </a:r>
            <a:r>
              <a:rPr lang="zh-TW" altLang="en-US" sz="3000" b="1" dirty="0" smtClean="0">
                <a:solidFill>
                  <a:srgbClr val="C00000"/>
                </a:solidFill>
              </a:rPr>
              <a:t>糧食可用</a:t>
            </a:r>
            <a:r>
              <a:rPr lang="en-US" altLang="zh-TW" sz="2900" dirty="0" smtClean="0"/>
              <a:t>(</a:t>
            </a:r>
            <a:r>
              <a:rPr lang="en-HK" altLang="zh-TW" sz="2900" dirty="0" smtClean="0"/>
              <a:t>availability)</a:t>
            </a:r>
            <a:r>
              <a:rPr lang="zh-TW" altLang="en-US" sz="2900" dirty="0" smtClean="0"/>
              <a:t>：這與糧食從</a:t>
            </a:r>
            <a:r>
              <a:rPr lang="zh-TW" altLang="en-US" sz="2900" dirty="0" smtClean="0">
                <a:solidFill>
                  <a:srgbClr val="C00000"/>
                </a:solidFill>
              </a:rPr>
              <a:t>生產</a:t>
            </a:r>
            <a:r>
              <a:rPr lang="zh-TW" altLang="en-US" sz="2900" dirty="0" smtClean="0"/>
              <a:t>，</a:t>
            </a:r>
            <a:r>
              <a:rPr lang="zh-TW" altLang="en-US" sz="2900" dirty="0" smtClean="0">
                <a:solidFill>
                  <a:srgbClr val="FF0000"/>
                </a:solidFill>
              </a:rPr>
              <a:t>分配</a:t>
            </a:r>
            <a:r>
              <a:rPr lang="zh-TW" altLang="en-US" sz="2900" dirty="0" smtClean="0"/>
              <a:t>到</a:t>
            </a:r>
            <a:r>
              <a:rPr lang="zh-TW" altLang="en-US" sz="2900" dirty="0" smtClean="0">
                <a:solidFill>
                  <a:srgbClr val="C00000"/>
                </a:solidFill>
              </a:rPr>
              <a:t>交換</a:t>
            </a:r>
            <a:r>
              <a:rPr lang="zh-TW" altLang="en-US" sz="2900" dirty="0" smtClean="0"/>
              <a:t>有關。</a:t>
            </a:r>
            <a:r>
              <a:rPr lang="zh-TW" altLang="zh-HK" sz="2900" dirty="0" smtClean="0"/>
              <a:t> </a:t>
            </a:r>
            <a:endParaRPr lang="en-US" altLang="zh-TW" sz="2900" dirty="0" smtClean="0"/>
          </a:p>
          <a:p>
            <a:r>
              <a:rPr lang="zh-TW" altLang="en-US" sz="2900" b="1" dirty="0" smtClean="0"/>
              <a:t>可</a:t>
            </a:r>
            <a:r>
              <a:rPr lang="zh-TW" altLang="en-US" sz="2900" b="1" dirty="0" smtClean="0">
                <a:solidFill>
                  <a:srgbClr val="C00000"/>
                </a:solidFill>
              </a:rPr>
              <a:t>獲得糧食</a:t>
            </a:r>
            <a:r>
              <a:rPr lang="en-US" altLang="zh-TW" sz="2900" dirty="0" smtClean="0"/>
              <a:t>(</a:t>
            </a:r>
            <a:r>
              <a:rPr lang="zh-TW" altLang="zh-HK" sz="2900" dirty="0" smtClean="0"/>
              <a:t>access</a:t>
            </a:r>
            <a:r>
              <a:rPr lang="en-GB" altLang="zh-TW" sz="2900" dirty="0" smtClean="0"/>
              <a:t>ability</a:t>
            </a:r>
            <a:r>
              <a:rPr lang="en-US" altLang="zh-TW" sz="2900" dirty="0" smtClean="0"/>
              <a:t>)</a:t>
            </a:r>
            <a:r>
              <a:rPr lang="zh-TW" altLang="en-US" sz="2900" dirty="0" smtClean="0"/>
              <a:t>：</a:t>
            </a:r>
            <a:r>
              <a:rPr lang="zh-TW" altLang="zh-HK" sz="2900" dirty="0" smtClean="0"/>
              <a:t> </a:t>
            </a:r>
            <a:r>
              <a:rPr lang="zh-TW" altLang="en-US" sz="2900" dirty="0" smtClean="0"/>
              <a:t>這</a:t>
            </a:r>
            <a:r>
              <a:rPr lang="zh-TW" altLang="en-US" sz="2900" dirty="0"/>
              <a:t>是</a:t>
            </a:r>
            <a:r>
              <a:rPr lang="zh-TW" altLang="en-US" sz="2900" dirty="0" smtClean="0"/>
              <a:t>指</a:t>
            </a:r>
            <a:r>
              <a:rPr lang="zh-TW" altLang="en-US" sz="2900" dirty="0">
                <a:solidFill>
                  <a:srgbClr val="C00000"/>
                </a:solidFill>
              </a:rPr>
              <a:t>可</a:t>
            </a:r>
            <a:r>
              <a:rPr lang="zh-TW" altLang="en-US" sz="2900" dirty="0" smtClean="0">
                <a:solidFill>
                  <a:srgbClr val="C00000"/>
                </a:solidFill>
              </a:rPr>
              <a:t>獲取 </a:t>
            </a:r>
            <a:r>
              <a:rPr lang="en-US" altLang="zh-TW" sz="2900" dirty="0"/>
              <a:t>(</a:t>
            </a:r>
            <a:r>
              <a:rPr lang="zh-TW" altLang="zh-HK" sz="2900" dirty="0"/>
              <a:t>affordability</a:t>
            </a:r>
            <a:r>
              <a:rPr lang="en-US" altLang="zh-TW" sz="2900" dirty="0" smtClean="0"/>
              <a:t>)</a:t>
            </a:r>
            <a:r>
              <a:rPr lang="zh-TW" altLang="en-US" sz="2900" dirty="0"/>
              <a:t>與</a:t>
            </a:r>
            <a:r>
              <a:rPr lang="zh-TW" altLang="en-US" sz="2900" dirty="0">
                <a:solidFill>
                  <a:srgbClr val="C00000"/>
                </a:solidFill>
              </a:rPr>
              <a:t>獲分配</a:t>
            </a:r>
            <a:r>
              <a:rPr lang="en-US" altLang="zh-TW" sz="2900" dirty="0"/>
              <a:t>(</a:t>
            </a:r>
            <a:r>
              <a:rPr lang="zh-TW" altLang="zh-HK" sz="2900" dirty="0"/>
              <a:t>allocation</a:t>
            </a:r>
            <a:r>
              <a:rPr lang="en-US" altLang="zh-TW" sz="2900" dirty="0"/>
              <a:t>)</a:t>
            </a:r>
            <a:r>
              <a:rPr lang="zh-TW" altLang="en-US" sz="2900" dirty="0" smtClean="0"/>
              <a:t>食物，也包括家庭及個人喜好的食物。聯合國經濟、社會及文化權利委員會曾指出，肌餓與缺乏營養往往不是食物匱乏問題，而是因為「</a:t>
            </a:r>
            <a:r>
              <a:rPr lang="zh-TW" altLang="en-US" sz="2900" dirty="0" smtClean="0">
                <a:solidFill>
                  <a:srgbClr val="FF0000"/>
                </a:solidFill>
              </a:rPr>
              <a:t>貧窮</a:t>
            </a:r>
            <a:r>
              <a:rPr lang="zh-TW" altLang="en-US" sz="2900" dirty="0" smtClean="0"/>
              <a:t>」而買不起可用的食物</a:t>
            </a:r>
            <a:endParaRPr lang="en-US" altLang="zh-TW" sz="2900" dirty="0" smtClean="0"/>
          </a:p>
          <a:p>
            <a:r>
              <a:rPr lang="zh-TW" altLang="en-US" sz="2900" b="1" dirty="0" smtClean="0"/>
              <a:t>糧食的</a:t>
            </a:r>
            <a:r>
              <a:rPr lang="zh-TW" altLang="en-US" sz="2900" b="1" dirty="0" smtClean="0">
                <a:solidFill>
                  <a:srgbClr val="C00000"/>
                </a:solidFill>
              </a:rPr>
              <a:t>安全利用</a:t>
            </a:r>
            <a:r>
              <a:rPr lang="zh-TW" altLang="en-US" sz="2900" dirty="0" smtClean="0"/>
              <a:t>：是指個人將食物代謝。要達致糧食安全，吸取的食物一定要安全，而且足够滿足每</a:t>
            </a:r>
            <a:r>
              <a:rPr lang="zh-TW" altLang="en-US" sz="2900" dirty="0" smtClean="0">
                <a:solidFill>
                  <a:srgbClr val="C00000"/>
                </a:solidFill>
              </a:rPr>
              <a:t>個人生理需要。食物安全影響食物的利用，也受食物的生產、預備、</a:t>
            </a:r>
            <a:r>
              <a:rPr lang="zh-TW" altLang="en-US" sz="2900" dirty="0" smtClean="0">
                <a:solidFill>
                  <a:srgbClr val="FF0000"/>
                </a:solidFill>
              </a:rPr>
              <a:t>處理</a:t>
            </a:r>
            <a:r>
              <a:rPr lang="zh-TW" altLang="en-US" sz="2900" dirty="0" smtClean="0"/>
              <a:t>和</a:t>
            </a:r>
            <a:r>
              <a:rPr lang="zh-TW" altLang="en-US" sz="2900" dirty="0" smtClean="0">
                <a:solidFill>
                  <a:srgbClr val="C00000"/>
                </a:solidFill>
              </a:rPr>
              <a:t>烹飪</a:t>
            </a:r>
            <a:r>
              <a:rPr lang="zh-TW" altLang="en-US" sz="2900" dirty="0" smtClean="0"/>
              <a:t>影響。</a:t>
            </a:r>
            <a:endParaRPr lang="en-HK" altLang="zh-TW" sz="2900" dirty="0" smtClean="0"/>
          </a:p>
          <a:p>
            <a:r>
              <a:rPr lang="zh-TW" altLang="en-US" sz="2900" b="1" dirty="0" smtClean="0"/>
              <a:t>糧食的</a:t>
            </a:r>
            <a:r>
              <a:rPr lang="zh-TW" altLang="en-US" sz="2900" b="1" dirty="0" smtClean="0">
                <a:solidFill>
                  <a:srgbClr val="C00000"/>
                </a:solidFill>
              </a:rPr>
              <a:t>穩定性</a:t>
            </a:r>
            <a:r>
              <a:rPr lang="zh-TW" altLang="en-US" sz="2900" b="1" dirty="0" smtClean="0"/>
              <a:t> </a:t>
            </a:r>
            <a:r>
              <a:rPr lang="en-US" altLang="zh-TW" sz="2900" dirty="0" smtClean="0"/>
              <a:t>(</a:t>
            </a:r>
            <a:r>
              <a:rPr lang="zh-TW" altLang="zh-HK" sz="3500" dirty="0" smtClean="0"/>
              <a:t>stability</a:t>
            </a:r>
            <a:r>
              <a:rPr lang="en-US" altLang="zh-TW" sz="3500" dirty="0" smtClean="0"/>
              <a:t>)</a:t>
            </a:r>
            <a:r>
              <a:rPr lang="zh-TW" altLang="en-US" sz="2900" dirty="0" smtClean="0"/>
              <a:t> ：是指</a:t>
            </a:r>
            <a:r>
              <a:rPr lang="zh-TW" altLang="en-US" sz="2900" dirty="0" smtClean="0">
                <a:solidFill>
                  <a:srgbClr val="C00000"/>
                </a:solidFill>
              </a:rPr>
              <a:t>經常性</a:t>
            </a:r>
            <a:r>
              <a:rPr lang="zh-TW" altLang="en-US" sz="2900" dirty="0" smtClean="0"/>
              <a:t>地可以獲得食物。糧食的供應可以是過渡的、季節性的或</a:t>
            </a:r>
            <a:r>
              <a:rPr lang="zh-TW" altLang="en-US" sz="2900" dirty="0"/>
              <a:t>慢性</a:t>
            </a:r>
            <a:r>
              <a:rPr lang="zh-TW" altLang="en-US" sz="2900" dirty="0" smtClean="0"/>
              <a:t>的。自然天災或乾旱可影響糧食的供應，社會不穩定可讓人難於獲得食物，市場不穩定可影響食物價格，引起過渡性的糧食不足，失業等是影響個人或家庭的因素。</a:t>
            </a:r>
            <a:endParaRPr lang="en-US" altLang="zh-TW" sz="2900" dirty="0" smtClean="0"/>
          </a:p>
          <a:p>
            <a:endParaRPr lang="en-US" altLang="zh-TW" sz="2200" dirty="0" smtClean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9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30326" y="351692"/>
            <a:ext cx="6077243" cy="1308296"/>
          </a:xfrm>
        </p:spPr>
        <p:txBody>
          <a:bodyPr>
            <a:normAutofit fontScale="90000"/>
          </a:bodyPr>
          <a:lstStyle/>
          <a:p>
            <a:r>
              <a:rPr lang="zh-TW" altLang="en-US" sz="4000" b="1" dirty="0">
                <a:solidFill>
                  <a:srgbClr val="C00000"/>
                </a:solidFill>
              </a:rPr>
              <a:t>糧食安全</a:t>
            </a:r>
            <a:r>
              <a:rPr lang="zh-TW" altLang="en-US" sz="4000" b="1" dirty="0"/>
              <a:t>的個人</a:t>
            </a:r>
            <a:r>
              <a:rPr lang="zh-TW" altLang="en-US" sz="4000" b="1" dirty="0" smtClean="0"/>
              <a:t>、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zh-TW" altLang="en-US" sz="4000" b="1" dirty="0" smtClean="0"/>
              <a:t>家庭</a:t>
            </a:r>
            <a:r>
              <a:rPr lang="zh-TW" altLang="en-US" sz="4000" b="1" dirty="0"/>
              <a:t>及國家層面關注</a:t>
            </a:r>
            <a:endParaRPr lang="zh-TW" altLang="en-US" sz="4000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33046" y="1730326"/>
            <a:ext cx="10871567" cy="4937760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個人層面較關注</a:t>
            </a:r>
            <a:r>
              <a:rPr lang="zh-TW" altLang="en-US" sz="3200" dirty="0">
                <a:solidFill>
                  <a:srgbClr val="FF0000"/>
                </a:solidFill>
              </a:rPr>
              <a:t>食品安全</a:t>
            </a:r>
            <a:r>
              <a:rPr lang="zh-TW" altLang="en-US" sz="3200" dirty="0"/>
              <a:t>及健康</a:t>
            </a:r>
            <a:endParaRPr lang="en-US" altLang="zh-TW" sz="3200" dirty="0"/>
          </a:p>
          <a:p>
            <a:r>
              <a:rPr lang="zh-TW" altLang="en-US" sz="3200" dirty="0"/>
              <a:t>家庭層面會加上關注收入水平、市場供應及有關資訊</a:t>
            </a:r>
            <a:endParaRPr lang="en-US" altLang="zh-TW" sz="3200" dirty="0"/>
          </a:p>
          <a:p>
            <a:r>
              <a:rPr lang="zh-TW" altLang="zh-HK" sz="3200" dirty="0"/>
              <a:t>國家層面則複雜得多</a:t>
            </a:r>
            <a:r>
              <a:rPr lang="zh-TW" altLang="en-US" sz="3200" dirty="0"/>
              <a:t>：</a:t>
            </a:r>
            <a:r>
              <a:rPr lang="en-US" altLang="zh-TW" sz="3200" dirty="0"/>
              <a:t>2014</a:t>
            </a:r>
            <a:r>
              <a:rPr lang="zh-TW" altLang="zh-HK" sz="3200" dirty="0"/>
              <a:t> </a:t>
            </a:r>
            <a:r>
              <a:rPr lang="zh-TW" altLang="en-US" sz="3200" dirty="0"/>
              <a:t>中國國務院一號</a:t>
            </a:r>
            <a:r>
              <a:rPr lang="zh-TW" altLang="en-US" sz="3200" dirty="0" smtClean="0"/>
              <a:t>文件首次提出</a:t>
            </a:r>
            <a:r>
              <a:rPr lang="zh-TW" altLang="en-US" sz="3200" dirty="0"/>
              <a:t>了</a:t>
            </a:r>
            <a:r>
              <a:rPr lang="zh-TW" altLang="zh-HK" sz="3200" dirty="0"/>
              <a:t>“榖物基本自給、口糧絶對安全”</a:t>
            </a:r>
            <a:r>
              <a:rPr lang="zh-TW" altLang="en-US" sz="3200" dirty="0"/>
              <a:t>作為國家糧食安全總綱領。為甚麼要這樣提呢？</a:t>
            </a:r>
            <a:endParaRPr lang="en-US" altLang="zh-TW" sz="3200" dirty="0"/>
          </a:p>
          <a:p>
            <a:r>
              <a:rPr lang="zh-TW" altLang="en-US" sz="3200" dirty="0"/>
              <a:t>國家的</a:t>
            </a:r>
            <a:r>
              <a:rPr lang="zh-TW" altLang="en-US" sz="3200" dirty="0">
                <a:solidFill>
                  <a:srgbClr val="C00000"/>
                </a:solidFill>
              </a:rPr>
              <a:t>糧食安全</a:t>
            </a:r>
            <a:r>
              <a:rPr lang="zh-TW" altLang="en-US" sz="3200" dirty="0"/>
              <a:t>出現了問題</a:t>
            </a:r>
            <a:r>
              <a:rPr lang="zh-TW" altLang="en-US" sz="3200" dirty="0" smtClean="0"/>
              <a:t>嗎？</a:t>
            </a:r>
            <a:endParaRPr lang="en-US" altLang="zh-TW" sz="3200" dirty="0" smtClean="0"/>
          </a:p>
          <a:p>
            <a:r>
              <a:rPr lang="zh-TW" altLang="en-US" sz="3200" dirty="0" smtClean="0"/>
              <a:t>世界的呢？</a:t>
            </a:r>
            <a:endParaRPr lang="en-US" altLang="zh-TW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0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30327" y="351692"/>
            <a:ext cx="7033846" cy="872197"/>
          </a:xfrm>
        </p:spPr>
        <p:txBody>
          <a:bodyPr/>
          <a:lstStyle/>
          <a:p>
            <a:r>
              <a:rPr lang="zh-TW" altLang="en-US" b="1" dirty="0"/>
              <a:t>變動</a:t>
            </a:r>
            <a:r>
              <a:rPr lang="zh-TW" altLang="en-US" b="1" dirty="0" smtClean="0"/>
              <a:t>中的</a:t>
            </a:r>
            <a:r>
              <a:rPr lang="zh-TW" altLang="en-US" b="1" dirty="0"/>
              <a:t>糧食消費</a:t>
            </a:r>
            <a:r>
              <a:rPr lang="zh-TW" altLang="en-US" b="1" dirty="0" smtClean="0"/>
              <a:t>量</a:t>
            </a:r>
            <a:r>
              <a:rPr lang="en-US" altLang="zh-TW" dirty="0" smtClean="0"/>
              <a:t>(</a:t>
            </a:r>
            <a:r>
              <a:rPr lang="zh-TW" altLang="en-US" dirty="0" smtClean="0"/>
              <a:t>以中美為例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78303" y="1280161"/>
            <a:ext cx="11026310" cy="5275384"/>
          </a:xfrm>
        </p:spPr>
        <p:txBody>
          <a:bodyPr>
            <a:normAutofit lnSpcReduction="10000"/>
          </a:bodyPr>
          <a:lstStyle/>
          <a:p>
            <a:r>
              <a:rPr lang="zh-TW" altLang="zh-HK" sz="2800" dirty="0"/>
              <a:t>中國</a:t>
            </a:r>
            <a:r>
              <a:rPr lang="zh-TW" altLang="zh-HK" sz="2800" dirty="0" smtClean="0"/>
              <a:t>成年人</a:t>
            </a:r>
            <a:r>
              <a:rPr lang="zh-TW" altLang="en-US" sz="2800" dirty="0" smtClean="0"/>
              <a:t>平均</a:t>
            </a:r>
            <a:r>
              <a:rPr lang="zh-TW" altLang="zh-HK" sz="2800" dirty="0" smtClean="0"/>
              <a:t>每年</a:t>
            </a:r>
            <a:r>
              <a:rPr lang="zh-TW" altLang="zh-HK" sz="2800" dirty="0"/>
              <a:t>需消費</a:t>
            </a:r>
            <a:r>
              <a:rPr lang="en-US" altLang="zh-HK" sz="2800" dirty="0"/>
              <a:t>9</a:t>
            </a:r>
            <a:r>
              <a:rPr lang="zh-TW" altLang="zh-HK" sz="2800" dirty="0"/>
              <a:t>公斤油脂、</a:t>
            </a:r>
            <a:r>
              <a:rPr lang="en-US" altLang="zh-HK" sz="2800" dirty="0"/>
              <a:t>70</a:t>
            </a:r>
            <a:r>
              <a:rPr lang="zh-TW" altLang="zh-HK" sz="2800" dirty="0"/>
              <a:t>公斤左右肉蛋魚禽、</a:t>
            </a:r>
            <a:r>
              <a:rPr lang="en-US" altLang="zh-HK" sz="2800" dirty="0"/>
              <a:t>36</a:t>
            </a:r>
            <a:r>
              <a:rPr lang="zh-TW" altLang="zh-HK" sz="2800" dirty="0"/>
              <a:t>公斤奶、</a:t>
            </a:r>
            <a:r>
              <a:rPr lang="en-US" altLang="zh-HK" sz="2800" dirty="0"/>
              <a:t>18</a:t>
            </a:r>
            <a:r>
              <a:rPr lang="zh-TW" altLang="zh-HK" sz="2800" dirty="0"/>
              <a:t>公斤豆製品、</a:t>
            </a:r>
            <a:r>
              <a:rPr lang="en-US" altLang="zh-HK" sz="2800" dirty="0"/>
              <a:t>180</a:t>
            </a:r>
            <a:r>
              <a:rPr lang="zh-TW" altLang="zh-HK" sz="2800" dirty="0"/>
              <a:t>公斤主糧、</a:t>
            </a:r>
            <a:r>
              <a:rPr lang="en-US" altLang="zh-HK" sz="2800" dirty="0"/>
              <a:t>180</a:t>
            </a:r>
            <a:r>
              <a:rPr lang="zh-TW" altLang="zh-HK" sz="2800" dirty="0"/>
              <a:t>公斤蔬菜、</a:t>
            </a:r>
            <a:r>
              <a:rPr lang="en-US" altLang="zh-HK" sz="2800" dirty="0"/>
              <a:t>70</a:t>
            </a:r>
            <a:r>
              <a:rPr lang="zh-TW" altLang="zh-HK" sz="2800" dirty="0"/>
              <a:t>公斤水果</a:t>
            </a:r>
            <a:endParaRPr lang="en-US" altLang="zh-TW" sz="2800" dirty="0"/>
          </a:p>
          <a:p>
            <a:r>
              <a:rPr lang="zh-TW" altLang="zh-HK" sz="2800" dirty="0"/>
              <a:t>吃奶肉增多後，糧食消費便會增加</a:t>
            </a:r>
            <a:endParaRPr lang="en-US" altLang="zh-TW" sz="2800" dirty="0"/>
          </a:p>
          <a:p>
            <a:r>
              <a:rPr lang="zh-TW" altLang="zh-HK" sz="2800" dirty="0">
                <a:solidFill>
                  <a:srgbClr val="C00000"/>
                </a:solidFill>
              </a:rPr>
              <a:t>美國</a:t>
            </a:r>
            <a:r>
              <a:rPr lang="zh-TW" altLang="zh-HK" sz="2800" dirty="0"/>
              <a:t>現在</a:t>
            </a:r>
            <a:r>
              <a:rPr lang="zh-TW" altLang="zh-HK" sz="2800" dirty="0">
                <a:solidFill>
                  <a:srgbClr val="C00000"/>
                </a:solidFill>
              </a:rPr>
              <a:t>人均</a:t>
            </a:r>
            <a:r>
              <a:rPr lang="zh-TW" altLang="zh-HK" sz="2800" dirty="0"/>
              <a:t>糧食是每年一噸</a:t>
            </a:r>
            <a:r>
              <a:rPr lang="en-US" altLang="zh-TW" sz="2800" dirty="0">
                <a:solidFill>
                  <a:srgbClr val="C00000"/>
                </a:solidFill>
              </a:rPr>
              <a:t>(</a:t>
            </a:r>
            <a:r>
              <a:rPr lang="zh-TW" altLang="en-US" sz="2800" dirty="0">
                <a:solidFill>
                  <a:srgbClr val="C00000"/>
                </a:solidFill>
              </a:rPr>
              <a:t>一千公斤</a:t>
            </a:r>
            <a:r>
              <a:rPr lang="en-US" altLang="zh-TW" sz="2800" dirty="0"/>
              <a:t>)</a:t>
            </a:r>
          </a:p>
          <a:p>
            <a:r>
              <a:rPr lang="zh-TW" altLang="zh-HK" sz="2800" dirty="0">
                <a:solidFill>
                  <a:srgbClr val="C00000"/>
                </a:solidFill>
              </a:rPr>
              <a:t>中國</a:t>
            </a:r>
            <a:r>
              <a:rPr lang="zh-TW" altLang="zh-HK" sz="2800" dirty="0"/>
              <a:t>過去</a:t>
            </a:r>
            <a:r>
              <a:rPr lang="en-US" altLang="zh-HK" sz="2800" dirty="0"/>
              <a:t>8</a:t>
            </a:r>
            <a:r>
              <a:rPr lang="zh-TW" altLang="zh-HK" sz="2800" dirty="0"/>
              <a:t>年由每年人均</a:t>
            </a:r>
            <a:r>
              <a:rPr lang="en-US" altLang="zh-HK" sz="2800" dirty="0"/>
              <a:t>300</a:t>
            </a:r>
            <a:r>
              <a:rPr lang="zh-TW" altLang="zh-HK" sz="2800" dirty="0"/>
              <a:t>多公斤，增加到</a:t>
            </a:r>
            <a:r>
              <a:rPr lang="en-US" altLang="zh-TW" sz="2800" dirty="0"/>
              <a:t>2013</a:t>
            </a:r>
            <a:r>
              <a:rPr lang="zh-TW" altLang="en-US" sz="2800" dirty="0"/>
              <a:t>年</a:t>
            </a:r>
            <a:r>
              <a:rPr lang="en-US" altLang="zh-HK" sz="2800" dirty="0"/>
              <a:t>470</a:t>
            </a:r>
            <a:r>
              <a:rPr lang="zh-TW" altLang="zh-HK" sz="2800" dirty="0"/>
              <a:t>接</a:t>
            </a:r>
            <a:r>
              <a:rPr lang="zh-TW" altLang="en-US" sz="2800" dirty="0"/>
              <a:t>近</a:t>
            </a:r>
            <a:r>
              <a:rPr lang="en-US" altLang="zh-HK" sz="2800" dirty="0"/>
              <a:t>480</a:t>
            </a:r>
            <a:r>
              <a:rPr lang="zh-TW" altLang="zh-HK" sz="2800" dirty="0"/>
              <a:t>公斤</a:t>
            </a:r>
            <a:r>
              <a:rPr lang="zh-TW" altLang="en-US" sz="2800" dirty="0"/>
              <a:t>。</a:t>
            </a:r>
            <a:r>
              <a:rPr lang="zh-TW" altLang="zh-HK" sz="2800" dirty="0"/>
              <a:t>但是還不到</a:t>
            </a:r>
            <a:r>
              <a:rPr lang="en-US" altLang="zh-HK" sz="2800" dirty="0">
                <a:solidFill>
                  <a:srgbClr val="C00000"/>
                </a:solidFill>
              </a:rPr>
              <a:t>500</a:t>
            </a:r>
            <a:r>
              <a:rPr lang="zh-TW" altLang="en-US" sz="2800" dirty="0">
                <a:solidFill>
                  <a:srgbClr val="C00000"/>
                </a:solidFill>
              </a:rPr>
              <a:t>公斤</a:t>
            </a:r>
            <a:r>
              <a:rPr lang="zh-TW" altLang="en-US" sz="2800" dirty="0"/>
              <a:t>，</a:t>
            </a:r>
            <a:r>
              <a:rPr lang="zh-TW" altLang="zh-HK" sz="2800" dirty="0">
                <a:solidFill>
                  <a:schemeClr val="tx1"/>
                </a:solidFill>
              </a:rPr>
              <a:t>還不到美國的一半</a:t>
            </a:r>
            <a:r>
              <a:rPr lang="zh-TW" altLang="en-US" sz="2800" dirty="0" smtClean="0">
                <a:solidFill>
                  <a:schemeClr val="tx1"/>
                </a:solidFill>
              </a:rPr>
              <a:t>。但中國的</a:t>
            </a:r>
            <a:r>
              <a:rPr lang="zh-TW" altLang="en-US" sz="2800" dirty="0" smtClean="0">
                <a:solidFill>
                  <a:srgbClr val="FF0000"/>
                </a:solidFill>
              </a:rPr>
              <a:t>超重</a:t>
            </a:r>
            <a:r>
              <a:rPr lang="zh-TW" altLang="en-US" sz="2800" dirty="0" smtClean="0">
                <a:solidFill>
                  <a:schemeClr val="tx1"/>
                </a:solidFill>
              </a:rPr>
              <a:t>或</a:t>
            </a:r>
            <a:r>
              <a:rPr lang="zh-TW" altLang="en-US" sz="2800" dirty="0" smtClean="0">
                <a:solidFill>
                  <a:srgbClr val="FF0000"/>
                </a:solidFill>
              </a:rPr>
              <a:t>糖尿病</a:t>
            </a:r>
            <a:r>
              <a:rPr lang="zh-TW" altLang="en-US" sz="2800" dirty="0" smtClean="0">
                <a:solidFill>
                  <a:schemeClr val="tx1"/>
                </a:solidFill>
              </a:rPr>
              <a:t>人口，</a:t>
            </a:r>
            <a:r>
              <a:rPr lang="en-US" altLang="zh-TW" sz="2800" dirty="0" smtClean="0">
                <a:solidFill>
                  <a:schemeClr val="tx1"/>
                </a:solidFill>
              </a:rPr>
              <a:t>2015</a:t>
            </a:r>
            <a:r>
              <a:rPr lang="zh-TW" altLang="en-US" sz="2800" dirty="0" smtClean="0">
                <a:solidFill>
                  <a:schemeClr val="tx1"/>
                </a:solidFill>
              </a:rPr>
              <a:t>年已超越美國。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美國的跨國巨資生化物科技企業大力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發展轉基因農作物</a:t>
            </a:r>
            <a:r>
              <a:rPr lang="zh-TW" altLang="en-US" sz="2800" dirty="0" smtClean="0">
                <a:solidFill>
                  <a:schemeClr val="tx1"/>
                </a:solidFill>
              </a:rPr>
              <a:t>，是為解決</a:t>
            </a:r>
            <a:r>
              <a:rPr lang="zh-TW" altLang="en-US" sz="2800" dirty="0" smtClean="0">
                <a:solidFill>
                  <a:srgbClr val="FF0000"/>
                </a:solidFill>
              </a:rPr>
              <a:t>美國的糧食安全</a:t>
            </a:r>
            <a:r>
              <a:rPr lang="zh-TW" altLang="en-US" sz="2800" dirty="0" smtClean="0">
                <a:solidFill>
                  <a:schemeClr val="tx1"/>
                </a:solidFill>
              </a:rPr>
              <a:t>問題？</a:t>
            </a:r>
            <a:r>
              <a:rPr lang="zh-TW" altLang="en-US" sz="2800" dirty="0" smtClean="0">
                <a:solidFill>
                  <a:srgbClr val="FF0000"/>
                </a:solidFill>
              </a:rPr>
              <a:t>國際的</a:t>
            </a:r>
            <a:r>
              <a:rPr lang="zh-TW" altLang="en-US" sz="2800" dirty="0">
                <a:solidFill>
                  <a:srgbClr val="FF0000"/>
                </a:solidFill>
              </a:rPr>
              <a:t>糧食</a:t>
            </a:r>
            <a:r>
              <a:rPr lang="zh-TW" altLang="en-US" sz="2800" dirty="0" smtClean="0">
                <a:solidFill>
                  <a:srgbClr val="FF0000"/>
                </a:solidFill>
              </a:rPr>
              <a:t>安全</a:t>
            </a:r>
            <a:r>
              <a:rPr lang="zh-TW" altLang="en-US" sz="2800" dirty="0" smtClean="0">
                <a:solidFill>
                  <a:schemeClr val="tx1"/>
                </a:solidFill>
              </a:rPr>
              <a:t>問題？世界或</a:t>
            </a:r>
            <a:r>
              <a:rPr lang="zh-TW" altLang="en-US" sz="2800" dirty="0" smtClean="0">
                <a:solidFill>
                  <a:srgbClr val="FF0000"/>
                </a:solidFill>
              </a:rPr>
              <a:t>貧困地區的</a:t>
            </a:r>
            <a:r>
              <a:rPr lang="zh-TW" altLang="en-US" sz="2800" dirty="0">
                <a:solidFill>
                  <a:srgbClr val="FF0000"/>
                </a:solidFill>
              </a:rPr>
              <a:t>糧食</a:t>
            </a:r>
            <a:r>
              <a:rPr lang="zh-TW" altLang="en-US" sz="2800" dirty="0">
                <a:solidFill>
                  <a:schemeClr val="tx1"/>
                </a:solidFill>
              </a:rPr>
              <a:t>安全</a:t>
            </a:r>
            <a:r>
              <a:rPr lang="zh-TW" altLang="en-US" sz="2800" dirty="0" smtClean="0">
                <a:solidFill>
                  <a:schemeClr val="tx1"/>
                </a:solidFill>
              </a:rPr>
              <a:t>問題？</a:t>
            </a:r>
            <a:endParaRPr lang="en-US" altLang="zh-TW" sz="2800" dirty="0">
              <a:solidFill>
                <a:schemeClr val="tx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0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02191" y="337625"/>
            <a:ext cx="6302326" cy="914399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甚麼是</a:t>
            </a:r>
            <a:r>
              <a:rPr lang="en-HK" altLang="zh-TW" sz="4000" b="1" dirty="0" smtClean="0"/>
              <a:t>GMOs</a:t>
            </a:r>
            <a:r>
              <a:rPr lang="zh-TW" altLang="en-US" sz="4000" b="1" dirty="0" smtClean="0"/>
              <a:t>轉基因生物？</a:t>
            </a:r>
            <a:endParaRPr lang="zh-TW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18977" y="1181686"/>
            <a:ext cx="10972801" cy="5676314"/>
          </a:xfrm>
        </p:spPr>
        <p:txBody>
          <a:bodyPr>
            <a:noAutofit/>
          </a:bodyPr>
          <a:lstStyle/>
          <a:p>
            <a:r>
              <a:rPr lang="zh-TW" altLang="en-US" sz="2400" dirty="0" smtClean="0"/>
              <a:t>轉基因生物</a:t>
            </a:r>
            <a:r>
              <a:rPr lang="en-US" altLang="zh-TW" sz="2400" dirty="0" smtClean="0"/>
              <a:t>Genetically </a:t>
            </a:r>
            <a:r>
              <a:rPr lang="en-US" altLang="zh-TW" sz="2400" dirty="0"/>
              <a:t>modified organisms (GMOs</a:t>
            </a:r>
            <a:r>
              <a:rPr lang="en-US" altLang="zh-TW" sz="2400" dirty="0" smtClean="0"/>
              <a:t>)</a:t>
            </a:r>
            <a:r>
              <a:rPr lang="zh-TW" altLang="en-US" sz="2400" dirty="0"/>
              <a:t>是</a:t>
            </a:r>
            <a:r>
              <a:rPr lang="zh-TW" altLang="en-US" sz="2400" dirty="0" smtClean="0"/>
              <a:t>指某些生物，其</a:t>
            </a:r>
            <a:r>
              <a:rPr lang="zh-TW" altLang="en-US" sz="2400" dirty="0" smtClean="0">
                <a:solidFill>
                  <a:srgbClr val="FF0000"/>
                </a:solidFill>
              </a:rPr>
              <a:t>基因成份</a:t>
            </a:r>
            <a:r>
              <a:rPr lang="zh-TW" altLang="en-US" sz="2400" dirty="0" smtClean="0"/>
              <a:t>是在</a:t>
            </a:r>
            <a:r>
              <a:rPr lang="zh-TW" altLang="en-US" sz="2400" dirty="0" smtClean="0">
                <a:solidFill>
                  <a:srgbClr val="FF0000"/>
                </a:solidFill>
              </a:rPr>
              <a:t>實驗室環境裡</a:t>
            </a:r>
            <a:r>
              <a:rPr lang="zh-TW" altLang="en-US" sz="2400" dirty="0" smtClean="0"/>
              <a:t>經</a:t>
            </a:r>
            <a:r>
              <a:rPr lang="zh-TW" altLang="en-US" sz="2400" dirty="0" smtClean="0">
                <a:solidFill>
                  <a:srgbClr val="FF0000"/>
                </a:solidFill>
              </a:rPr>
              <a:t>人為操控</a:t>
            </a:r>
            <a:r>
              <a:rPr lang="zh-TW" altLang="en-US" sz="2400" dirty="0" smtClean="0"/>
              <a:t>而將某些</a:t>
            </a:r>
            <a:r>
              <a:rPr lang="zh-TW" altLang="en-US" sz="2400" dirty="0" smtClean="0">
                <a:solidFill>
                  <a:srgbClr val="C00000"/>
                </a:solidFill>
              </a:rPr>
              <a:t>植物</a:t>
            </a:r>
            <a:r>
              <a:rPr lang="zh-TW" altLang="en-US" sz="2400" dirty="0" smtClean="0"/>
              <a:t>、</a:t>
            </a:r>
            <a:r>
              <a:rPr lang="zh-TW" altLang="en-US" sz="2400" dirty="0" smtClean="0">
                <a:solidFill>
                  <a:srgbClr val="C00000"/>
                </a:solidFill>
              </a:rPr>
              <a:t>動物</a:t>
            </a:r>
            <a:r>
              <a:rPr lang="zh-TW" altLang="en-US" sz="2400" dirty="0" smtClean="0"/>
              <a:t>、</a:t>
            </a:r>
            <a:r>
              <a:rPr lang="zh-TW" altLang="en-US" sz="2400" dirty="0" smtClean="0">
                <a:solidFill>
                  <a:srgbClr val="FF0000"/>
                </a:solidFill>
              </a:rPr>
              <a:t>細菌</a:t>
            </a:r>
            <a:r>
              <a:rPr lang="zh-TW" altLang="en-US" sz="2400" dirty="0" smtClean="0"/>
              <a:t>或</a:t>
            </a:r>
            <a:r>
              <a:rPr lang="zh-TW" altLang="en-US" sz="2400" dirty="0" smtClean="0">
                <a:solidFill>
                  <a:srgbClr val="FF0000"/>
                </a:solidFill>
              </a:rPr>
              <a:t>病毒</a:t>
            </a:r>
            <a:r>
              <a:rPr lang="zh-TW" altLang="en-US" sz="2400" dirty="0" smtClean="0"/>
              <a:t>的基因</a:t>
            </a:r>
            <a:r>
              <a:rPr lang="zh-TW" altLang="en-US" sz="2400" dirty="0" smtClean="0">
                <a:solidFill>
                  <a:srgbClr val="FF0000"/>
                </a:solidFill>
              </a:rPr>
              <a:t>不穩定地組合</a:t>
            </a:r>
            <a:r>
              <a:rPr lang="zh-TW" altLang="en-US" sz="2400" dirty="0" smtClean="0"/>
              <a:t>而成，這些生物的基因本</a:t>
            </a:r>
            <a:r>
              <a:rPr lang="zh-TW" altLang="en-US" sz="2400" dirty="0" smtClean="0">
                <a:solidFill>
                  <a:srgbClr val="FF0000"/>
                </a:solidFill>
              </a:rPr>
              <a:t>不存在</a:t>
            </a:r>
            <a:r>
              <a:rPr lang="zh-TW" altLang="en-US" sz="2400" dirty="0" smtClean="0"/>
              <a:t>於自然界，也不是由傳統的雜交配對產生。</a:t>
            </a:r>
            <a:endParaRPr lang="en-US" altLang="zh-TW" sz="2400" dirty="0"/>
          </a:p>
          <a:p>
            <a:r>
              <a:rPr lang="zh-TW" altLang="en-US" sz="2400" dirty="0" smtClean="0"/>
              <a:t>在自然界，育種祇能出現在相關的物種。例如猫與猫、狗與狗，但沒有猫與狗，或番茄與魚。轉基因則是兩碼子事。</a:t>
            </a:r>
            <a:endParaRPr lang="en-US" altLang="zh-TW" sz="2400" dirty="0" smtClean="0"/>
          </a:p>
          <a:p>
            <a:r>
              <a:rPr lang="zh-TW" altLang="en-US" sz="2400" dirty="0" smtClean="0"/>
              <a:t>基因工程人員將</a:t>
            </a:r>
            <a:r>
              <a:rPr lang="zh-TW" altLang="en-US" sz="2400" dirty="0" smtClean="0">
                <a:solidFill>
                  <a:srgbClr val="FF0000"/>
                </a:solidFill>
              </a:rPr>
              <a:t>外來基因</a:t>
            </a:r>
            <a:r>
              <a:rPr lang="zh-TW" altLang="en-US" sz="2400" dirty="0" smtClean="0"/>
              <a:t>，</a:t>
            </a:r>
            <a:r>
              <a:rPr lang="zh-TW" altLang="en-US" sz="2400" dirty="0" smtClean="0">
                <a:solidFill>
                  <a:srgbClr val="FF0000"/>
                </a:solidFill>
              </a:rPr>
              <a:t>抽取</a:t>
            </a:r>
            <a:r>
              <a:rPr lang="zh-TW" altLang="en-US" sz="2400" dirty="0" smtClean="0"/>
              <a:t>然後</a:t>
            </a:r>
            <a:r>
              <a:rPr lang="zh-TW" altLang="en-US" sz="2400" dirty="0" smtClean="0">
                <a:solidFill>
                  <a:srgbClr val="FF0000"/>
                </a:solidFill>
              </a:rPr>
              <a:t>插入完全不同的物種</a:t>
            </a:r>
            <a:r>
              <a:rPr lang="zh-TW" altLang="en-US" sz="2400" dirty="0" smtClean="0"/>
              <a:t>裡。這些基因、蛋白質和生化組合不可預知的改動經常引致意想不到的毒性、過敏反應或營養的不穩定性。</a:t>
            </a:r>
            <a:endParaRPr lang="en-US" altLang="zh-TW" sz="2400" dirty="0" smtClean="0"/>
          </a:p>
          <a:p>
            <a:r>
              <a:rPr lang="zh-TW" altLang="en-US" sz="3200" b="1" dirty="0" smtClean="0"/>
              <a:t>甚麼是轉基因食物？</a:t>
            </a:r>
            <a:endParaRPr lang="en-US" altLang="zh-TW" sz="3200" b="1" dirty="0"/>
          </a:p>
          <a:p>
            <a:r>
              <a:rPr lang="zh-TW" altLang="en-US" sz="2400" dirty="0" smtClean="0"/>
              <a:t>任何基因成份曾在實驗室環境中被調整或改動過的食用植物或動物，都是轉基因食物。同理，任何含有一種或以上曾被基因改造過的材料的食物，都是轉基因食物。</a:t>
            </a:r>
            <a:endParaRPr lang="en-US" altLang="zh-TW" sz="2400" dirty="0" smtClean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9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03718" y="267286"/>
            <a:ext cx="7540282" cy="1139483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/>
              <a:t>基因工程目前最多的應用：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大規模農作物生產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36098" y="1294229"/>
            <a:ext cx="11068514" cy="5331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改動作物基因本來主要是為了</a:t>
            </a:r>
            <a:r>
              <a:rPr lang="zh-TW" altLang="en-US" sz="2800" b="1" dirty="0" smtClean="0"/>
              <a:t>預防或控制蟲害</a:t>
            </a:r>
            <a:r>
              <a:rPr lang="zh-TW" altLang="en-US" sz="2400" dirty="0" smtClean="0"/>
              <a:t>，模式有兩種：</a:t>
            </a:r>
            <a:endParaRPr lang="en-US" altLang="zh-TW" sz="2800" dirty="0"/>
          </a:p>
          <a:p>
            <a:pPr marL="0" indent="0">
              <a:buNone/>
            </a:pPr>
            <a:r>
              <a:rPr lang="en-US" altLang="zh-TW" sz="2300" dirty="0"/>
              <a:t>1</a:t>
            </a:r>
            <a:r>
              <a:rPr lang="en-US" altLang="zh-TW" sz="2300" dirty="0">
                <a:solidFill>
                  <a:srgbClr val="FF0000"/>
                </a:solidFill>
              </a:rPr>
              <a:t>. 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在作物</a:t>
            </a:r>
            <a:r>
              <a:rPr lang="zh-TW" altLang="en-US" sz="2400" b="1" dirty="0">
                <a:solidFill>
                  <a:srgbClr val="FF0000"/>
                </a:solidFill>
              </a:rPr>
              <a:t>組織內產生滅蟲劑</a:t>
            </a:r>
            <a:r>
              <a:rPr lang="en-US" altLang="zh-TW" sz="2400" b="1" dirty="0">
                <a:solidFill>
                  <a:srgbClr val="FF0000"/>
                </a:solidFill>
              </a:rPr>
              <a:t> </a:t>
            </a:r>
            <a:r>
              <a:rPr lang="zh-TW" altLang="en-US" sz="2300" dirty="0" smtClean="0"/>
              <a:t>：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 smtClean="0"/>
              <a:t>	</a:t>
            </a:r>
            <a:r>
              <a:rPr lang="zh-TW" altLang="en-US" sz="2300" dirty="0" smtClean="0"/>
              <a:t>有一種土壤裡的微生物</a:t>
            </a:r>
            <a:r>
              <a:rPr lang="zh-TW" altLang="zh-TW" sz="2400" b="1" dirty="0">
                <a:solidFill>
                  <a:srgbClr val="C00000"/>
                </a:solidFill>
              </a:rPr>
              <a:t>蘇雲金桿菌</a:t>
            </a:r>
            <a:r>
              <a:rPr lang="zh-TW" altLang="zh-TW" sz="2000" dirty="0"/>
              <a:t>（Bt </a:t>
            </a:r>
            <a:r>
              <a:rPr lang="en-US" altLang="zh-TW" sz="2300" dirty="0" smtClean="0"/>
              <a:t>Bacillus </a:t>
            </a:r>
            <a:r>
              <a:rPr lang="en-US" altLang="zh-TW" sz="2300" dirty="0"/>
              <a:t>thuringiensis(</a:t>
            </a:r>
            <a:r>
              <a:rPr lang="en-US" altLang="zh-TW" sz="2300" b="1" dirty="0" err="1">
                <a:solidFill>
                  <a:srgbClr val="C00000"/>
                </a:solidFill>
              </a:rPr>
              <a:t>B</a:t>
            </a:r>
            <a:r>
              <a:rPr lang="en-US" altLang="zh-TW" sz="2300" dirty="0" err="1"/>
              <a:t>t</a:t>
            </a:r>
            <a:r>
              <a:rPr lang="en-US" altLang="zh-TW" sz="2300" dirty="0" smtClean="0"/>
              <a:t>)</a:t>
            </a:r>
            <a:r>
              <a:rPr lang="zh-TW" altLang="en-US" sz="2300" dirty="0" smtClean="0"/>
              <a:t>能產生毒素，可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爆破某些害蟲的胃而將其殺死。</a:t>
            </a:r>
            <a:r>
              <a:rPr lang="en-US" altLang="zh-TW" sz="2300" dirty="0" smtClean="0"/>
              <a:t>Monsanto </a:t>
            </a:r>
            <a:r>
              <a:rPr lang="zh-TW" altLang="en-US" sz="2300" dirty="0" smtClean="0"/>
              <a:t>將這種桿菌的基因植入玉米中，稱為</a:t>
            </a:r>
            <a:r>
              <a:rPr lang="en-US" altLang="zh-TW" sz="2300" dirty="0" smtClean="0"/>
              <a:t>	</a:t>
            </a:r>
            <a:r>
              <a:rPr lang="en-US" altLang="zh-TW" sz="2300" b="1" dirty="0" err="1" smtClean="0">
                <a:solidFill>
                  <a:srgbClr val="FF0000"/>
                </a:solidFill>
              </a:rPr>
              <a:t>Bt</a:t>
            </a:r>
            <a:r>
              <a:rPr lang="zh-TW" altLang="en-US" sz="2300" b="1" dirty="0" smtClean="0">
                <a:solidFill>
                  <a:srgbClr val="FF0000"/>
                </a:solidFill>
              </a:rPr>
              <a:t>玉米</a:t>
            </a:r>
            <a:r>
              <a:rPr lang="zh-TW" altLang="en-US" sz="2300" dirty="0" smtClean="0"/>
              <a:t>。這種帶有殺蟲劑的玉米在九十年代後期進入食品市場，但直到</a:t>
            </a:r>
            <a:r>
              <a:rPr lang="en-US" altLang="zh-TW" sz="2300" dirty="0" smtClean="0"/>
              <a:t>2003</a:t>
            </a:r>
            <a:r>
              <a:rPr lang="zh-TW" altLang="en-US" sz="2300" dirty="0" smtClean="0"/>
              <a:t>年這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種</a:t>
            </a:r>
            <a:r>
              <a:rPr lang="en-US" altLang="zh-TW" sz="2300" dirty="0" err="1"/>
              <a:t>Bt</a:t>
            </a:r>
            <a:r>
              <a:rPr lang="zh-TW" altLang="en-US" sz="2300" dirty="0" smtClean="0"/>
              <a:t>玉米</a:t>
            </a:r>
            <a:r>
              <a:rPr lang="zh-TW" altLang="en-US" sz="2300" dirty="0"/>
              <a:t>才以玉米根</a:t>
            </a:r>
            <a:r>
              <a:rPr lang="zh-TW" altLang="en-US" sz="2300" dirty="0" smtClean="0"/>
              <a:t>蟲的</a:t>
            </a:r>
            <a:r>
              <a:rPr lang="zh-TW" altLang="en-US" sz="2300" b="1" dirty="0" smtClean="0">
                <a:solidFill>
                  <a:srgbClr val="FF0000"/>
                </a:solidFill>
              </a:rPr>
              <a:t>殺蟲劑</a:t>
            </a:r>
            <a:r>
              <a:rPr lang="zh-TW" altLang="en-US" sz="2300" dirty="0" smtClean="0"/>
              <a:t>名義在美國伊利諾州商業發行。</a:t>
            </a:r>
            <a:r>
              <a:rPr lang="zh-TW" altLang="en-US" sz="2300" dirty="0"/>
              <a:t>玉米根蟲</a:t>
            </a:r>
            <a:r>
              <a:rPr lang="en-US" altLang="zh-TW" sz="2300" dirty="0" smtClean="0"/>
              <a:t>Corn 	rootworm </a:t>
            </a:r>
            <a:r>
              <a:rPr lang="zh-TW" altLang="en-US" sz="2300" dirty="0" smtClean="0"/>
              <a:t>是玉米一種最具毀滅性的害蟲。傳統的處理方法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是用作物輪種或在土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壤裡</a:t>
            </a:r>
            <a:r>
              <a:rPr lang="zh-TW" altLang="en-US" sz="2300" dirty="0"/>
              <a:t>用</a:t>
            </a:r>
            <a:r>
              <a:rPr lang="zh-TW" altLang="en-US" sz="2300" dirty="0" smtClean="0"/>
              <a:t>殺蟲劑。</a:t>
            </a:r>
            <a:r>
              <a:rPr lang="en-US" altLang="zh-TW" sz="2300" dirty="0" smtClean="0"/>
              <a:t> </a:t>
            </a:r>
            <a:r>
              <a:rPr lang="zh-TW" altLang="en-US" sz="2300" dirty="0" smtClean="0"/>
              <a:t>原本以為種</a:t>
            </a:r>
            <a:r>
              <a:rPr lang="en-US" altLang="zh-TW" sz="2300" dirty="0" err="1" smtClean="0"/>
              <a:t>Bt</a:t>
            </a:r>
            <a:r>
              <a:rPr lang="en-US" altLang="zh-TW" sz="2300" dirty="0" smtClean="0"/>
              <a:t> </a:t>
            </a:r>
            <a:r>
              <a:rPr lang="zh-TW" altLang="en-US" sz="2300" dirty="0" smtClean="0"/>
              <a:t>玉米，便不用再用殺蟲劑。但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十年後發現，根蟲已</a:t>
            </a:r>
            <a:r>
              <a:rPr lang="en-US" altLang="zh-TW" sz="2300" dirty="0" smtClean="0"/>
              <a:t>	</a:t>
            </a:r>
            <a:r>
              <a:rPr lang="zh-TW" altLang="en-US" sz="2300" dirty="0" smtClean="0"/>
              <a:t>對</a:t>
            </a:r>
            <a:r>
              <a:rPr lang="en-US" altLang="zh-TW" sz="2300" dirty="0" err="1"/>
              <a:t>Bt</a:t>
            </a:r>
            <a:r>
              <a:rPr lang="zh-TW" altLang="en-US" sz="2300" dirty="0" smtClean="0"/>
              <a:t>玉米</a:t>
            </a:r>
            <a:r>
              <a:rPr lang="zh-TW" altLang="en-US" sz="2300" b="1" dirty="0" smtClean="0">
                <a:solidFill>
                  <a:srgbClr val="FF0000"/>
                </a:solidFill>
              </a:rPr>
              <a:t>產生抗藥性</a:t>
            </a:r>
            <a:r>
              <a:rPr lang="zh-TW" altLang="en-US" sz="2300" dirty="0" smtClean="0"/>
              <a:t>，其他的嚴重後果也陸續浮現。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 smtClean="0"/>
              <a:t>2</a:t>
            </a:r>
            <a:r>
              <a:rPr lang="en-US" altLang="zh-TW" sz="2300" dirty="0"/>
              <a:t>. </a:t>
            </a:r>
            <a:r>
              <a:rPr lang="zh-TW" altLang="en-US" sz="2300" dirty="0" smtClean="0"/>
              <a:t>讓作物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對除草劑或除蟲劑產生抗藥性</a:t>
            </a:r>
            <a:r>
              <a:rPr lang="zh-TW" altLang="en-US" sz="2300" dirty="0" smtClean="0"/>
              <a:t>：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 smtClean="0"/>
              <a:t>	</a:t>
            </a:r>
            <a:r>
              <a:rPr lang="zh-TW" altLang="en-US" sz="2300" dirty="0" smtClean="0"/>
              <a:t>大約</a:t>
            </a:r>
            <a:r>
              <a:rPr lang="en-US" altLang="zh-TW" sz="2300" dirty="0" smtClean="0"/>
              <a:t>85%</a:t>
            </a:r>
            <a:r>
              <a:rPr lang="zh-TW" altLang="en-US" sz="2300" dirty="0" smtClean="0"/>
              <a:t>的基因作物都</a:t>
            </a:r>
            <a:r>
              <a:rPr lang="zh-TW" altLang="en-US" sz="2300" dirty="0"/>
              <a:t>是為</a:t>
            </a:r>
            <a:r>
              <a:rPr lang="zh-TW" altLang="en-US" sz="2300" dirty="0" smtClean="0"/>
              <a:t>抵抗</a:t>
            </a:r>
            <a:r>
              <a:rPr lang="en-US" altLang="zh-TW" sz="2300" dirty="0" smtClean="0"/>
              <a:t>Monsanto</a:t>
            </a:r>
            <a:r>
              <a:rPr lang="zh-TW" altLang="en-US" sz="2300" b="1" dirty="0" smtClean="0">
                <a:solidFill>
                  <a:srgbClr val="FF0000"/>
                </a:solidFill>
              </a:rPr>
              <a:t>除草劑</a:t>
            </a:r>
            <a:r>
              <a:rPr lang="en-US" altLang="zh-TW" sz="2300" dirty="0" smtClean="0"/>
              <a:t>Roundup </a:t>
            </a:r>
            <a:r>
              <a:rPr lang="zh-TW" altLang="en-US" sz="2300" dirty="0" smtClean="0"/>
              <a:t>裡最「霸道」</a:t>
            </a:r>
            <a:r>
              <a:rPr lang="zh-TW" altLang="en-US" sz="2300" dirty="0"/>
              <a:t>的</a:t>
            </a:r>
            <a:r>
              <a:rPr lang="zh-TW" altLang="en-US" sz="2300" dirty="0" smtClean="0"/>
              <a:t>成份</a:t>
            </a:r>
            <a:r>
              <a:rPr lang="en-US" altLang="zh-TW" sz="2300" dirty="0" smtClean="0"/>
              <a:t>	</a:t>
            </a:r>
            <a:r>
              <a:rPr lang="zh-TW" altLang="en-US" sz="2300" b="1" dirty="0" smtClean="0">
                <a:solidFill>
                  <a:srgbClr val="FF0000"/>
                </a:solidFill>
              </a:rPr>
              <a:t>草</a:t>
            </a:r>
            <a:r>
              <a:rPr lang="zh-TW" altLang="en-US" sz="2300" b="1" dirty="0">
                <a:solidFill>
                  <a:srgbClr val="FF0000"/>
                </a:solidFill>
              </a:rPr>
              <a:t>甘膦</a:t>
            </a:r>
            <a:r>
              <a:rPr lang="en-US" altLang="zh-TW" sz="2300" dirty="0" smtClean="0"/>
              <a:t>glyphosate</a:t>
            </a:r>
            <a:r>
              <a:rPr lang="zh-TW" altLang="en-US" sz="2300" dirty="0" smtClean="0"/>
              <a:t>的直接噴洒而改造出來的。它們被稱為</a:t>
            </a:r>
            <a:r>
              <a:rPr lang="zh-CN" altLang="zh-TW" sz="2400" b="1" dirty="0">
                <a:solidFill>
                  <a:srgbClr val="FF0000"/>
                </a:solidFill>
              </a:rPr>
              <a:t>抗草甘膦</a:t>
            </a:r>
            <a:r>
              <a:rPr lang="zh-CN" altLang="zh-TW" sz="2400" b="1" dirty="0" smtClean="0">
                <a:solidFill>
                  <a:srgbClr val="FF0000"/>
                </a:solidFill>
              </a:rPr>
              <a:t>作物</a:t>
            </a:r>
            <a:r>
              <a:rPr lang="zh-TW" altLang="en-US" sz="2400" dirty="0" smtClean="0"/>
              <a:t>或</a:t>
            </a:r>
            <a:r>
              <a:rPr lang="en-US" altLang="zh-TW" sz="2400" dirty="0" smtClean="0"/>
              <a:t>	</a:t>
            </a:r>
            <a:r>
              <a:rPr lang="en-US" altLang="zh-TW" sz="2300" b="1" dirty="0" smtClean="0">
                <a:solidFill>
                  <a:srgbClr val="FF0000"/>
                </a:solidFill>
              </a:rPr>
              <a:t>Roundup Ready</a:t>
            </a:r>
            <a:endParaRPr lang="zh-TW" altLang="en-US" sz="2300" b="1" dirty="0">
              <a:solidFill>
                <a:srgbClr val="FF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9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03717" y="365760"/>
            <a:ext cx="6203852" cy="829994"/>
          </a:xfrm>
        </p:spPr>
        <p:txBody>
          <a:bodyPr>
            <a:noAutofit/>
          </a:bodyPr>
          <a:lstStyle/>
          <a:p>
            <a:r>
              <a:rPr lang="zh-TW" altLang="en-US" sz="4000" b="1" dirty="0" smtClean="0"/>
              <a:t>草</a:t>
            </a:r>
            <a:r>
              <a:rPr lang="zh-TW" altLang="en-US" sz="4000" b="1" dirty="0"/>
              <a:t>甘</a:t>
            </a:r>
            <a:r>
              <a:rPr lang="zh-TW" altLang="en-US" sz="4000" b="1" dirty="0" smtClean="0"/>
              <a:t>膦的應用</a:t>
            </a:r>
            <a:endParaRPr lang="zh-TW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92369" y="1322363"/>
            <a:ext cx="11012243" cy="5190979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轉基因作物在發展中國家大量生產的</a:t>
            </a:r>
            <a:r>
              <a:rPr lang="zh-TW" altLang="en-US" sz="2800" dirty="0"/>
              <a:t>後果，</a:t>
            </a:r>
            <a:r>
              <a:rPr lang="zh-TW" altLang="en-US" sz="2800" b="1" dirty="0">
                <a:solidFill>
                  <a:srgbClr val="FF0000"/>
                </a:solidFill>
              </a:rPr>
              <a:t>草甘膦</a:t>
            </a:r>
            <a:r>
              <a:rPr lang="zh-TW" altLang="en-US" sz="2800" dirty="0"/>
              <a:t>的</a:t>
            </a:r>
            <a:r>
              <a:rPr lang="zh-TW" altLang="en-US" sz="2800" dirty="0" smtClean="0"/>
              <a:t>應用成為全球</a:t>
            </a:r>
            <a:r>
              <a:rPr lang="zh-TW" altLang="en-US" sz="2800" dirty="0" smtClean="0">
                <a:solidFill>
                  <a:srgbClr val="FF0000"/>
                </a:solidFill>
              </a:rPr>
              <a:t>使用最多的除草劑，銷量年年上升</a:t>
            </a:r>
            <a:r>
              <a:rPr lang="zh-TW" altLang="en-US" sz="2800" dirty="0" smtClean="0"/>
              <a:t>。根據美國地質測量處</a:t>
            </a:r>
            <a:r>
              <a:rPr lang="en-US" altLang="zh-TW" sz="2800" dirty="0"/>
              <a:t>(USGS</a:t>
            </a:r>
            <a:r>
              <a:rPr lang="en-US" altLang="zh-TW" sz="2800" dirty="0" smtClean="0"/>
              <a:t>) </a:t>
            </a:r>
            <a:r>
              <a:rPr lang="zh-TW" altLang="en-US" sz="2800" dirty="0" smtClean="0"/>
              <a:t>的數據，</a:t>
            </a:r>
            <a:r>
              <a:rPr lang="en-US" altLang="zh-TW" sz="2800" dirty="0" smtClean="0"/>
              <a:t>1992</a:t>
            </a:r>
            <a:r>
              <a:rPr lang="zh-TW" altLang="en-US" sz="2800" dirty="0" smtClean="0"/>
              <a:t>年是</a:t>
            </a:r>
            <a:r>
              <a:rPr lang="en-US" altLang="zh-TW" sz="2800" dirty="0" smtClean="0"/>
              <a:t>11,000 </a:t>
            </a:r>
            <a:r>
              <a:rPr lang="zh-TW" altLang="en-US" sz="2800" dirty="0" smtClean="0"/>
              <a:t>噸，</a:t>
            </a:r>
            <a:r>
              <a:rPr lang="en-US" altLang="zh-TW" sz="2800" dirty="0"/>
              <a:t>2007</a:t>
            </a:r>
            <a:r>
              <a:rPr lang="zh-TW" altLang="en-US" sz="2800" dirty="0"/>
              <a:t>年是</a:t>
            </a:r>
            <a:r>
              <a:rPr lang="en-US" altLang="zh-TW" sz="2800" dirty="0" smtClean="0"/>
              <a:t>88,000 </a:t>
            </a:r>
            <a:r>
              <a:rPr lang="zh-TW" altLang="en-US" sz="2800" dirty="0" smtClean="0"/>
              <a:t>噸。現已又再過了</a:t>
            </a:r>
            <a:r>
              <a:rPr lang="en-US" altLang="zh-TW" sz="2800" dirty="0" smtClean="0"/>
              <a:t>7</a:t>
            </a:r>
            <a:r>
              <a:rPr lang="zh-TW" altLang="en-US" sz="2800" dirty="0" smtClean="0"/>
              <a:t>年，銷量未減，全去了那裡？</a:t>
            </a:r>
            <a:endParaRPr lang="en-US" altLang="zh-TW" sz="2800" dirty="0" smtClean="0"/>
          </a:p>
          <a:p>
            <a:r>
              <a:rPr lang="zh-TW" altLang="en-US" sz="2800" dirty="0" smtClean="0"/>
              <a:t>生化企業也聲稱轉基因可令作物抗病、抗旱、增加營養和高產。可惜直到今天還未見到這些諾言的兌現，或肯定這些作物的食用安全。</a:t>
            </a:r>
            <a:endParaRPr lang="en-US" altLang="zh-TW" sz="2800" dirty="0" smtClean="0"/>
          </a:p>
          <a:p>
            <a:r>
              <a:rPr lang="zh-TW" altLang="en-US" sz="2800" dirty="0" smtClean="0"/>
              <a:t>較多出現的倒是很多獨立研究，顯示</a:t>
            </a:r>
            <a:r>
              <a:rPr lang="zh-TW" altLang="zh-TW" sz="2800" dirty="0"/>
              <a:t>大量澆</a:t>
            </a:r>
            <a:r>
              <a:rPr lang="zh-TW" altLang="zh-TW" sz="2800" dirty="0" smtClean="0"/>
              <a:t>上</a:t>
            </a:r>
            <a:r>
              <a:rPr lang="zh-TW" altLang="en-US" sz="2800" dirty="0" smtClean="0"/>
              <a:t>毒性强的除草和殺蟲劑的基因作物的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營養，比不上</a:t>
            </a:r>
            <a:r>
              <a:rPr lang="zh-TW" altLang="en-US" sz="2800" dirty="0" smtClean="0"/>
              <a:t>非基因或有機同類作物，而且有更多為害健康的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農藥殘留</a:t>
            </a:r>
            <a:r>
              <a:rPr lang="zh-TW" altLang="en-US" sz="2800" dirty="0" smtClean="0"/>
              <a:t>，以及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新品種的致敏蛋白質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17785" y="501041"/>
            <a:ext cx="7287064" cy="849458"/>
          </a:xfrm>
        </p:spPr>
        <p:txBody>
          <a:bodyPr>
            <a:noAutofit/>
          </a:bodyPr>
          <a:lstStyle/>
          <a:p>
            <a:r>
              <a:rPr lang="zh-TW" altLang="en-US" b="1" dirty="0" smtClean="0"/>
              <a:t>影響其後三十年的飲食與健康謬誤</a:t>
            </a:r>
            <a:endParaRPr lang="zh-HK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534571" y="1336431"/>
            <a:ext cx="10970041" cy="5331655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七十年代中期，適值美國明尼蘇達州流行病學家</a:t>
            </a:r>
            <a:r>
              <a:rPr lang="en-US" altLang="zh-TW" sz="2800" b="1" dirty="0" err="1"/>
              <a:t>Ancel</a:t>
            </a:r>
            <a:r>
              <a:rPr lang="en-US" altLang="zh-TW" sz="2800" b="1" dirty="0"/>
              <a:t> Keys</a:t>
            </a:r>
            <a:r>
              <a:rPr lang="zh-TW" altLang="en-US" sz="2800" dirty="0"/>
              <a:t>發表他利用「多元回歸分析」研究飲食與疾病關係的「</a:t>
            </a:r>
            <a:r>
              <a:rPr lang="zh-TW" altLang="en-US" sz="2800" b="1" dirty="0"/>
              <a:t>七國研究</a:t>
            </a:r>
            <a:r>
              <a:rPr lang="zh-TW" altLang="en-US" sz="2800" dirty="0"/>
              <a:t>」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en-US" altLang="zh-TW" sz="2800" dirty="0" smtClean="0"/>
              <a:t>Keys</a:t>
            </a:r>
            <a:r>
              <a:rPr lang="zh-TW" altLang="en-US" sz="2800" dirty="0" smtClean="0"/>
              <a:t>比較</a:t>
            </a:r>
            <a:r>
              <a:rPr lang="zh-TW" altLang="en-US" sz="2800" dirty="0"/>
              <a:t>了七個國家的飲食，</a:t>
            </a:r>
            <a:r>
              <a:rPr lang="zh-TW" altLang="en-US" sz="2800" dirty="0" smtClean="0"/>
              <a:t>得出的主要結論為，</a:t>
            </a:r>
            <a:r>
              <a:rPr lang="zh-TW" altLang="en-US" sz="2800" b="1" i="1" dirty="0" smtClean="0">
                <a:solidFill>
                  <a:srgbClr val="FF0000"/>
                </a:solidFill>
              </a:rPr>
              <a:t>飽和</a:t>
            </a:r>
            <a:r>
              <a:rPr lang="zh-TW" altLang="en-US" sz="2800" b="1" i="1" dirty="0">
                <a:solidFill>
                  <a:srgbClr val="FF0000"/>
                </a:solidFill>
              </a:rPr>
              <a:t>脂肪是心臟病的元凶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經過</a:t>
            </a:r>
            <a:r>
              <a:rPr lang="zh-TW" altLang="en-US" sz="2800" dirty="0"/>
              <a:t>坊間反覆辯論和相傳</a:t>
            </a:r>
            <a:r>
              <a:rPr lang="en-US" altLang="zh-TW" sz="2800" dirty="0"/>
              <a:t>(</a:t>
            </a:r>
            <a:r>
              <a:rPr lang="zh-TW" altLang="en-US" sz="2800" dirty="0"/>
              <a:t>卻沒有人去檢視他的研究方法和原始數據</a:t>
            </a:r>
            <a:r>
              <a:rPr lang="en-US" altLang="zh-TW" sz="2800" dirty="0"/>
              <a:t>)</a:t>
            </a:r>
            <a:r>
              <a:rPr lang="zh-TW" altLang="en-US" sz="2800" dirty="0"/>
              <a:t>，在</a:t>
            </a:r>
            <a:r>
              <a:rPr lang="en-US" altLang="zh-TW" sz="2800" dirty="0"/>
              <a:t>1980</a:t>
            </a:r>
            <a:r>
              <a:rPr lang="zh-TW" altLang="en-US" sz="2800" dirty="0"/>
              <a:t>年，他登上</a:t>
            </a:r>
            <a:r>
              <a:rPr lang="zh-TW" altLang="en-US" sz="2800" b="1" dirty="0">
                <a:solidFill>
                  <a:srgbClr val="0070C0"/>
                </a:solidFill>
              </a:rPr>
              <a:t>時代雜誌</a:t>
            </a:r>
            <a:r>
              <a:rPr lang="zh-TW" altLang="en-US" sz="2800" dirty="0"/>
              <a:t>封面後，飽和脂肪引致心臟病被確立成真理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此後</a:t>
            </a:r>
            <a:r>
              <a:rPr lang="zh-TW" altLang="en-US" sz="2800" dirty="0"/>
              <a:t>三十年，</a:t>
            </a:r>
            <a:r>
              <a:rPr lang="en-US" altLang="zh-TW" sz="2800" dirty="0"/>
              <a:t> Keys‘ </a:t>
            </a:r>
            <a:r>
              <a:rPr lang="zh-TW" altLang="en-US" sz="2800" dirty="0"/>
              <a:t>這個結論成為營養學、教育和很多公共政策的基石</a:t>
            </a:r>
            <a:r>
              <a:rPr lang="zh-TW" altLang="en-US" sz="2800" dirty="0" smtClean="0"/>
              <a:t>。</a:t>
            </a:r>
            <a:r>
              <a:rPr lang="zh-TW" altLang="en-US" sz="2800" b="1" i="1" dirty="0" smtClean="0">
                <a:solidFill>
                  <a:srgbClr val="FF0000"/>
                </a:solidFill>
              </a:rPr>
              <a:t>飽和脂肪成為健康第一大敵</a:t>
            </a:r>
            <a:r>
              <a:rPr lang="zh-TW" altLang="en-US" sz="2800" dirty="0" smtClean="0"/>
              <a:t>，繼之而起的還有</a:t>
            </a:r>
            <a:r>
              <a:rPr lang="zh-TW" altLang="en-US" sz="2800" b="1" i="1" dirty="0" smtClean="0">
                <a:solidFill>
                  <a:srgbClr val="FF0000"/>
                </a:solidFill>
              </a:rPr>
              <a:t>膽固醇</a:t>
            </a:r>
            <a:r>
              <a:rPr lang="zh-TW" altLang="en-US" sz="2800" dirty="0" smtClean="0"/>
              <a:t>。儘管</a:t>
            </a:r>
            <a:r>
              <a:rPr lang="zh-TW" altLang="en-US" sz="2800" dirty="0"/>
              <a:t>之後已有無數研究指出這</a:t>
            </a:r>
            <a:r>
              <a:rPr lang="zh-TW" altLang="en-US" sz="3200" b="1" dirty="0"/>
              <a:t>結論的錯誤</a:t>
            </a:r>
            <a:r>
              <a:rPr lang="zh-TW" altLang="en-US" sz="2800" dirty="0"/>
              <a:t>，直到今天，依然陰魂未散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b="1" dirty="0" smtClean="0">
                <a:solidFill>
                  <a:srgbClr val="0070C0"/>
                </a:solidFill>
              </a:rPr>
              <a:t>商人</a:t>
            </a:r>
            <a:r>
              <a:rPr lang="zh-TW" altLang="en-US" sz="2800" b="1" dirty="0">
                <a:solidFill>
                  <a:srgbClr val="0070C0"/>
                </a:solidFill>
              </a:rPr>
              <a:t>照樣因此發大財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，大眾依然</a:t>
            </a:r>
            <a:r>
              <a:rPr lang="zh-TW" altLang="en-US" sz="2800" b="1" dirty="0">
                <a:solidFill>
                  <a:srgbClr val="0070C0"/>
                </a:solidFill>
              </a:rPr>
              <a:t>為此付出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健康的代價</a:t>
            </a:r>
            <a:r>
              <a:rPr lang="zh-TW" altLang="en-US" sz="2800" b="1" dirty="0">
                <a:solidFill>
                  <a:srgbClr val="0070C0"/>
                </a:solidFill>
              </a:rPr>
              <a:t>。</a:t>
            </a:r>
            <a:endParaRPr lang="en-US" altLang="zh-TW" sz="2800" b="1" dirty="0">
              <a:solidFill>
                <a:srgbClr val="0070C0"/>
              </a:solidFill>
            </a:endParaRPr>
          </a:p>
          <a:p>
            <a:endParaRPr lang="zh-HK" altLang="en-US" sz="2800" b="1" dirty="0">
              <a:solidFill>
                <a:srgbClr val="0070C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7465" y="502801"/>
            <a:ext cx="7470942" cy="75531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對</a:t>
            </a:r>
            <a:r>
              <a:rPr lang="zh-TW" altLang="en-US" b="1" dirty="0">
                <a:solidFill>
                  <a:srgbClr val="FF0000"/>
                </a:solidFill>
              </a:rPr>
              <a:t>草甘膦人體</a:t>
            </a:r>
            <a:r>
              <a:rPr lang="zh-TW" altLang="en-US" b="1" dirty="0" smtClean="0">
                <a:solidFill>
                  <a:srgbClr val="FF0000"/>
                </a:solidFill>
              </a:rPr>
              <a:t>殘留</a:t>
            </a:r>
            <a:r>
              <a:rPr lang="zh-TW" altLang="en-US" b="1" dirty="0"/>
              <a:t>的一些</a:t>
            </a:r>
            <a:r>
              <a:rPr lang="zh-TW" altLang="en-US" b="1" dirty="0" smtClean="0"/>
              <a:t>研究結果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95" y="100208"/>
            <a:ext cx="2605412" cy="805187"/>
          </a:xfrm>
          <a:prstGeom prst="rect">
            <a:avLst/>
          </a:prstGeom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18979" y="1280161"/>
            <a:ext cx="10944664" cy="5577840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麻省理工學院的高級科學研究員</a:t>
            </a:r>
            <a:r>
              <a:rPr lang="en-US" altLang="zh-TW" sz="2800" dirty="0" smtClean="0"/>
              <a:t>Dr</a:t>
            </a:r>
            <a:r>
              <a:rPr lang="en-US" altLang="zh-TW" sz="2800" dirty="0"/>
              <a:t>. Stephanie </a:t>
            </a:r>
            <a:r>
              <a:rPr lang="en-US" altLang="zh-TW" sz="2800" dirty="0" err="1" smtClean="0"/>
              <a:t>Seneff</a:t>
            </a:r>
            <a:r>
              <a:rPr lang="en-US" altLang="zh-TW" sz="2800" dirty="0" smtClean="0"/>
              <a:t> </a:t>
            </a:r>
            <a:r>
              <a:rPr lang="zh-TW" altLang="en-US" sz="2800" dirty="0"/>
              <a:t>對草甘</a:t>
            </a:r>
            <a:r>
              <a:rPr lang="zh-TW" altLang="en-US" sz="2800" dirty="0" smtClean="0"/>
              <a:t>膦人體殘留與數種在西方社會有上升趨勢的疾病做過大量的研究，深信這除草劑對以下的狀況有關：</a:t>
            </a:r>
            <a:endParaRPr lang="en-US" altLang="zh-TW" sz="2800" dirty="0" smtClean="0"/>
          </a:p>
          <a:p>
            <a:r>
              <a:rPr lang="zh-TW" altLang="en-US" sz="2800" dirty="0" smtClean="0"/>
              <a:t>自閉症</a:t>
            </a:r>
            <a:r>
              <a:rPr lang="en-GB" altLang="zh-TW" sz="2800" dirty="0" smtClean="0"/>
              <a:t>Autism</a:t>
            </a:r>
            <a:r>
              <a:rPr lang="zh-TW" altLang="en-US" sz="2800" dirty="0" smtClean="0"/>
              <a:t>、</a:t>
            </a:r>
            <a:r>
              <a:rPr lang="zh-TW" altLang="en-US" sz="2800" dirty="0"/>
              <a:t>炎性腸</a:t>
            </a:r>
            <a:r>
              <a:rPr lang="zh-TW" altLang="en-US" sz="2800" dirty="0" smtClean="0"/>
              <a:t>病</a:t>
            </a:r>
            <a:r>
              <a:rPr lang="en-US" altLang="zh-TW" sz="2800" dirty="0" smtClean="0"/>
              <a:t>inflammatory </a:t>
            </a:r>
            <a:r>
              <a:rPr lang="en-HK" altLang="zh-TW" sz="2800" dirty="0" smtClean="0"/>
              <a:t>bowel </a:t>
            </a:r>
            <a:r>
              <a:rPr lang="en-HK" altLang="zh-TW" sz="2800" dirty="0"/>
              <a:t>disease (</a:t>
            </a:r>
            <a:r>
              <a:rPr lang="en-HK" altLang="zh-TW" sz="2800" dirty="0" smtClean="0"/>
              <a:t>IBD)</a:t>
            </a:r>
            <a:r>
              <a:rPr lang="zh-TW" altLang="en-US" sz="2800" dirty="0"/>
              <a:t>、</a:t>
            </a:r>
            <a:r>
              <a:rPr lang="zh-TW" altLang="en-US" sz="2800" dirty="0" smtClean="0"/>
              <a:t>慢性腹瀉</a:t>
            </a:r>
            <a:r>
              <a:rPr lang="en-HK" altLang="zh-TW" sz="2800" dirty="0" smtClean="0"/>
              <a:t>chronic </a:t>
            </a:r>
            <a:r>
              <a:rPr lang="en-HK" altLang="zh-TW" sz="2800" dirty="0" err="1" smtClean="0"/>
              <a:t>diarrhea</a:t>
            </a:r>
            <a:r>
              <a:rPr lang="zh-TW" altLang="en-US" sz="2800" dirty="0" smtClean="0"/>
              <a:t>、結腸炎</a:t>
            </a:r>
            <a:r>
              <a:rPr lang="en-HK" altLang="zh-TW" sz="2800" dirty="0" smtClean="0"/>
              <a:t>colitis</a:t>
            </a:r>
            <a:r>
              <a:rPr lang="zh-TW" altLang="en-US" sz="2800" dirty="0" smtClean="0"/>
              <a:t>、乳糜</a:t>
            </a:r>
            <a:r>
              <a:rPr lang="zh-TW" altLang="en-US" sz="2800" dirty="0"/>
              <a:t>瀉</a:t>
            </a:r>
            <a:r>
              <a:rPr lang="en-HK" altLang="zh-TW" sz="2800" dirty="0" smtClean="0"/>
              <a:t>celiac disease</a:t>
            </a:r>
            <a:r>
              <a:rPr lang="zh-TW" altLang="en-US" sz="2800" dirty="0" smtClean="0"/>
              <a:t>、以及克</a:t>
            </a:r>
            <a:r>
              <a:rPr lang="zh-TW" altLang="en-US" sz="2800" dirty="0"/>
              <a:t>羅恩病</a:t>
            </a:r>
            <a:r>
              <a:rPr lang="en-HK" altLang="zh-TW" sz="2800" dirty="0" smtClean="0"/>
              <a:t>Crohn’s disease </a:t>
            </a:r>
            <a:r>
              <a:rPr lang="zh-TW" altLang="en-US" sz="2800" dirty="0" smtClean="0"/>
              <a:t>等腸道疾病</a:t>
            </a:r>
            <a:endParaRPr lang="en-HK" altLang="zh-TW" sz="2800" dirty="0"/>
          </a:p>
          <a:p>
            <a:r>
              <a:rPr lang="zh-TW" altLang="en-US" sz="2800" dirty="0" smtClean="0"/>
              <a:t>很多種類的敏感症狀、不育、</a:t>
            </a:r>
            <a:r>
              <a:rPr lang="zh-TW" altLang="en-US" sz="2800" dirty="0"/>
              <a:t>癌症、阿爾茨海默氏</a:t>
            </a:r>
            <a:r>
              <a:rPr lang="zh-TW" altLang="en-US" sz="2800" dirty="0" smtClean="0"/>
              <a:t>症</a:t>
            </a:r>
            <a:r>
              <a:rPr lang="en-HK" altLang="zh-TW" sz="2800" dirty="0" smtClean="0"/>
              <a:t>Alzheimer’s disease</a:t>
            </a:r>
            <a:r>
              <a:rPr lang="zh-TW" altLang="en-US" sz="2800" dirty="0"/>
              <a:t>、帕金森氏</a:t>
            </a:r>
            <a:r>
              <a:rPr lang="zh-TW" altLang="en-US" sz="2800" dirty="0" smtClean="0"/>
              <a:t>病</a:t>
            </a:r>
            <a:r>
              <a:rPr lang="en-HK" altLang="zh-TW" sz="2800" dirty="0" smtClean="0"/>
              <a:t>Parkinson’s </a:t>
            </a:r>
            <a:r>
              <a:rPr lang="en-HK" altLang="zh-TW" sz="2800" dirty="0"/>
              <a:t>disease </a:t>
            </a:r>
            <a:r>
              <a:rPr lang="zh-TW" altLang="en-US" sz="2800" dirty="0"/>
              <a:t>、多發性硬化症</a:t>
            </a:r>
            <a:r>
              <a:rPr lang="en-HK" altLang="zh-TW" sz="2800" dirty="0" smtClean="0"/>
              <a:t>Multiple </a:t>
            </a:r>
            <a:r>
              <a:rPr lang="en-HK" altLang="zh-TW" sz="2800" dirty="0"/>
              <a:t>sclerosis (MS</a:t>
            </a:r>
            <a:r>
              <a:rPr lang="en-HK" altLang="zh-TW" sz="2800" dirty="0" smtClean="0"/>
              <a:t>)</a:t>
            </a:r>
            <a:r>
              <a:rPr lang="zh-TW" altLang="en-US" sz="2800" dirty="0" smtClean="0"/>
              <a:t>等。</a:t>
            </a:r>
            <a:endParaRPr lang="en-US" altLang="zh-TW" sz="2800" dirty="0" smtClean="0"/>
          </a:p>
          <a:p>
            <a:r>
              <a:rPr lang="zh-TW" altLang="en-US" sz="2800" b="1" dirty="0" smtClean="0">
                <a:solidFill>
                  <a:srgbClr val="C00000"/>
                </a:solidFill>
              </a:rPr>
              <a:t>世界衛生組織</a:t>
            </a:r>
            <a:r>
              <a:rPr lang="zh-TW" altLang="en-US" sz="2800" dirty="0" smtClean="0"/>
              <a:t>也於</a:t>
            </a:r>
            <a:r>
              <a:rPr lang="en-US" altLang="zh-TW" sz="2800" dirty="0" smtClean="0"/>
              <a:t>2014</a:t>
            </a:r>
            <a:r>
              <a:rPr lang="zh-TW" altLang="en-US" sz="2800" dirty="0" smtClean="0"/>
              <a:t>年將</a:t>
            </a:r>
            <a:r>
              <a:rPr lang="zh-TW" altLang="en-US" sz="2800" b="1" dirty="0">
                <a:solidFill>
                  <a:srgbClr val="FF0000"/>
                </a:solidFill>
              </a:rPr>
              <a:t>草甘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膦</a:t>
            </a:r>
            <a:r>
              <a:rPr lang="zh-TW" altLang="en-US" sz="2800" dirty="0" smtClean="0"/>
              <a:t>列為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可能致癌物</a:t>
            </a:r>
            <a:r>
              <a:rPr lang="en-US" altLang="zh-TW" sz="2800" dirty="0" smtClean="0"/>
              <a:t>(</a:t>
            </a:r>
            <a:r>
              <a:rPr lang="en-HK" altLang="zh-TW" sz="2800" dirty="0" smtClean="0"/>
              <a:t>potentially carcinogenic</a:t>
            </a:r>
            <a:r>
              <a:rPr lang="en-US" altLang="zh-TW" sz="2800" dirty="0" smtClean="0"/>
              <a:t>)</a:t>
            </a:r>
            <a:r>
              <a:rPr lang="en-HK" altLang="zh-TW" sz="2800" dirty="0" smtClean="0"/>
              <a:t> </a:t>
            </a:r>
            <a:endParaRPr lang="en-HK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27623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34247" y="393895"/>
            <a:ext cx="6778233" cy="73152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基因改造生物是怎樣製造的？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1182" y="1209822"/>
            <a:ext cx="10843430" cy="5472331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基因改造</a:t>
            </a:r>
            <a:r>
              <a:rPr lang="zh-TW" altLang="en-US" sz="3200" dirty="0" smtClean="0"/>
              <a:t>生物是將一種物種的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基因抽取</a:t>
            </a:r>
            <a:r>
              <a:rPr lang="zh-TW" altLang="en-US" sz="3200" dirty="0" smtClean="0"/>
              <a:t>出來，然後以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人工方法</a:t>
            </a:r>
            <a:r>
              <a:rPr lang="zh-TW" altLang="en-US" sz="3200" dirty="0" smtClean="0"/>
              <a:t>植入另外一種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無物種關係</a:t>
            </a:r>
            <a:r>
              <a:rPr lang="zh-TW" altLang="en-US" sz="3200" dirty="0" smtClean="0"/>
              <a:t>的植物或動物的基因裡。因為過程中涉及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外種基因的轉移</a:t>
            </a:r>
            <a:r>
              <a:rPr lang="zh-TW" altLang="en-US" sz="3200" dirty="0" smtClean="0"/>
              <a:t>，因而也叫做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轉基因</a:t>
            </a:r>
            <a:r>
              <a:rPr lang="zh-TW" altLang="en-US" sz="3200" dirty="0" smtClean="0"/>
              <a:t>生物。</a:t>
            </a:r>
            <a:endParaRPr lang="en-US" altLang="zh-TW" sz="3200" dirty="0" smtClean="0"/>
          </a:p>
          <a:p>
            <a:r>
              <a:rPr lang="zh-TW" altLang="en-US" sz="3200" dirty="0" smtClean="0"/>
              <a:t>雖然將植物基因改造的第一步，即在試管中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切割</a:t>
            </a:r>
            <a:r>
              <a:rPr lang="zh-TW" altLang="en-US" sz="3200" dirty="0" smtClean="0"/>
              <a:t>和將</a:t>
            </a:r>
            <a:r>
              <a:rPr lang="zh-TW" altLang="en-US" sz="3200" dirty="0"/>
              <a:t>基因</a:t>
            </a:r>
            <a:r>
              <a:rPr lang="zh-TW" altLang="en-US" sz="3200" b="1" dirty="0">
                <a:solidFill>
                  <a:srgbClr val="0070C0"/>
                </a:solidFill>
              </a:rPr>
              <a:t>接片</a:t>
            </a:r>
            <a:r>
              <a:rPr lang="zh-TW" altLang="en-US" sz="3200" dirty="0"/>
              <a:t>是</a:t>
            </a:r>
            <a:r>
              <a:rPr lang="zh-TW" altLang="en-US" sz="3200" dirty="0" smtClean="0"/>
              <a:t>很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精確</a:t>
            </a:r>
            <a:r>
              <a:rPr lang="zh-TW" altLang="en-US" sz="3200" dirty="0" smtClean="0"/>
              <a:t>的動作，其後的步驟卻不是。特別是將一個改造了的基因插入植物細胞的過程，是相當粗糙、難控制和容易誘發植物基因藍本突變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即遺傳上的改變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的。</a:t>
            </a:r>
            <a:endParaRPr lang="en-US" altLang="zh-TW" sz="32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3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72529" y="379828"/>
            <a:ext cx="7441809" cy="759656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所有生物個體都有自然的屏障</a:t>
            </a:r>
            <a:endParaRPr lang="zh-HK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01858" y="1336431"/>
            <a:ext cx="10702754" cy="5022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/>
              <a:t>防衛被截然不同品種的基因進入其內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基因</a:t>
            </a:r>
            <a:r>
              <a:rPr lang="zh-TW" altLang="en-US" sz="3200" dirty="0"/>
              <a:t>工程師</a:t>
            </a:r>
            <a:r>
              <a:rPr lang="zh-TW" altLang="en-US" sz="3200" dirty="0" smtClean="0"/>
              <a:t>因此要</a:t>
            </a:r>
            <a:r>
              <a:rPr lang="zh-TW" altLang="en-US" sz="3200" dirty="0"/>
              <a:t>發明很多新方法，包括</a:t>
            </a:r>
            <a:endParaRPr lang="en-US" altLang="zh-TW" sz="3200" dirty="0"/>
          </a:p>
          <a:p>
            <a:r>
              <a:rPr lang="zh-TW" altLang="en-US" sz="3200" dirty="0"/>
              <a:t>用</a:t>
            </a:r>
            <a:r>
              <a:rPr lang="zh-TW" altLang="en-US" sz="3200" b="1" dirty="0">
                <a:solidFill>
                  <a:srgbClr val="FF0000"/>
                </a:solidFill>
              </a:rPr>
              <a:t>病毒</a:t>
            </a:r>
            <a:r>
              <a:rPr lang="zh-TW" altLang="en-US" sz="3200" dirty="0"/>
              <a:t>或</a:t>
            </a:r>
            <a:r>
              <a:rPr lang="zh-TW" altLang="en-US" sz="3200" b="1" dirty="0">
                <a:solidFill>
                  <a:srgbClr val="FF0000"/>
                </a:solidFill>
              </a:rPr>
              <a:t>細菌</a:t>
            </a:r>
            <a:r>
              <a:rPr lang="zh-TW" altLang="en-US" sz="3200" dirty="0"/>
              <a:t>的基因來將該植物或動物「</a:t>
            </a:r>
            <a:r>
              <a:rPr lang="zh-TW" altLang="en-US" sz="3200" b="1" dirty="0">
                <a:solidFill>
                  <a:srgbClr val="FF0000"/>
                </a:solidFill>
              </a:rPr>
              <a:t>感染</a:t>
            </a:r>
            <a:r>
              <a:rPr lang="zh-TW" altLang="en-US" sz="3200" dirty="0"/>
              <a:t>」</a:t>
            </a:r>
            <a:endParaRPr lang="en-US" altLang="zh-TW" sz="3200" dirty="0"/>
          </a:p>
          <a:p>
            <a:r>
              <a:rPr lang="zh-TW" altLang="en-US" sz="3200" dirty="0"/>
              <a:t>將基因塗抺在非常微細的</a:t>
            </a:r>
            <a:r>
              <a:rPr lang="zh-TW" altLang="en-US" sz="3200" b="1" dirty="0">
                <a:solidFill>
                  <a:srgbClr val="FF0000"/>
                </a:solidFill>
              </a:rPr>
              <a:t>金屬子彈</a:t>
            </a:r>
            <a:r>
              <a:rPr lang="zh-TW" altLang="en-US" sz="3200" dirty="0"/>
              <a:t>上，然後以特製鎗將基因</a:t>
            </a:r>
            <a:r>
              <a:rPr lang="zh-TW" altLang="en-US" sz="3200" b="1" dirty="0">
                <a:solidFill>
                  <a:srgbClr val="FF0000"/>
                </a:solidFill>
              </a:rPr>
              <a:t>打進</a:t>
            </a:r>
            <a:r>
              <a:rPr lang="zh-TW" altLang="en-US" sz="3200" dirty="0"/>
              <a:t>細胞裡</a:t>
            </a:r>
            <a:endParaRPr lang="en-US" altLang="zh-TW" sz="3200" dirty="0"/>
          </a:p>
          <a:p>
            <a:r>
              <a:rPr lang="zh-TW" altLang="en-US" sz="3200" dirty="0"/>
              <a:t>用非常</a:t>
            </a:r>
            <a:r>
              <a:rPr lang="zh-TW" altLang="en-US" sz="3200" b="1" dirty="0">
                <a:solidFill>
                  <a:srgbClr val="FF0000"/>
                </a:solidFill>
              </a:rPr>
              <a:t>幼</a:t>
            </a:r>
            <a:r>
              <a:rPr lang="zh-TW" altLang="en-US" sz="3200" dirty="0"/>
              <a:t>的</a:t>
            </a:r>
            <a:r>
              <a:rPr lang="zh-TW" altLang="en-US" sz="3200" b="1" dirty="0">
                <a:solidFill>
                  <a:srgbClr val="FF0000"/>
                </a:solidFill>
              </a:rPr>
              <a:t>針</a:t>
            </a:r>
            <a:r>
              <a:rPr lang="zh-TW" altLang="en-US" sz="3200" dirty="0"/>
              <a:t>將基因打進受精卵內</a:t>
            </a:r>
            <a:endParaRPr lang="en-US" altLang="zh-TW" sz="3200" dirty="0"/>
          </a:p>
          <a:p>
            <a:r>
              <a:rPr lang="zh-TW" altLang="en-US" sz="3200" dirty="0"/>
              <a:t>用</a:t>
            </a:r>
            <a:r>
              <a:rPr lang="zh-TW" altLang="en-US" sz="3200" b="1" dirty="0">
                <a:solidFill>
                  <a:srgbClr val="FF0000"/>
                </a:solidFill>
              </a:rPr>
              <a:t>電擊法</a:t>
            </a:r>
            <a:r>
              <a:rPr lang="zh-TW" altLang="en-US" sz="3200" dirty="0"/>
              <a:t>在精子的保護膜上</a:t>
            </a:r>
            <a:r>
              <a:rPr lang="zh-TW" altLang="en-US" sz="3200" b="1" dirty="0">
                <a:solidFill>
                  <a:srgbClr val="FF0000"/>
                </a:solidFill>
              </a:rPr>
              <a:t>打出小孔</a:t>
            </a:r>
            <a:r>
              <a:rPr lang="zh-TW" altLang="en-US" sz="3200" dirty="0"/>
              <a:t>，然後將新的基因經這些孔洞迫入精子內。</a:t>
            </a:r>
          </a:p>
          <a:p>
            <a:endParaRPr lang="zh-HK" altLang="en-US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18554" y="309489"/>
            <a:ext cx="7214432" cy="1220997"/>
          </a:xfrm>
        </p:spPr>
        <p:txBody>
          <a:bodyPr>
            <a:noAutofit/>
          </a:bodyPr>
          <a:lstStyle/>
          <a:p>
            <a:r>
              <a:rPr lang="zh-TW" altLang="en-US" sz="4000" b="1" dirty="0" smtClean="0"/>
              <a:t>這科技其實還在萌芽階段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zh-TW" altLang="en-US" sz="4000" b="1" dirty="0" smtClean="0"/>
              <a:t>許下的大部份承諾還未有兌現</a:t>
            </a:r>
            <a:endParaRPr lang="zh-TW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61183" y="1716257"/>
            <a:ext cx="10843430" cy="47408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dirty="0" smtClean="0"/>
              <a:t>雖然支持轉基因者曾作出無數安全承諾，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重要的是，這技術其實還是在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初步發展</a:t>
            </a:r>
            <a:r>
              <a:rPr lang="zh-TW" altLang="en-US" sz="3200" dirty="0" smtClean="0"/>
              <a:t>階段。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很多獨立的研究卻不斷地顯示，强迫外來基因插入一個生物</a:t>
            </a:r>
            <a:r>
              <a:rPr lang="zh-TW" altLang="en-US" sz="3200" dirty="0"/>
              <a:t>個體，絶無</a:t>
            </a:r>
            <a:r>
              <a:rPr lang="zh-TW" altLang="en-US" sz="3200" dirty="0" smtClean="0"/>
              <a:t>可能不造成任何傷害</a:t>
            </a:r>
            <a:r>
              <a:rPr lang="zh-TW" altLang="en-US" sz="3200" dirty="0"/>
              <a:t>或不</a:t>
            </a:r>
            <a:r>
              <a:rPr lang="zh-TW" altLang="en-US" sz="3200" dirty="0" smtClean="0"/>
              <a:t>擾亂內裡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基因原本非常精巧調控的網絡。</a:t>
            </a:r>
            <a:endParaRPr lang="en-US" altLang="zh-TW" sz="32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en-US" sz="3200" dirty="0" smtClean="0"/>
              <a:t>在基因層面一個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單一的改動</a:t>
            </a:r>
            <a:r>
              <a:rPr lang="zh-TW" altLang="en-US" sz="3200" dirty="0" smtClean="0"/>
              <a:t>，可以引致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該生物的多重突變</a:t>
            </a:r>
            <a:r>
              <a:rPr lang="zh-TW" altLang="en-US" sz="3200" dirty="0" smtClean="0"/>
              <a:t>。這些突變可能不受控地改變該植物原本基因的自然運作，甚或有害。</a:t>
            </a:r>
            <a:endParaRPr lang="zh-TW" altLang="en-US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53703" y="519830"/>
            <a:ext cx="6997928" cy="774397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基因改造工程是如何發展起來的？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2323" y="1374843"/>
            <a:ext cx="10992289" cy="52269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3200" dirty="0" smtClean="0"/>
              <a:t>一些基因改造工程發展的里程碑</a:t>
            </a:r>
            <a:endParaRPr lang="en-HK" altLang="zh-TW" sz="3200" dirty="0" smtClean="0"/>
          </a:p>
          <a:p>
            <a:r>
              <a:rPr lang="en-HK" altLang="zh-TW" sz="2400" b="1" dirty="0"/>
              <a:t>1935 – </a:t>
            </a:r>
            <a:r>
              <a:rPr lang="zh-TW" altLang="en-US" sz="2400" b="1" dirty="0" smtClean="0"/>
              <a:t>基因被現：</a:t>
            </a:r>
            <a:r>
              <a:rPr lang="zh-TW" altLang="en-US" sz="2400" dirty="0" smtClean="0"/>
              <a:t>俄國科學家</a:t>
            </a:r>
            <a:r>
              <a:rPr lang="en-US" altLang="zh-TW" sz="2400" dirty="0"/>
              <a:t>Andrei </a:t>
            </a:r>
            <a:r>
              <a:rPr lang="en-US" altLang="zh-TW" sz="2400" dirty="0" err="1"/>
              <a:t>Nikolaevitch</a:t>
            </a:r>
            <a:r>
              <a:rPr lang="en-US" altLang="zh-TW" sz="2400" dirty="0"/>
              <a:t> </a:t>
            </a:r>
            <a:r>
              <a:rPr lang="en-US" altLang="zh-TW" sz="2400" dirty="0" err="1" smtClean="0"/>
              <a:t>Belozersky</a:t>
            </a:r>
            <a:r>
              <a:rPr lang="zh-TW" altLang="en-US" sz="2400" dirty="0" smtClean="0"/>
              <a:t>第一個將純基因</a:t>
            </a:r>
            <a:r>
              <a:rPr lang="zh-TW" altLang="zh-TW" sz="2600" dirty="0"/>
              <a:t>離析</a:t>
            </a:r>
            <a:r>
              <a:rPr lang="zh-TW" altLang="en-US" sz="2400" dirty="0" smtClean="0"/>
              <a:t>出來</a:t>
            </a:r>
            <a:endParaRPr lang="en-US" altLang="zh-TW" sz="2400" dirty="0"/>
          </a:p>
          <a:p>
            <a:r>
              <a:rPr lang="en-HK" altLang="zh-TW" sz="2400" b="1" dirty="0" smtClean="0"/>
              <a:t>1973 </a:t>
            </a:r>
            <a:r>
              <a:rPr lang="en-HK" altLang="zh-TW" sz="2400" b="1" dirty="0"/>
              <a:t>– </a:t>
            </a:r>
            <a:r>
              <a:rPr lang="zh-TW" altLang="en-US" sz="2400" b="1" dirty="0" smtClean="0"/>
              <a:t>基因</a:t>
            </a:r>
            <a:r>
              <a:rPr lang="zh-TW" altLang="en-US" sz="2400" b="1" dirty="0"/>
              <a:t>重組：</a:t>
            </a:r>
            <a:r>
              <a:rPr lang="zh-TW" altLang="en-US" sz="2400" dirty="0">
                <a:solidFill>
                  <a:srgbClr val="FF0000"/>
                </a:solidFill>
              </a:rPr>
              <a:t>人造基因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概念先由一個史坦福大學的醫科研究生提出，其後由</a:t>
            </a:r>
            <a:r>
              <a:rPr lang="en-US" altLang="zh-TW" sz="2400" dirty="0" smtClean="0"/>
              <a:t>Herbert Boyer</a:t>
            </a:r>
            <a:r>
              <a:rPr lang="zh-TW" altLang="en-US" sz="2400" dirty="0" smtClean="0"/>
              <a:t>教授及他的幾位同事實現重組。</a:t>
            </a:r>
            <a:r>
              <a:rPr lang="en-US" altLang="zh-TW" sz="2400" dirty="0" smtClean="0"/>
              <a:t> </a:t>
            </a:r>
            <a:endParaRPr lang="en-US" altLang="zh-TW" sz="2400" dirty="0"/>
          </a:p>
          <a:p>
            <a:r>
              <a:rPr lang="en-HK" altLang="zh-TW" sz="2400" b="1" dirty="0" smtClean="0"/>
              <a:t>1975 </a:t>
            </a:r>
            <a:r>
              <a:rPr lang="en-HK" altLang="zh-TW" sz="2400" b="1" dirty="0"/>
              <a:t>– Asilomar </a:t>
            </a:r>
            <a:r>
              <a:rPr lang="zh-TW" altLang="en-US" sz="2400" b="1" dirty="0" smtClean="0"/>
              <a:t>會議：</a:t>
            </a:r>
            <a:r>
              <a:rPr lang="zh-TW" altLang="en-US" sz="2400" dirty="0" smtClean="0"/>
              <a:t>一群生物學家聯同幾位律師和醫生訂定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安全</a:t>
            </a:r>
            <a:r>
              <a:rPr lang="zh-TW" altLang="en-US" sz="2400" b="1" dirty="0">
                <a:solidFill>
                  <a:srgbClr val="FF0000"/>
                </a:solidFill>
              </a:rPr>
              <a:t>使用改造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基因的指引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en-US" altLang="zh-TW" sz="2400" b="1" dirty="0" smtClean="0"/>
              <a:t>1980 </a:t>
            </a:r>
            <a:r>
              <a:rPr lang="en-US" altLang="zh-TW" sz="2400" b="1" dirty="0"/>
              <a:t>– </a:t>
            </a:r>
            <a:r>
              <a:rPr lang="zh-TW" altLang="en-US" sz="2400" b="1" dirty="0" smtClean="0"/>
              <a:t>首個基因獲專利權：，</a:t>
            </a:r>
            <a:r>
              <a:rPr lang="zh-TW" altLang="en-US" sz="2400" dirty="0" smtClean="0"/>
              <a:t>一個美國通用公司的基因工程師與美國專利局打官司在美國</a:t>
            </a:r>
            <a:r>
              <a:rPr lang="zh-TW" altLang="en-US" sz="2400" dirty="0"/>
              <a:t>高等法院以</a:t>
            </a:r>
            <a:r>
              <a:rPr lang="en-US" altLang="zh-TW" sz="2400" dirty="0"/>
              <a:t>5</a:t>
            </a:r>
            <a:r>
              <a:rPr lang="zh-TW" altLang="en-US" sz="2400" dirty="0"/>
              <a:t>比</a:t>
            </a:r>
            <a:r>
              <a:rPr lang="en-US" altLang="zh-TW" sz="2400" dirty="0" smtClean="0"/>
              <a:t>4</a:t>
            </a:r>
            <a:r>
              <a:rPr lang="zh-TW" altLang="en-US" sz="2400" dirty="0" smtClean="0"/>
              <a:t>獲勝，因而獲得世界第一個生物體的版權。該基因改造生物是一個吃原油的</a:t>
            </a:r>
            <a:r>
              <a:rPr lang="zh-TW" altLang="en-US" sz="2400" b="1" dirty="0" smtClean="0"/>
              <a:t>細菌，</a:t>
            </a:r>
            <a:r>
              <a:rPr lang="zh-TW" altLang="en-US" sz="2400" dirty="0" smtClean="0"/>
              <a:t>用來</a:t>
            </a:r>
            <a:r>
              <a:rPr lang="zh-TW" altLang="zh-TW" sz="2400" dirty="0"/>
              <a:t>吞噬</a:t>
            </a:r>
            <a:r>
              <a:rPr lang="zh-TW" altLang="zh-TW" sz="2400" dirty="0" smtClean="0"/>
              <a:t>洩漏</a:t>
            </a:r>
            <a:r>
              <a:rPr lang="zh-TW" altLang="en-US" sz="2400" dirty="0" smtClean="0"/>
              <a:t>的原油</a:t>
            </a:r>
            <a:endParaRPr lang="en-US" altLang="zh-TW" sz="2400" dirty="0"/>
          </a:p>
          <a:p>
            <a:r>
              <a:rPr lang="en-US" altLang="zh-TW" sz="2400" b="1" dirty="0" smtClean="0"/>
              <a:t>1982 –</a:t>
            </a:r>
            <a:r>
              <a:rPr lang="zh-TW" altLang="en-US" sz="2400" b="1" dirty="0" smtClean="0"/>
              <a:t>美國糧食</a:t>
            </a:r>
            <a:r>
              <a:rPr lang="zh-TW" altLang="en-US" sz="2400" b="1" dirty="0"/>
              <a:t>與藥物管理局</a:t>
            </a:r>
            <a:r>
              <a:rPr lang="en-US" altLang="zh-TW" sz="2400" b="1" dirty="0" smtClean="0"/>
              <a:t>FDA</a:t>
            </a:r>
            <a:r>
              <a:rPr lang="zh-TW" altLang="en-US" sz="2400" b="1" dirty="0"/>
              <a:t>批准優泌</a:t>
            </a:r>
            <a:r>
              <a:rPr lang="zh-TW" altLang="en-US" sz="2400" b="1" dirty="0" smtClean="0"/>
              <a:t>林，</a:t>
            </a:r>
            <a:r>
              <a:rPr lang="zh-TW" altLang="en-US" sz="2400" dirty="0" smtClean="0"/>
              <a:t>一種用基因改造過的大腸桿菌製成的胰島素在市場運作。</a:t>
            </a:r>
            <a:endParaRPr lang="en-US" altLang="zh-TW" sz="24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052" y="112735"/>
            <a:ext cx="2855933" cy="8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6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796374" y="365760"/>
            <a:ext cx="6362888" cy="984738"/>
          </a:xfrm>
        </p:spPr>
        <p:txBody>
          <a:bodyPr>
            <a:normAutofit/>
          </a:bodyPr>
          <a:lstStyle/>
          <a:p>
            <a:r>
              <a:rPr lang="zh-TW" altLang="en-US" b="1" dirty="0"/>
              <a:t>基因改造</a:t>
            </a:r>
            <a:r>
              <a:rPr lang="zh-TW" altLang="en-US" b="1" dirty="0" smtClean="0"/>
              <a:t>工程發展簡史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534573" y="1308295"/>
            <a:ext cx="10970040" cy="5345723"/>
          </a:xfrm>
        </p:spPr>
        <p:txBody>
          <a:bodyPr>
            <a:noAutofit/>
          </a:bodyPr>
          <a:lstStyle/>
          <a:p>
            <a:r>
              <a:rPr lang="en-HK" altLang="zh-TW" sz="2800" b="1" dirty="0"/>
              <a:t>1983 – </a:t>
            </a:r>
            <a:r>
              <a:rPr lang="zh-TW" altLang="en-US" sz="2800" b="1" dirty="0"/>
              <a:t>基因改造植物面世：</a:t>
            </a:r>
            <a:r>
              <a:rPr lang="zh-TW" altLang="en-US" sz="2800" dirty="0"/>
              <a:t>三組不同的科學家用細菌基因插入植物中，另一組則用豆類基因插進一棵向日葵裡。</a:t>
            </a:r>
            <a:endParaRPr lang="zh-TW" altLang="zh-TW" sz="2800" dirty="0"/>
          </a:p>
          <a:p>
            <a:r>
              <a:rPr lang="en-US" altLang="zh-TW" sz="2800" b="1" dirty="0" smtClean="0"/>
              <a:t>1988 </a:t>
            </a:r>
            <a:r>
              <a:rPr lang="en-HK" altLang="zh-TW" sz="2800" b="1" dirty="0"/>
              <a:t>–</a:t>
            </a:r>
            <a:r>
              <a:rPr lang="en-US" altLang="zh-TW" sz="2800" b="1" dirty="0" smtClean="0"/>
              <a:t> </a:t>
            </a:r>
            <a:r>
              <a:rPr lang="zh-TW" altLang="en-US" sz="2800" b="1" dirty="0" smtClean="0"/>
              <a:t>第一種轉基因植物用來製藥，</a:t>
            </a:r>
            <a:r>
              <a:rPr lang="zh-TW" altLang="en-US" sz="2800" dirty="0" smtClean="0"/>
              <a:t>轉基因玉米也在同年出產</a:t>
            </a:r>
            <a:endParaRPr lang="en-US" altLang="zh-TW" sz="2800" dirty="0"/>
          </a:p>
          <a:p>
            <a:pPr marL="0" indent="0">
              <a:buNone/>
            </a:pPr>
            <a:r>
              <a:rPr lang="en-US" altLang="zh-TW" sz="2800" dirty="0" smtClean="0"/>
              <a:t>	</a:t>
            </a:r>
            <a:r>
              <a:rPr lang="zh-TW" altLang="en-US" sz="2800" dirty="0" smtClean="0"/>
              <a:t>八十年代後期至九十年代初 轉基因作物抗病毒烟草及番茄在中國</a:t>
            </a:r>
            <a:r>
              <a:rPr lang="en-US" altLang="zh-TW" sz="2800" dirty="0" smtClean="0"/>
              <a:t>	</a:t>
            </a:r>
            <a:r>
              <a:rPr lang="zh-TW" altLang="en-US" sz="2800" dirty="0" smtClean="0"/>
              <a:t>出售</a:t>
            </a:r>
            <a:endParaRPr lang="en-HK" altLang="zh-TW" sz="2800" dirty="0"/>
          </a:p>
          <a:p>
            <a:r>
              <a:rPr lang="en-HK" altLang="zh-TW" sz="2800" b="1" dirty="0" smtClean="0"/>
              <a:t>1990 – </a:t>
            </a:r>
            <a:r>
              <a:rPr lang="zh-TW" altLang="en-US" sz="2800" b="1" dirty="0" smtClean="0"/>
              <a:t>一種用來製作</a:t>
            </a:r>
            <a:r>
              <a:rPr lang="zh-TW" altLang="en-US" sz="2800" b="1" dirty="0"/>
              <a:t>硬芝士</a:t>
            </a:r>
            <a:r>
              <a:rPr lang="zh-TW" altLang="en-US" sz="2800" dirty="0"/>
              <a:t>的轉基因凝乳酶</a:t>
            </a:r>
            <a:r>
              <a:rPr lang="zh-TW" altLang="en-US" sz="2800" dirty="0" smtClean="0"/>
              <a:t>面世</a:t>
            </a:r>
            <a:endParaRPr lang="en-US" altLang="zh-TW" sz="2800" dirty="0"/>
          </a:p>
          <a:p>
            <a:r>
              <a:rPr lang="en-US" altLang="zh-TW" sz="2800" b="1" dirty="0" smtClean="0"/>
              <a:t>1993 – </a:t>
            </a:r>
            <a:r>
              <a:rPr lang="zh-TW" altLang="en-US" sz="2800" b="1" dirty="0" smtClean="0"/>
              <a:t>美國</a:t>
            </a:r>
            <a:r>
              <a:rPr lang="zh-TW" altLang="en-US" sz="2800" b="1" dirty="0"/>
              <a:t>糧食與藥物</a:t>
            </a:r>
            <a:r>
              <a:rPr lang="zh-TW" altLang="en-US" sz="2800" b="1" dirty="0" smtClean="0"/>
              <a:t>管理局批准</a:t>
            </a:r>
            <a:r>
              <a:rPr lang="zh-TW" altLang="en-US" sz="2800" dirty="0"/>
              <a:t>牛</a:t>
            </a:r>
            <a:r>
              <a:rPr lang="zh-TW" altLang="en-US" sz="2800" dirty="0" smtClean="0"/>
              <a:t>生長激素</a:t>
            </a:r>
            <a:r>
              <a:rPr lang="en-HK" altLang="zh-TW" sz="2800" dirty="0"/>
              <a:t>Bovine somatotropin (</a:t>
            </a:r>
            <a:r>
              <a:rPr lang="en-HK" altLang="zh-TW" sz="2800" dirty="0" err="1" smtClean="0">
                <a:solidFill>
                  <a:srgbClr val="FF0000"/>
                </a:solidFill>
              </a:rPr>
              <a:t>bST</a:t>
            </a:r>
            <a:r>
              <a:rPr lang="en-HK" altLang="zh-TW" sz="2800" dirty="0" smtClean="0"/>
              <a:t>)</a:t>
            </a:r>
            <a:r>
              <a:rPr lang="zh-TW" altLang="en-US" sz="2800" dirty="0" smtClean="0"/>
              <a:t>，一種可以刺激乳牛增產</a:t>
            </a:r>
            <a:r>
              <a:rPr lang="zh-TW" altLang="en-US" sz="2800" dirty="0"/>
              <a:t>牛乳</a:t>
            </a:r>
            <a:r>
              <a:rPr lang="zh-TW" altLang="en-US" sz="2800" dirty="0" smtClean="0"/>
              <a:t>的蛋白質</a:t>
            </a:r>
            <a:r>
              <a:rPr lang="zh-TW" altLang="en-US" sz="2800" dirty="0"/>
              <a:t>代謝</a:t>
            </a:r>
            <a:r>
              <a:rPr lang="zh-TW" altLang="en-US" sz="2800" dirty="0" smtClean="0"/>
              <a:t>賀爾蒙作商業用途</a:t>
            </a:r>
            <a:endParaRPr lang="en-US" altLang="zh-TW" sz="2800" dirty="0" smtClean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838" y="100208"/>
            <a:ext cx="2718146" cy="86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6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4494" y="311286"/>
            <a:ext cx="9760119" cy="760732"/>
          </a:xfrm>
        </p:spPr>
        <p:txBody>
          <a:bodyPr/>
          <a:lstStyle/>
          <a:p>
            <a:r>
              <a:rPr lang="zh-TW" altLang="en-US" b="1" dirty="0"/>
              <a:t>基因改造</a:t>
            </a:r>
            <a:r>
              <a:rPr lang="zh-TW" altLang="en-US" b="1" dirty="0" smtClean="0"/>
              <a:t>工程發展簡</a:t>
            </a:r>
            <a:r>
              <a:rPr lang="zh-TW" altLang="en-US" b="1" dirty="0"/>
              <a:t>史</a:t>
            </a:r>
            <a:r>
              <a:rPr lang="en-US" altLang="zh-TW" b="1" dirty="0"/>
              <a:t>(</a:t>
            </a:r>
            <a:r>
              <a:rPr lang="zh-TW" altLang="en-US" b="1" dirty="0"/>
              <a:t>續</a:t>
            </a:r>
            <a:r>
              <a:rPr lang="en-US" altLang="zh-TW" b="1" dirty="0"/>
              <a:t>)</a:t>
            </a:r>
            <a:endParaRPr lang="zh-HK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idx="1"/>
          </p:nvPr>
        </p:nvSpPr>
        <p:spPr>
          <a:xfrm>
            <a:off x="422031" y="1266092"/>
            <a:ext cx="11082582" cy="5335746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sz="4800" b="1" dirty="0"/>
              <a:t>1994 –</a:t>
            </a:r>
            <a:r>
              <a:rPr lang="zh-TW" altLang="en-US" sz="4800" b="1" dirty="0"/>
              <a:t>基因改造食物進入食品店：</a:t>
            </a:r>
            <a:r>
              <a:rPr lang="zh-TW" altLang="en-US" sz="4400" dirty="0"/>
              <a:t>美國糧食與藥物管理局批准</a:t>
            </a:r>
            <a:r>
              <a:rPr lang="en-US" altLang="zh-TW" sz="4400" dirty="0" err="1"/>
              <a:t>Flavr</a:t>
            </a:r>
            <a:r>
              <a:rPr lang="en-US" altLang="zh-TW" sz="4400" dirty="0"/>
              <a:t> </a:t>
            </a:r>
            <a:r>
              <a:rPr lang="en-US" altLang="zh-TW" sz="4400" dirty="0" err="1"/>
              <a:t>Savr</a:t>
            </a:r>
            <a:r>
              <a:rPr lang="zh-TW" altLang="en-US" sz="4400" dirty="0"/>
              <a:t>番茄在食店發售。這種番茄較慢成熟</a:t>
            </a:r>
            <a:r>
              <a:rPr lang="zh-TW" altLang="en-US" sz="4400" dirty="0" smtClean="0"/>
              <a:t>，保鮮</a:t>
            </a:r>
            <a:r>
              <a:rPr lang="zh-TW" altLang="en-US" sz="4400" dirty="0"/>
              <a:t>期比普通番茄長</a:t>
            </a:r>
            <a:endParaRPr lang="en-US" altLang="zh-TW" sz="4400" dirty="0"/>
          </a:p>
          <a:p>
            <a:r>
              <a:rPr lang="en-US" altLang="zh-TW" sz="4800" b="1" dirty="0" smtClean="0"/>
              <a:t>1995 </a:t>
            </a:r>
            <a:r>
              <a:rPr lang="en-US" altLang="zh-TW" sz="4800" b="1" dirty="0"/>
              <a:t>–</a:t>
            </a:r>
            <a:r>
              <a:rPr lang="en-US" altLang="zh-TW" sz="4800" b="1" dirty="0" err="1"/>
              <a:t>Bt</a:t>
            </a:r>
            <a:r>
              <a:rPr lang="zh-TW" altLang="en-US" sz="4800" b="1" dirty="0" smtClean="0"/>
              <a:t>薯仔、</a:t>
            </a:r>
            <a:r>
              <a:rPr lang="en-US" altLang="zh-TW" sz="4800" b="1" dirty="0" err="1" smtClean="0"/>
              <a:t>Bt</a:t>
            </a:r>
            <a:r>
              <a:rPr lang="zh-TW" altLang="en-US" sz="4800" b="1" dirty="0" smtClean="0"/>
              <a:t>玉米及抗</a:t>
            </a:r>
            <a:r>
              <a:rPr lang="zh-TW" altLang="en-US" sz="4800" b="1" dirty="0"/>
              <a:t>草甘</a:t>
            </a:r>
            <a:r>
              <a:rPr lang="zh-TW" altLang="en-US" sz="4800" b="1" dirty="0" smtClean="0"/>
              <a:t>膦</a:t>
            </a:r>
            <a:r>
              <a:rPr lang="en-US" altLang="zh-TW" sz="4800" b="1" dirty="0" smtClean="0"/>
              <a:t>Roundup </a:t>
            </a:r>
            <a:r>
              <a:rPr lang="en-HK" altLang="zh-TW" sz="4800" b="1" dirty="0" smtClean="0"/>
              <a:t>Ready </a:t>
            </a:r>
            <a:r>
              <a:rPr lang="zh-TW" altLang="en-US" sz="4800" b="1" dirty="0" smtClean="0"/>
              <a:t>大豆面世：</a:t>
            </a:r>
            <a:r>
              <a:rPr lang="zh-TW" altLang="en-US" sz="4400" dirty="0"/>
              <a:t>美國糧食與藥物</a:t>
            </a:r>
            <a:r>
              <a:rPr lang="zh-TW" altLang="en-US" sz="4400" dirty="0" smtClean="0"/>
              <a:t>管理局認可</a:t>
            </a:r>
            <a:r>
              <a:rPr lang="en-US" altLang="zh-TW" sz="4400" dirty="0" err="1"/>
              <a:t>Bt</a:t>
            </a:r>
            <a:r>
              <a:rPr lang="zh-TW" altLang="en-US" sz="4400" dirty="0"/>
              <a:t>薯</a:t>
            </a:r>
            <a:r>
              <a:rPr lang="zh-TW" altLang="en-US" sz="4400" dirty="0" smtClean="0"/>
              <a:t>仔安全，成為第一種</a:t>
            </a:r>
            <a:r>
              <a:rPr lang="zh-TW" altLang="en-US" sz="4400" dirty="0"/>
              <a:t>在美國獲</a:t>
            </a:r>
            <a:r>
              <a:rPr lang="zh-TW" altLang="en-US" sz="4400" dirty="0" smtClean="0"/>
              <a:t>批能製造殺蟲劑的植物。同年</a:t>
            </a:r>
            <a:r>
              <a:rPr lang="en-US" altLang="zh-TW" sz="4400" dirty="0" err="1"/>
              <a:t>Bt</a:t>
            </a:r>
            <a:r>
              <a:rPr lang="zh-TW" altLang="en-US" sz="4400" dirty="0"/>
              <a:t>玉米及抗草甘膦</a:t>
            </a:r>
            <a:r>
              <a:rPr lang="en-US" altLang="zh-TW" sz="4400" dirty="0"/>
              <a:t>Roundup </a:t>
            </a:r>
            <a:r>
              <a:rPr lang="en-HK" altLang="zh-TW" sz="4400" dirty="0"/>
              <a:t>Ready </a:t>
            </a:r>
            <a:r>
              <a:rPr lang="zh-TW" altLang="en-US" sz="4400" dirty="0" smtClean="0"/>
              <a:t>大豆獲准在美國市場出售。</a:t>
            </a:r>
            <a:endParaRPr lang="en-US" altLang="zh-TW" sz="4400" dirty="0"/>
          </a:p>
          <a:p>
            <a:r>
              <a:rPr lang="en-US" altLang="zh-TW" sz="4800" b="1" dirty="0" smtClean="0"/>
              <a:t>1996 </a:t>
            </a:r>
            <a:r>
              <a:rPr lang="en-US" altLang="zh-TW" sz="4800" b="1" dirty="0"/>
              <a:t>– </a:t>
            </a:r>
            <a:r>
              <a:rPr lang="zh-TW" altLang="en-US" sz="4800" b="1" dirty="0" smtClean="0"/>
              <a:t>抗基因改造雜草蔓延：</a:t>
            </a:r>
            <a:r>
              <a:rPr lang="zh-TW" altLang="en-US" sz="4400" dirty="0" smtClean="0"/>
              <a:t>澳洲發現對</a:t>
            </a:r>
            <a:r>
              <a:rPr lang="zh-TW" altLang="en-US" sz="4400" dirty="0"/>
              <a:t>草甘</a:t>
            </a:r>
            <a:r>
              <a:rPr lang="zh-TW" altLang="en-US" sz="4400" dirty="0" smtClean="0"/>
              <a:t>膦有抗藥性的雜草。</a:t>
            </a:r>
            <a:r>
              <a:rPr lang="zh-TW" altLang="en-US" sz="4400" dirty="0"/>
              <a:t>草甘</a:t>
            </a:r>
            <a:r>
              <a:rPr lang="zh-TW" altLang="en-US" sz="4400" dirty="0" smtClean="0"/>
              <a:t>膦是廣泛用於轉基因作物的除草劑。研究發現這些超級雜草對</a:t>
            </a:r>
            <a:r>
              <a:rPr lang="zh-TW" altLang="en-US" sz="4400" dirty="0"/>
              <a:t>草甘</a:t>
            </a:r>
            <a:r>
              <a:rPr lang="zh-TW" altLang="en-US" sz="4400" dirty="0" smtClean="0"/>
              <a:t>膦的抗藥性比標準易受影響的强</a:t>
            </a:r>
            <a:r>
              <a:rPr lang="en-US" altLang="zh-TW" sz="4400" dirty="0" smtClean="0"/>
              <a:t>7</a:t>
            </a:r>
            <a:r>
              <a:rPr lang="zh-TW" altLang="en-US" sz="4400" dirty="0" smtClean="0"/>
              <a:t>至</a:t>
            </a:r>
            <a:r>
              <a:rPr lang="en-US" altLang="zh-TW" sz="4400" dirty="0" smtClean="0"/>
              <a:t>11</a:t>
            </a:r>
            <a:r>
              <a:rPr lang="zh-TW" altLang="en-US" sz="4400" dirty="0" smtClean="0"/>
              <a:t>倍。</a:t>
            </a:r>
            <a:endParaRPr lang="en-US" altLang="zh-TW" sz="4400" dirty="0"/>
          </a:p>
          <a:p>
            <a:r>
              <a:rPr lang="en-US" altLang="zh-TW" sz="4800" b="1" dirty="0" smtClean="0"/>
              <a:t>1996 </a:t>
            </a:r>
            <a:r>
              <a:rPr lang="en-US" altLang="zh-TW" sz="4800" b="1" dirty="0"/>
              <a:t>– </a:t>
            </a:r>
            <a:r>
              <a:rPr lang="zh-TW" altLang="en-US" sz="4800" b="1" dirty="0" smtClean="0"/>
              <a:t>第一隻複製動物，一隻名為</a:t>
            </a:r>
            <a:r>
              <a:rPr lang="en-US" altLang="zh-TW" sz="4800" b="1" dirty="0" smtClean="0"/>
              <a:t>Dolly</a:t>
            </a:r>
            <a:r>
              <a:rPr lang="zh-TW" altLang="en-US" sz="4800" b="1" dirty="0" smtClean="0"/>
              <a:t>的羊，誕生。</a:t>
            </a:r>
            <a:endParaRPr lang="en-US" altLang="zh-TW" sz="4800" dirty="0" smtClean="0"/>
          </a:p>
          <a:p>
            <a:r>
              <a:rPr lang="en-HK" altLang="zh-TW" sz="4800" b="1" dirty="0"/>
              <a:t>1997 </a:t>
            </a:r>
            <a:r>
              <a:rPr lang="en-HK" altLang="zh-TW" sz="4800" b="1" dirty="0" smtClean="0"/>
              <a:t>– </a:t>
            </a:r>
            <a:r>
              <a:rPr lang="zh-TW" altLang="en-US" sz="4800" b="1" dirty="0" smtClean="0">
                <a:solidFill>
                  <a:srgbClr val="0070C0"/>
                </a:solidFill>
              </a:rPr>
              <a:t>歐盟</a:t>
            </a:r>
            <a:r>
              <a:rPr lang="zh-TW" altLang="en-US" sz="4800" b="1" dirty="0" smtClean="0"/>
              <a:t>通過所有轉基因食品均需要</a:t>
            </a:r>
            <a:r>
              <a:rPr lang="zh-TW" altLang="zh-TW" sz="5100" b="1" dirty="0" smtClean="0">
                <a:solidFill>
                  <a:srgbClr val="0070C0"/>
                </a:solidFill>
              </a:rPr>
              <a:t>強制</a:t>
            </a:r>
            <a:r>
              <a:rPr lang="zh-TW" altLang="zh-TW" sz="5100" b="1" dirty="0">
                <a:solidFill>
                  <a:srgbClr val="0070C0"/>
                </a:solidFill>
              </a:rPr>
              <a:t>性</a:t>
            </a:r>
            <a:r>
              <a:rPr lang="zh-TW" altLang="zh-TW" sz="5100" b="1" dirty="0" smtClean="0">
                <a:solidFill>
                  <a:srgbClr val="0070C0"/>
                </a:solidFill>
              </a:rPr>
              <a:t>標籤</a:t>
            </a:r>
            <a:r>
              <a:rPr lang="zh-TW" altLang="en-US" sz="4200" dirty="0" smtClean="0"/>
              <a:t>，</a:t>
            </a:r>
            <a:r>
              <a:rPr lang="zh-TW" altLang="en-US" sz="4400" dirty="0" smtClean="0"/>
              <a:t>包括牲口飼料</a:t>
            </a:r>
            <a:endParaRPr lang="en-HK" altLang="zh-TW" sz="4400" dirty="0"/>
          </a:p>
          <a:p>
            <a:r>
              <a:rPr lang="en-US" altLang="zh-TW" sz="4900" b="1" dirty="0" smtClean="0"/>
              <a:t>1999 </a:t>
            </a:r>
            <a:r>
              <a:rPr lang="en-US" altLang="zh-TW" sz="4900" b="1" dirty="0"/>
              <a:t>– </a:t>
            </a:r>
            <a:r>
              <a:rPr lang="zh-TW" altLang="en-US" sz="4900" b="1" dirty="0" smtClean="0"/>
              <a:t>基因改造農作物開始支配全球</a:t>
            </a:r>
            <a:r>
              <a:rPr lang="zh-TW" altLang="en-US" sz="4900" b="1" dirty="0"/>
              <a:t>：</a:t>
            </a:r>
            <a:r>
              <a:rPr lang="zh-TW" altLang="en-US" sz="4400" dirty="0" smtClean="0"/>
              <a:t>全球超過</a:t>
            </a:r>
            <a:r>
              <a:rPr lang="en-US" altLang="zh-TW" sz="4400" dirty="0" smtClean="0"/>
              <a:t>100</a:t>
            </a:r>
            <a:r>
              <a:rPr lang="zh-TW" altLang="en-US" sz="4400" dirty="0" smtClean="0"/>
              <a:t>百萬畝地已用基因改造種子種糧。</a:t>
            </a:r>
            <a:r>
              <a:rPr lang="en-US" altLang="zh-TW" sz="4400" dirty="0" smtClean="0"/>
              <a:t> </a:t>
            </a:r>
            <a:r>
              <a:rPr lang="zh-TW" altLang="en-US" sz="4400" dirty="0" smtClean="0"/>
              <a:t>市場亦以驚人速度擁</a:t>
            </a:r>
            <a:r>
              <a:rPr lang="en-US" altLang="zh-TW" sz="4400" dirty="0" smtClean="0"/>
              <a:t>	</a:t>
            </a:r>
            <a:r>
              <a:rPr lang="zh-TW" altLang="en-US" sz="4400" dirty="0" smtClean="0"/>
              <a:t>抱轉基因技術</a:t>
            </a:r>
            <a:endParaRPr lang="en-US" altLang="zh-TW" sz="4400" dirty="0"/>
          </a:p>
          <a:p>
            <a:pPr marL="0" indent="0" algn="ctr">
              <a:buNone/>
            </a:pPr>
            <a:endParaRPr lang="en-US" altLang="zh-TW" sz="4800" dirty="0"/>
          </a:p>
          <a:p>
            <a:pPr marL="3657600" lvl="8" indent="0" algn="r">
              <a:buNone/>
            </a:pPr>
            <a:endParaRPr lang="zh-HK" altLang="en-US" dirty="0">
              <a:solidFill>
                <a:schemeClr val="accent6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890" y="87682"/>
            <a:ext cx="2705621" cy="9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9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285" y="365760"/>
            <a:ext cx="6281773" cy="749678"/>
          </a:xfrm>
        </p:spPr>
        <p:txBody>
          <a:bodyPr/>
          <a:lstStyle/>
          <a:p>
            <a:r>
              <a:rPr lang="zh-TW" altLang="en-US" b="1" dirty="0"/>
              <a:t>基因改造</a:t>
            </a:r>
            <a:r>
              <a:rPr lang="zh-TW" altLang="en-US" b="1" dirty="0" smtClean="0"/>
              <a:t>工程發展</a:t>
            </a:r>
            <a:r>
              <a:rPr lang="zh-TW" altLang="en-US" b="1" dirty="0"/>
              <a:t>簡史</a:t>
            </a:r>
            <a:r>
              <a:rPr lang="en-US" altLang="zh-TW" b="1" dirty="0"/>
              <a:t>(</a:t>
            </a:r>
            <a:r>
              <a:rPr lang="zh-TW" altLang="en-US" b="1" dirty="0"/>
              <a:t>續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7471" y="1439693"/>
            <a:ext cx="11057141" cy="4967591"/>
          </a:xfrm>
        </p:spPr>
        <p:txBody>
          <a:bodyPr>
            <a:noAutofit/>
          </a:bodyPr>
          <a:lstStyle/>
          <a:p>
            <a:r>
              <a:rPr lang="en-HK" altLang="zh-TW" sz="2400" b="1" dirty="0" smtClean="0"/>
              <a:t>2003 </a:t>
            </a:r>
            <a:r>
              <a:rPr lang="en-HK" altLang="zh-TW" sz="2400" b="1" dirty="0"/>
              <a:t>– </a:t>
            </a:r>
            <a:r>
              <a:rPr lang="zh-TW" altLang="en-US" sz="2400" b="1" dirty="0" smtClean="0"/>
              <a:t>一種名為谷</a:t>
            </a:r>
            <a:r>
              <a:rPr lang="zh-TW" altLang="en-US" sz="2400" b="1" dirty="0"/>
              <a:t>實</a:t>
            </a:r>
            <a:r>
              <a:rPr lang="zh-TW" altLang="en-US" sz="2400" b="1" dirty="0" smtClean="0"/>
              <a:t>夜蛾，對</a:t>
            </a:r>
            <a:r>
              <a:rPr lang="en-US" altLang="zh-TW" sz="2400" b="1" dirty="0" err="1" smtClean="0"/>
              <a:t>Bt</a:t>
            </a:r>
            <a:r>
              <a:rPr lang="zh-TW" altLang="en-US" sz="2400" b="1" dirty="0" smtClean="0"/>
              <a:t>毒呈抗毒性</a:t>
            </a:r>
            <a:r>
              <a:rPr lang="zh-TW" altLang="en-US" sz="2400" dirty="0" smtClean="0"/>
              <a:t>的蛾幼蟲，被發現在美國南部蠶食</a:t>
            </a:r>
            <a:r>
              <a:rPr lang="en-US" altLang="zh-TW" sz="2400" dirty="0" err="1" smtClean="0"/>
              <a:t>Bt</a:t>
            </a:r>
            <a:r>
              <a:rPr lang="zh-TW" altLang="en-US" sz="2400" dirty="0" smtClean="0"/>
              <a:t>棉花作物。在不到十年，這種昆蟲已能</a:t>
            </a:r>
            <a:r>
              <a:rPr lang="zh-TW" altLang="en-US" sz="2400" dirty="0"/>
              <a:t>適應</a:t>
            </a:r>
            <a:r>
              <a:rPr lang="zh-TW" altLang="en-US" sz="2400" dirty="0" smtClean="0"/>
              <a:t>這種經基因改造植物產生的毒性。</a:t>
            </a:r>
            <a:endParaRPr lang="en-US" altLang="zh-TW" sz="2400" dirty="0"/>
          </a:p>
          <a:p>
            <a:r>
              <a:rPr lang="en-HK" altLang="zh-TW" sz="2400" b="1" dirty="0" smtClean="0"/>
              <a:t>2006 – </a:t>
            </a:r>
            <a:r>
              <a:rPr lang="zh-TW" altLang="en-US" sz="2400" b="1" dirty="0" smtClean="0"/>
              <a:t>能產生</a:t>
            </a:r>
            <a:r>
              <a:rPr lang="en-HK" altLang="zh-TW" sz="2400" b="1" dirty="0" smtClean="0"/>
              <a:t>Omega-3 </a:t>
            </a:r>
            <a:r>
              <a:rPr lang="zh-TW" altLang="en-US" sz="2400" b="1" dirty="0"/>
              <a:t>脂肪酸的轉基因豬面世：採用的是一種</a:t>
            </a:r>
            <a:r>
              <a:rPr lang="zh-TW" altLang="en-US" sz="2400" b="1" dirty="0" smtClean="0"/>
              <a:t>蛔蟲的基因</a:t>
            </a:r>
            <a:endParaRPr lang="en-US" altLang="zh-TW" sz="2400" dirty="0"/>
          </a:p>
          <a:p>
            <a:r>
              <a:rPr lang="en-HK" altLang="zh-TW" sz="2400" b="1" dirty="0" smtClean="0"/>
              <a:t>2011</a:t>
            </a:r>
            <a:r>
              <a:rPr lang="en-HK" altLang="zh-TW" sz="2400" b="1" dirty="0"/>
              <a:t>– </a:t>
            </a:r>
            <a:r>
              <a:rPr lang="en-HK" altLang="zh-TW" sz="2400" b="1" dirty="0" err="1"/>
              <a:t>Bt</a:t>
            </a:r>
            <a:r>
              <a:rPr lang="en-HK" altLang="zh-TW" sz="2400" b="1" dirty="0"/>
              <a:t> </a:t>
            </a:r>
            <a:r>
              <a:rPr lang="zh-TW" altLang="en-US" sz="2400" b="1" dirty="0" smtClean="0"/>
              <a:t>毒在人體內發現：</a:t>
            </a:r>
            <a:r>
              <a:rPr lang="zh-TW" altLang="en-US" sz="2400" dirty="0"/>
              <a:t>東魁北克的科研組</a:t>
            </a:r>
            <a:r>
              <a:rPr lang="zh-TW" altLang="en-US" sz="2400" dirty="0" smtClean="0"/>
              <a:t>在孕婦血液裡找到</a:t>
            </a:r>
            <a:r>
              <a:rPr lang="en-HK" altLang="zh-TW" sz="2400" b="1" dirty="0" err="1"/>
              <a:t>Bt</a:t>
            </a:r>
            <a:r>
              <a:rPr lang="en-HK" altLang="zh-TW" sz="2400" b="1" dirty="0"/>
              <a:t> </a:t>
            </a:r>
            <a:r>
              <a:rPr lang="zh-TW" altLang="en-US" sz="2400" b="1" dirty="0" smtClean="0"/>
              <a:t>毒，並出示該</a:t>
            </a:r>
            <a:r>
              <a:rPr lang="en-HK" altLang="zh-TW" sz="2400" b="1" dirty="0" err="1"/>
              <a:t>Bt</a:t>
            </a:r>
            <a:r>
              <a:rPr lang="en-HK" altLang="zh-TW" sz="2400" b="1" dirty="0"/>
              <a:t> </a:t>
            </a:r>
            <a:r>
              <a:rPr lang="zh-TW" altLang="en-US" sz="2400" b="1" dirty="0" smtClean="0"/>
              <a:t>毒傳到胎兒的証據</a:t>
            </a:r>
            <a:endParaRPr lang="en-HK" altLang="zh-TW" sz="2400" b="1" dirty="0"/>
          </a:p>
          <a:p>
            <a:r>
              <a:rPr lang="en-US" altLang="zh-TW" sz="2400" b="1" dirty="0" smtClean="0"/>
              <a:t>2012 </a:t>
            </a:r>
            <a:r>
              <a:rPr lang="en-US" altLang="zh-TW" sz="2400" b="1" dirty="0"/>
              <a:t>– </a:t>
            </a:r>
            <a:r>
              <a:rPr lang="zh-TW" altLang="en-US" sz="2400" b="1" dirty="0" smtClean="0"/>
              <a:t>第一宗農人控告</a:t>
            </a:r>
            <a:r>
              <a:rPr lang="en-US" altLang="zh-TW" sz="2400" dirty="0"/>
              <a:t>Monsanto</a:t>
            </a:r>
            <a:r>
              <a:rPr lang="zh-TW" altLang="en-US" sz="2400" b="1" dirty="0" smtClean="0"/>
              <a:t>獲勝的案例：法國農人</a:t>
            </a:r>
            <a:r>
              <a:rPr lang="en-US" altLang="zh-TW" sz="2400" dirty="0"/>
              <a:t>Paul Francois </a:t>
            </a:r>
            <a:r>
              <a:rPr lang="zh-TW" altLang="en-US" sz="2400" dirty="0" smtClean="0"/>
              <a:t>控告</a:t>
            </a:r>
            <a:r>
              <a:rPr lang="en-US" altLang="zh-TW" sz="2400" dirty="0"/>
              <a:t>Monsanto Roundup Ready </a:t>
            </a:r>
            <a:r>
              <a:rPr lang="zh-TW" altLang="en-US" sz="2400" dirty="0" smtClean="0"/>
              <a:t>產品裡的殺蟲劑</a:t>
            </a:r>
            <a:r>
              <a:rPr lang="en-US" altLang="zh-TW" sz="2400" dirty="0" smtClean="0"/>
              <a:t>Lasso</a:t>
            </a:r>
            <a:r>
              <a:rPr lang="zh-TW" altLang="en-US" sz="2400" dirty="0" smtClean="0"/>
              <a:t>化學污染，成首宗這類訴訟成功的案例。</a:t>
            </a:r>
            <a:endParaRPr lang="en-US" altLang="zh-TW" sz="2400" b="1" dirty="0"/>
          </a:p>
          <a:p>
            <a:r>
              <a:rPr lang="en-HK" altLang="zh-TW" sz="2400" b="1" dirty="0" smtClean="0"/>
              <a:t>2014 </a:t>
            </a:r>
            <a:r>
              <a:rPr lang="en-HK" altLang="zh-TW" sz="2400" b="1" dirty="0"/>
              <a:t>– </a:t>
            </a:r>
            <a:r>
              <a:rPr lang="zh-TW" altLang="en-US" sz="2400" b="1" dirty="0" smtClean="0"/>
              <a:t>轉基因的版權到期：</a:t>
            </a:r>
            <a:r>
              <a:rPr lang="en-US" altLang="zh-TW" sz="2400" dirty="0" smtClean="0"/>
              <a:t>Monsanto </a:t>
            </a:r>
            <a:r>
              <a:rPr lang="zh-TW" altLang="en-US" sz="2400" dirty="0" smtClean="0"/>
              <a:t>的 </a:t>
            </a:r>
            <a:r>
              <a:rPr lang="en-US" altLang="zh-TW" sz="2400" dirty="0"/>
              <a:t>Roundup Ready </a:t>
            </a:r>
            <a:r>
              <a:rPr lang="zh-TW" altLang="en-US" sz="2400" dirty="0" smtClean="0"/>
              <a:t>系列轉基因種子的版權在</a:t>
            </a:r>
            <a:r>
              <a:rPr lang="en-US" altLang="zh-TW" sz="2400" dirty="0" smtClean="0"/>
              <a:t>2014</a:t>
            </a:r>
            <a:r>
              <a:rPr lang="zh-TW" altLang="en-US" sz="2400" dirty="0" smtClean="0"/>
              <a:t>年期滿，在</a:t>
            </a:r>
            <a:r>
              <a:rPr lang="en-US" altLang="zh-TW" sz="2400" dirty="0" smtClean="0"/>
              <a:t>2009</a:t>
            </a:r>
            <a:r>
              <a:rPr lang="zh-TW" altLang="en-US" sz="2400" dirty="0" smtClean="0"/>
              <a:t>年，</a:t>
            </a:r>
            <a:r>
              <a:rPr lang="en-HK" altLang="zh-TW" sz="2400" dirty="0"/>
              <a:t> </a:t>
            </a:r>
            <a:r>
              <a:rPr lang="en-HK" altLang="zh-TW" sz="2400" dirty="0" smtClean="0"/>
              <a:t>Monsanto </a:t>
            </a:r>
            <a:r>
              <a:rPr lang="zh-TW" altLang="en-US" sz="2400" dirty="0" smtClean="0"/>
              <a:t>已出產新版的 </a:t>
            </a:r>
            <a:r>
              <a:rPr lang="en-US" altLang="zh-TW" sz="2400" dirty="0" smtClean="0"/>
              <a:t>Roundup 2</a:t>
            </a:r>
            <a:r>
              <a:rPr lang="zh-TW" altLang="en-US" sz="2400" dirty="0" smtClean="0"/>
              <a:t>，以取代第一代的種子。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0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8553" y="379829"/>
            <a:ext cx="6060881" cy="72264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/>
              <a:t>轉基因技術的主要支持和推動者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6383" y="1335932"/>
            <a:ext cx="11018229" cy="5226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/>
              <a:t>轉基因技術</a:t>
            </a:r>
            <a:r>
              <a:rPr lang="zh-TW" altLang="en-US" sz="2400" dirty="0" smtClean="0"/>
              <a:t>的最大支持和推動者，就是全球最大的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化肥農藥和</a:t>
            </a:r>
            <a:r>
              <a:rPr lang="zh-TW" altLang="en-US" sz="2400" b="1" dirty="0">
                <a:solidFill>
                  <a:srgbClr val="FF0000"/>
                </a:solidFill>
              </a:rPr>
              <a:t>生化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工業</a:t>
            </a:r>
            <a:r>
              <a:rPr lang="zh-TW" altLang="en-US" sz="2400" dirty="0" smtClean="0"/>
              <a:t>，並擁有</a:t>
            </a:r>
            <a:r>
              <a:rPr lang="zh-TW" altLang="en-US" sz="2400" dirty="0"/>
              <a:t>轉基因</a:t>
            </a:r>
            <a:r>
              <a:rPr lang="zh-TW" altLang="en-US" sz="2400" dirty="0">
                <a:solidFill>
                  <a:srgbClr val="FF0000"/>
                </a:solidFill>
              </a:rPr>
              <a:t>種子</a:t>
            </a:r>
            <a:r>
              <a:rPr lang="zh-TW" altLang="en-US" sz="2400" dirty="0" smtClean="0">
                <a:solidFill>
                  <a:srgbClr val="FF0000"/>
                </a:solidFill>
              </a:rPr>
              <a:t>版權</a:t>
            </a:r>
            <a:r>
              <a:rPr lang="zh-TW" altLang="en-US" sz="2400" dirty="0" smtClean="0"/>
              <a:t>的同一群巨資企業，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通常被</a:t>
            </a:r>
            <a:r>
              <a:rPr lang="zh-TW" altLang="en-US" sz="2400" dirty="0"/>
              <a:t>稱為「</a:t>
            </a:r>
            <a:r>
              <a:rPr lang="zh-TW" altLang="en-US" sz="2400" dirty="0" smtClean="0"/>
              <a:t>六大巨頭」</a:t>
            </a:r>
            <a:r>
              <a:rPr lang="en-GB" altLang="zh-TW" sz="2400" dirty="0" smtClean="0"/>
              <a:t>(The big Six)</a:t>
            </a:r>
            <a:endParaRPr lang="en-US" altLang="zh-TW" sz="2400" dirty="0" smtClean="0"/>
          </a:p>
          <a:p>
            <a:r>
              <a:rPr lang="en-US" altLang="zh-TW" sz="2400" dirty="0" smtClean="0"/>
              <a:t>1</a:t>
            </a:r>
            <a:r>
              <a:rPr lang="en-US" altLang="zh-TW" sz="2400" dirty="0"/>
              <a:t>. </a:t>
            </a:r>
            <a:r>
              <a:rPr lang="en-US" altLang="zh-TW" sz="2400" b="1" dirty="0" smtClean="0"/>
              <a:t>Monsanto </a:t>
            </a:r>
            <a:r>
              <a:rPr lang="zh-TW" altLang="en-US" sz="2400" b="1" dirty="0"/>
              <a:t>被視為生化農業之母。以生產能抗受它公司</a:t>
            </a:r>
            <a:r>
              <a:rPr lang="zh-TW" altLang="en-US" sz="2400" b="1" dirty="0" smtClean="0"/>
              <a:t>的</a:t>
            </a:r>
            <a:r>
              <a:rPr lang="zh-TW" altLang="en-US" sz="2400" b="1" dirty="0"/>
              <a:t>旗艦</a:t>
            </a:r>
            <a:r>
              <a:rPr lang="zh-TW" altLang="en-US" sz="2400" b="1" dirty="0" smtClean="0"/>
              <a:t>除草劑</a:t>
            </a:r>
            <a:r>
              <a:rPr lang="en-US" altLang="zh-TW" sz="2400" b="1" dirty="0" smtClean="0"/>
              <a:t>Roundup</a:t>
            </a:r>
            <a:r>
              <a:rPr lang="zh-TW" altLang="en-US" sz="2400" dirty="0" smtClean="0"/>
              <a:t>著名。其餘惡名昭著的</a:t>
            </a:r>
            <a:r>
              <a:rPr lang="zh-TW" altLang="en-US" sz="2400" dirty="0"/>
              <a:t>產品包括橙色落葉</a:t>
            </a:r>
            <a:r>
              <a:rPr lang="zh-TW" altLang="en-US" sz="2400" dirty="0" smtClean="0"/>
              <a:t>劑</a:t>
            </a:r>
            <a:r>
              <a:rPr lang="en-US" altLang="zh-HK" sz="2400" dirty="0"/>
              <a:t>Agent Orange</a:t>
            </a:r>
            <a:r>
              <a:rPr lang="zh-TW" altLang="en-US" sz="2400" dirty="0" smtClean="0"/>
              <a:t>、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殺蟲劑</a:t>
            </a:r>
            <a:r>
              <a:rPr lang="en-US" altLang="zh-TW" sz="2400" dirty="0" smtClean="0"/>
              <a:t>dichlorodiphenyltrichloroethane </a:t>
            </a:r>
            <a:r>
              <a:rPr lang="en-US" altLang="zh-TW" sz="2400" b="1" dirty="0"/>
              <a:t>(</a:t>
            </a:r>
            <a:r>
              <a:rPr lang="en-US" altLang="zh-TW" sz="2400" b="1" dirty="0" smtClean="0"/>
              <a:t>DDT)</a:t>
            </a:r>
            <a:r>
              <a:rPr lang="zh-TW" altLang="en-US" sz="2400" dirty="0" smtClean="0"/>
              <a:t>、基因重組牛</a:t>
            </a:r>
            <a:r>
              <a:rPr lang="zh-TW" altLang="en-US" sz="2400" dirty="0"/>
              <a:t>生長激素</a:t>
            </a:r>
            <a:r>
              <a:rPr lang="en-US" altLang="zh-TW" sz="2400" dirty="0" smtClean="0"/>
              <a:t>recombinant </a:t>
            </a:r>
            <a:r>
              <a:rPr lang="en-US" altLang="zh-TW" sz="2400" dirty="0"/>
              <a:t>bovine growth hormone </a:t>
            </a:r>
            <a:r>
              <a:rPr lang="en-US" altLang="zh-TW" sz="2400" b="1" dirty="0"/>
              <a:t>(</a:t>
            </a:r>
            <a:r>
              <a:rPr lang="en-US" altLang="zh-TW" sz="2400" b="1" dirty="0" err="1" smtClean="0"/>
              <a:t>rBGH</a:t>
            </a:r>
            <a:r>
              <a:rPr lang="en-US" altLang="zh-TW" sz="2400" b="1" dirty="0" smtClean="0"/>
              <a:t>)</a:t>
            </a:r>
            <a:r>
              <a:rPr lang="zh-TW" altLang="en-US" sz="2400" dirty="0" smtClean="0"/>
              <a:t>，</a:t>
            </a:r>
            <a:r>
              <a:rPr lang="en-US" altLang="zh-TW" sz="2400" b="1" dirty="0" smtClean="0"/>
              <a:t> </a:t>
            </a:r>
            <a:r>
              <a:rPr lang="zh-TW" altLang="en-US" sz="2400" dirty="0" smtClean="0"/>
              <a:t>及</a:t>
            </a:r>
            <a:r>
              <a:rPr lang="zh-TW" altLang="en-US" sz="2400" dirty="0"/>
              <a:t>人造甜味料</a:t>
            </a:r>
            <a:r>
              <a:rPr lang="zh-TW" altLang="en-US" sz="2400" b="1" dirty="0"/>
              <a:t>阿斯巴甜</a:t>
            </a:r>
            <a:r>
              <a:rPr lang="en-US" altLang="zh-TW" sz="2400" dirty="0" smtClean="0"/>
              <a:t>aspartame</a:t>
            </a:r>
            <a:endParaRPr lang="en-US" altLang="zh-TW" sz="2400" dirty="0"/>
          </a:p>
          <a:p>
            <a:r>
              <a:rPr lang="en-US" altLang="zh-TW" sz="2400" dirty="0"/>
              <a:t>2. </a:t>
            </a:r>
            <a:r>
              <a:rPr lang="en-US" altLang="zh-TW" sz="2400" b="1" dirty="0"/>
              <a:t>BASF </a:t>
            </a:r>
            <a:r>
              <a:rPr lang="zh-TW" altLang="en-US" sz="2400" b="1" dirty="0" smtClean="0"/>
              <a:t>是世界</a:t>
            </a:r>
            <a:r>
              <a:rPr lang="zh-TW" altLang="en-US" sz="2400" b="1" dirty="0"/>
              <a:t>最大的</a:t>
            </a:r>
            <a:r>
              <a:rPr lang="zh-TW" altLang="en-US" sz="2400" b="1" dirty="0" smtClean="0"/>
              <a:t>德國</a:t>
            </a:r>
            <a:r>
              <a:rPr lang="zh-TW" altLang="en-US" sz="2400" b="1" dirty="0"/>
              <a:t>路德維希</a:t>
            </a:r>
            <a:r>
              <a:rPr lang="zh-TW" altLang="en-US" sz="2400" b="1" dirty="0" smtClean="0"/>
              <a:t>港化工企業在美國的子公司。</a:t>
            </a:r>
            <a:r>
              <a:rPr lang="en-US" altLang="zh-TW" sz="2400" dirty="0"/>
              <a:t> </a:t>
            </a:r>
            <a:r>
              <a:rPr lang="en-US" altLang="zh-TW" sz="2400" dirty="0" smtClean="0"/>
              <a:t>BASF </a:t>
            </a:r>
            <a:r>
              <a:rPr lang="zh-TW" altLang="en-US" sz="2400" dirty="0" smtClean="0"/>
              <a:t>在</a:t>
            </a:r>
            <a:r>
              <a:rPr lang="en-US" altLang="zh-TW" sz="2400" dirty="0" smtClean="0"/>
              <a:t>2008</a:t>
            </a:r>
            <a:r>
              <a:rPr lang="zh-TW" altLang="en-US" sz="2400" dirty="0"/>
              <a:t>年利用其强大影響力，不顧英國公眾的</a:t>
            </a:r>
            <a:r>
              <a:rPr lang="zh-TW" altLang="en-US" sz="2400" dirty="0" smtClean="0"/>
              <a:t>抗議，</a:t>
            </a:r>
            <a:r>
              <a:rPr lang="zh-TW" altLang="en-US" sz="2400" dirty="0"/>
              <a:t>用其耐枯萎</a:t>
            </a:r>
            <a:r>
              <a:rPr lang="zh-TW" altLang="en-US" sz="2400" dirty="0" smtClean="0"/>
              <a:t>病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土豆進行轉基因作物測試。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9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66673" y="402077"/>
            <a:ext cx="6492589" cy="751473"/>
          </a:xfrm>
        </p:spPr>
        <p:txBody>
          <a:bodyPr/>
          <a:lstStyle/>
          <a:p>
            <a:r>
              <a:rPr lang="zh-TW" altLang="en-US" b="1" dirty="0" smtClean="0"/>
              <a:t>六大巨資企業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99353" y="1335932"/>
            <a:ext cx="11005259" cy="457529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sz="2400" dirty="0"/>
              <a:t>3</a:t>
            </a:r>
            <a:r>
              <a:rPr lang="en-US" altLang="zh-TW" sz="2600" b="1" dirty="0"/>
              <a:t>. </a:t>
            </a:r>
            <a:r>
              <a:rPr lang="zh-TW" altLang="en-US" sz="2600" b="1" dirty="0" smtClean="0"/>
              <a:t>拜爾 </a:t>
            </a:r>
            <a:r>
              <a:rPr lang="en-US" altLang="zh-TW" sz="2600" b="1" dirty="0" smtClean="0"/>
              <a:t>Bayer </a:t>
            </a:r>
            <a:r>
              <a:rPr lang="zh-TW" altLang="en-US" sz="2400" dirty="0" smtClean="0"/>
              <a:t>是一間擁有很多醫藥業、生物科技、農用化學、健康產品、合成塑料和其他物料產品公司的跨國大財團。</a:t>
            </a:r>
            <a:r>
              <a:rPr lang="zh-TW" altLang="en-US" sz="2400" b="1" dirty="0"/>
              <a:t>拜爾</a:t>
            </a:r>
            <a:r>
              <a:rPr lang="zh-TW" altLang="en-US" sz="2400" dirty="0" smtClean="0"/>
              <a:t>與美國制定重要公司法例的</a:t>
            </a:r>
            <a:r>
              <a:rPr lang="zh-TW" altLang="zh-TW" sz="2400" dirty="0" smtClean="0"/>
              <a:t>立法</a:t>
            </a:r>
            <a:r>
              <a:rPr lang="zh-TW" altLang="zh-TW" sz="2400" dirty="0"/>
              <a:t>交流</a:t>
            </a:r>
            <a:r>
              <a:rPr lang="zh-TW" altLang="zh-TW" sz="2400" dirty="0" smtClean="0"/>
              <a:t>委員會</a:t>
            </a:r>
            <a:r>
              <a:rPr lang="zh-TW" altLang="en-US" sz="2400" dirty="0" smtClean="0"/>
              <a:t>關係密切，曾是其私營企業委員會成員。</a:t>
            </a:r>
            <a:r>
              <a:rPr lang="en-US" altLang="zh-TW" sz="2400" dirty="0" smtClean="0"/>
              <a:t>2012</a:t>
            </a:r>
            <a:r>
              <a:rPr lang="zh-TW" altLang="en-US" sz="2400" dirty="0" smtClean="0"/>
              <a:t>年，兩篇發表在權威科學期刋「自然」的研究，指出新</a:t>
            </a:r>
            <a:r>
              <a:rPr lang="zh-TW" altLang="en-US" sz="2400" dirty="0"/>
              <a:t>菸鹼</a:t>
            </a:r>
            <a:r>
              <a:rPr lang="zh-TW" altLang="en-US" sz="2400" dirty="0" smtClean="0"/>
              <a:t>類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一種農用殺蟲劑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的應用，與熊蜂和蜜蜂在美洲銳減有强烈相關。</a:t>
            </a:r>
            <a:r>
              <a:rPr lang="en-US" altLang="zh-TW" sz="2400" dirty="0"/>
              <a:t> </a:t>
            </a:r>
            <a:r>
              <a:rPr lang="zh-TW" altLang="en-US" sz="2400" b="1" dirty="0" smtClean="0"/>
              <a:t>拜</a:t>
            </a:r>
            <a:r>
              <a:rPr lang="zh-TW" altLang="en-US" sz="2400" b="1" dirty="0"/>
              <a:t>爾</a:t>
            </a:r>
            <a:r>
              <a:rPr lang="zh-TW" altLang="en-US" sz="2400" dirty="0" smtClean="0"/>
              <a:t>强力游說反對該說法。</a:t>
            </a:r>
            <a:r>
              <a:rPr lang="en-US" altLang="zh-TW" sz="2400" dirty="0" smtClean="0"/>
              <a:t> </a:t>
            </a:r>
            <a:r>
              <a:rPr lang="zh-TW" altLang="en-US" sz="2400" b="1" dirty="0" smtClean="0"/>
              <a:t>拜</a:t>
            </a:r>
            <a:r>
              <a:rPr lang="zh-TW" altLang="en-US" sz="2400" b="1" dirty="0"/>
              <a:t>爾</a:t>
            </a:r>
            <a:r>
              <a:rPr lang="zh-TW" altLang="en-US" sz="2400" dirty="0" smtClean="0"/>
              <a:t>出產的殺蟲藥蚜</a:t>
            </a:r>
            <a:r>
              <a:rPr lang="zh-TW" altLang="en-US" sz="2400" dirty="0"/>
              <a:t>蝨</a:t>
            </a:r>
            <a:r>
              <a:rPr lang="zh-TW" altLang="en-US" sz="2400" dirty="0" smtClean="0"/>
              <a:t>淨</a:t>
            </a:r>
            <a:r>
              <a:rPr lang="en-US" altLang="zh-TW" sz="2400" dirty="0" err="1" smtClean="0"/>
              <a:t>imidacloprid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及噻</a:t>
            </a:r>
            <a:r>
              <a:rPr lang="zh-TW" altLang="en-US" sz="2400" dirty="0"/>
              <a:t>蟲胺</a:t>
            </a:r>
            <a:r>
              <a:rPr lang="en-US" altLang="zh-TW" sz="2400" dirty="0" err="1" smtClean="0"/>
              <a:t>clothianidin</a:t>
            </a:r>
            <a:r>
              <a:rPr lang="zh-TW" altLang="en-US" sz="2400" dirty="0"/>
              <a:t>，</a:t>
            </a:r>
            <a:r>
              <a:rPr lang="zh-TW" altLang="en-US" sz="2400" dirty="0" smtClean="0"/>
              <a:t>乃</a:t>
            </a:r>
            <a:r>
              <a:rPr lang="zh-TW" altLang="en-US" sz="2400" dirty="0"/>
              <a:t>著名的新菸鹼</a:t>
            </a:r>
            <a:r>
              <a:rPr lang="zh-TW" altLang="en-US" sz="2400" dirty="0" smtClean="0"/>
              <a:t>類殺蟲劑。</a:t>
            </a:r>
            <a:endParaRPr lang="en-US" altLang="zh-TW" sz="2400" dirty="0" smtClean="0"/>
          </a:p>
          <a:p>
            <a:r>
              <a:rPr lang="en-US" altLang="zh-TW" sz="2400" b="1" dirty="0" smtClean="0"/>
              <a:t>4</a:t>
            </a:r>
            <a:r>
              <a:rPr lang="en-US" altLang="zh-TW" sz="2400" b="1" dirty="0"/>
              <a:t>. </a:t>
            </a:r>
            <a:r>
              <a:rPr lang="zh-TW" altLang="en-US" sz="2400" b="1" dirty="0" smtClean="0"/>
              <a:t>杜邦</a:t>
            </a:r>
            <a:r>
              <a:rPr lang="en-US" altLang="zh-TW" sz="2400" b="1" dirty="0" smtClean="0"/>
              <a:t>DuPont </a:t>
            </a:r>
            <a:r>
              <a:rPr lang="zh-TW" altLang="en-US" sz="2400" dirty="0" smtClean="0"/>
              <a:t>原是美國二次大戰時的主要</a:t>
            </a:r>
            <a:r>
              <a:rPr lang="zh-TW" altLang="en-US" sz="2400" b="1" dirty="0" smtClean="0"/>
              <a:t>軍火商。</a:t>
            </a:r>
            <a:r>
              <a:rPr lang="zh-TW" altLang="en-US" sz="2400" dirty="0" smtClean="0"/>
              <a:t>在</a:t>
            </a:r>
            <a:r>
              <a:rPr lang="en-US" altLang="zh-TW" sz="2400" dirty="0" smtClean="0"/>
              <a:t>1999</a:t>
            </a:r>
            <a:r>
              <a:rPr lang="zh-TW" altLang="en-US" sz="2400" dirty="0" smtClean="0"/>
              <a:t>年，發展為全球最大的</a:t>
            </a:r>
            <a:r>
              <a:rPr lang="zh-TW" altLang="en-US" sz="2400" dirty="0"/>
              <a:t>種子</a:t>
            </a:r>
            <a:r>
              <a:rPr lang="zh-TW" altLang="en-US" sz="2400" dirty="0" smtClean="0"/>
              <a:t>公司，專門生產</a:t>
            </a:r>
            <a:r>
              <a:rPr lang="zh-TW" altLang="en-US" sz="2400" b="1" dirty="0" smtClean="0"/>
              <a:t>用於種植轉基因玉米的</a:t>
            </a:r>
            <a:r>
              <a:rPr lang="zh-TW" altLang="en-US" sz="2400" dirty="0" smtClean="0"/>
              <a:t>混種種子</a:t>
            </a:r>
            <a:r>
              <a:rPr lang="en-US" altLang="zh-TW" sz="2400" dirty="0" smtClean="0"/>
              <a:t>. </a:t>
            </a:r>
            <a:r>
              <a:rPr lang="zh-TW" altLang="en-US" sz="2400" dirty="0" smtClean="0"/>
              <a:t>與</a:t>
            </a:r>
            <a:r>
              <a:rPr lang="en-US" altLang="zh-TW" sz="2400" dirty="0"/>
              <a:t> </a:t>
            </a:r>
            <a:r>
              <a:rPr lang="en-US" altLang="zh-TW" sz="2400" dirty="0" smtClean="0"/>
              <a:t>Monsanto</a:t>
            </a:r>
            <a:r>
              <a:rPr lang="zh-TW" altLang="en-US" sz="2400" dirty="0" smtClean="0"/>
              <a:t>一樣，杜邦亦因與政府的旋轉門關係而惡名昭著。</a:t>
            </a:r>
            <a:endParaRPr lang="en-US" altLang="zh-TW" sz="2400" dirty="0" smtClean="0"/>
          </a:p>
          <a:p>
            <a:pPr lvl="0"/>
            <a:r>
              <a:rPr lang="zh-TW" altLang="zh-HK" sz="2400" dirty="0"/>
              <a:t>數十年</a:t>
            </a:r>
            <a:r>
              <a:rPr lang="zh-TW" altLang="zh-HK" sz="2400" dirty="0" smtClean="0"/>
              <a:t>來</a:t>
            </a:r>
            <a:r>
              <a:rPr lang="zh-TW" altLang="en-US" sz="2400" dirty="0" smtClean="0"/>
              <a:t>，</a:t>
            </a:r>
            <a:r>
              <a:rPr lang="zh-TW" altLang="zh-HK" sz="2400" dirty="0" smtClean="0"/>
              <a:t>全</a:t>
            </a:r>
            <a:r>
              <a:rPr lang="zh-TW" altLang="zh-HK" sz="2400" dirty="0"/>
              <a:t>氟辛酸</a:t>
            </a:r>
            <a:r>
              <a:rPr lang="en-US" altLang="zh-HK" sz="2400" dirty="0" err="1">
                <a:hlinkClick r:id="rId2"/>
              </a:rPr>
              <a:t>Perfluorooctanoic</a:t>
            </a:r>
            <a:r>
              <a:rPr lang="en-US" altLang="zh-HK" sz="2400" dirty="0">
                <a:hlinkClick r:id="rId2"/>
              </a:rPr>
              <a:t> acid</a:t>
            </a:r>
            <a:r>
              <a:rPr lang="en-US" altLang="zh-HK" sz="2400" dirty="0"/>
              <a:t> (PFOA </a:t>
            </a:r>
            <a:r>
              <a:rPr lang="zh-TW" altLang="zh-HK" sz="2400" dirty="0"/>
              <a:t>亦稱</a:t>
            </a:r>
            <a:r>
              <a:rPr lang="en-US" altLang="zh-HK" sz="2400" dirty="0"/>
              <a:t>C8), </a:t>
            </a:r>
            <a:r>
              <a:rPr lang="zh-TW" altLang="zh-HK" sz="2400" dirty="0"/>
              <a:t>是</a:t>
            </a:r>
            <a:r>
              <a:rPr lang="zh-TW" altLang="zh-HK" sz="2400" b="1" dirty="0"/>
              <a:t>杜邦化工</a:t>
            </a:r>
            <a:r>
              <a:rPr lang="zh-TW" altLang="zh-HK" sz="2400" dirty="0"/>
              <a:t>易潔煮食</a:t>
            </a:r>
            <a:r>
              <a:rPr lang="zh-TW" altLang="zh-HK" sz="2400" dirty="0" smtClean="0"/>
              <a:t>器皿的</a:t>
            </a:r>
            <a:r>
              <a:rPr lang="zh-TW" altLang="zh-HK" sz="2400" dirty="0"/>
              <a:t>主要成份，廣泛用於各種易潔產品如廚具、食物包裝、家具、布料等</a:t>
            </a:r>
            <a:r>
              <a:rPr lang="zh-TW" altLang="zh-HK" sz="2400" dirty="0" smtClean="0"/>
              <a:t>。</a:t>
            </a:r>
            <a:r>
              <a:rPr lang="en-US" altLang="zh-TW" sz="2400" dirty="0" smtClean="0"/>
              <a:t>2015</a:t>
            </a:r>
            <a:r>
              <a:rPr lang="zh-TW" altLang="en-US" sz="2400" dirty="0" smtClean="0"/>
              <a:t>年</a:t>
            </a:r>
            <a:r>
              <a:rPr lang="en-US" altLang="zh-TW" sz="2400" b="1" dirty="0"/>
              <a:t>. </a:t>
            </a:r>
            <a:r>
              <a:rPr lang="zh-TW" altLang="en-US" sz="2400" b="1" dirty="0"/>
              <a:t>杜邦</a:t>
            </a:r>
            <a:r>
              <a:rPr lang="zh-TW" altLang="zh-HK" sz="2400" dirty="0" smtClean="0"/>
              <a:t>剛</a:t>
            </a:r>
            <a:r>
              <a:rPr lang="zh-TW" altLang="zh-HK" sz="2400" dirty="0"/>
              <a:t>為首宗因飲用被</a:t>
            </a:r>
            <a:r>
              <a:rPr lang="en-US" altLang="zh-HK" sz="2400" dirty="0"/>
              <a:t>PFOA </a:t>
            </a:r>
            <a:r>
              <a:rPr lang="zh-TW" altLang="zh-HK" sz="2400" dirty="0"/>
              <a:t>污染的水致癌而死的女士付出</a:t>
            </a:r>
            <a:r>
              <a:rPr lang="en-US" altLang="zh-HK" sz="2400" dirty="0"/>
              <a:t>1</a:t>
            </a:r>
            <a:r>
              <a:rPr lang="zh-TW" altLang="zh-HK" sz="2400" dirty="0"/>
              <a:t>百</a:t>
            </a:r>
            <a:r>
              <a:rPr lang="en-US" altLang="zh-HK" sz="2400" dirty="0"/>
              <a:t>60</a:t>
            </a:r>
            <a:r>
              <a:rPr lang="zh-TW" altLang="zh-HK" sz="2400" dirty="0"/>
              <a:t>萬美元賠贘。現正進行因傷索贘的個案有大約</a:t>
            </a:r>
            <a:r>
              <a:rPr lang="en-US" altLang="zh-HK" sz="2400" dirty="0"/>
              <a:t>3500</a:t>
            </a:r>
            <a:r>
              <a:rPr lang="zh-TW" altLang="zh-HK" sz="2400" dirty="0"/>
              <a:t>宗，其中</a:t>
            </a:r>
            <a:r>
              <a:rPr lang="en-US" altLang="zh-HK" sz="2400" dirty="0"/>
              <a:t>37</a:t>
            </a:r>
            <a:r>
              <a:rPr lang="zh-TW" altLang="zh-HK" sz="2400" dirty="0"/>
              <a:t>宗為致命個案。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30326" y="281354"/>
            <a:ext cx="5838092" cy="858130"/>
          </a:xfrm>
        </p:spPr>
        <p:txBody>
          <a:bodyPr/>
          <a:lstStyle/>
          <a:p>
            <a:r>
              <a:rPr lang="zh-TW" altLang="en-US" b="1" dirty="0" smtClean="0"/>
              <a:t>問題出在那裡？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06877" y="1173803"/>
            <a:ext cx="10758292" cy="5466147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問題很簡單。</a:t>
            </a:r>
            <a:r>
              <a:rPr lang="en-HK" altLang="zh-TW" sz="2800" dirty="0"/>
              <a:t>Keys</a:t>
            </a:r>
            <a:r>
              <a:rPr lang="zh-TW" altLang="en-US" sz="2800" dirty="0"/>
              <a:t>的七國研究下錯了結論</a:t>
            </a:r>
            <a:r>
              <a:rPr lang="zh-TW" altLang="en-US" sz="2800" dirty="0" smtClean="0"/>
              <a:t>。</a:t>
            </a:r>
            <a:r>
              <a:rPr lang="zh-TW" altLang="en-US" sz="2800" dirty="0"/>
              <a:t>為</a:t>
            </a:r>
            <a:r>
              <a:rPr lang="zh-TW" altLang="en-US" sz="2800" dirty="0" smtClean="0"/>
              <a:t>甚麼這麼說？</a:t>
            </a:r>
            <a:endParaRPr lang="en-US" altLang="zh-TW" sz="2800" dirty="0"/>
          </a:p>
          <a:p>
            <a:r>
              <a:rPr lang="zh-TW" altLang="en-US" sz="2800" dirty="0" smtClean="0"/>
              <a:t>他的</a:t>
            </a:r>
            <a:r>
              <a:rPr lang="zh-TW" altLang="en-US" sz="2800" dirty="0"/>
              <a:t>統計方法</a:t>
            </a:r>
            <a:r>
              <a:rPr lang="zh-TW" altLang="en-US" sz="3200" b="1" dirty="0">
                <a:solidFill>
                  <a:schemeClr val="tx1"/>
                </a:solidFill>
              </a:rPr>
              <a:t>沒有</a:t>
            </a:r>
            <a:r>
              <a:rPr lang="zh-TW" altLang="en-US" sz="2800" dirty="0"/>
              <a:t>將數據進行</a:t>
            </a:r>
            <a:r>
              <a:rPr lang="zh-TW" altLang="zh-TW" sz="3200" b="1" dirty="0"/>
              <a:t>逆向分析</a:t>
            </a:r>
            <a:r>
              <a:rPr lang="zh-TW" altLang="en-US" sz="2800" dirty="0"/>
              <a:t>，</a:t>
            </a:r>
            <a:r>
              <a:rPr lang="zh-TW" altLang="en-US" sz="2800" b="1" dirty="0">
                <a:solidFill>
                  <a:srgbClr val="FF0000"/>
                </a:solidFill>
              </a:rPr>
              <a:t>沒有顯示</a:t>
            </a:r>
            <a:r>
              <a:rPr lang="zh-TW" altLang="en-US" sz="2800" dirty="0"/>
              <a:t>飽和脂肪對心臟病的影響是</a:t>
            </a:r>
            <a:r>
              <a:rPr lang="zh-TW" altLang="en-US" sz="2800" b="1" dirty="0">
                <a:solidFill>
                  <a:srgbClr val="FF0000"/>
                </a:solidFill>
              </a:rPr>
              <a:t>與糖無關</a:t>
            </a:r>
            <a:r>
              <a:rPr lang="zh-TW" altLang="en-US" sz="2800" dirty="0"/>
              <a:t>。換句話說，他把糖與飽和脂肪的數據混了在一起。另一方面，他也沒有研究那些</a:t>
            </a:r>
            <a:r>
              <a:rPr lang="zh-TW" altLang="en-US" sz="2800" b="1" dirty="0">
                <a:solidFill>
                  <a:srgbClr val="FF0000"/>
                </a:solidFill>
              </a:rPr>
              <a:t>飽和脂肪是怎樣進食</a:t>
            </a:r>
            <a:r>
              <a:rPr lang="zh-TW" altLang="en-US" sz="2800" dirty="0"/>
              <a:t>的。經高熱氧化過的動物脂肪含致癌物，跟低温處理或生的或植物性飽和脂肪是兩碼子事</a:t>
            </a:r>
            <a:r>
              <a:rPr lang="zh-TW" altLang="en-US" sz="2800" dirty="0" smtClean="0"/>
              <a:t>。</a:t>
            </a:r>
            <a:endParaRPr lang="en-US" altLang="zh-TW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9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88123" y="422031"/>
            <a:ext cx="6738425" cy="703384"/>
          </a:xfrm>
        </p:spPr>
        <p:txBody>
          <a:bodyPr/>
          <a:lstStyle/>
          <a:p>
            <a:r>
              <a:rPr lang="zh-TW" altLang="en-US" b="1" dirty="0"/>
              <a:t>六大巨資企業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99353" y="1439694"/>
            <a:ext cx="11005259" cy="5162144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5</a:t>
            </a:r>
            <a:r>
              <a:rPr lang="en-US" altLang="zh-TW" sz="2400" dirty="0" smtClean="0"/>
              <a:t>. </a:t>
            </a:r>
            <a:r>
              <a:rPr lang="zh-TW" altLang="zh-TW" sz="2400" b="1" dirty="0" smtClean="0"/>
              <a:t>陶</a:t>
            </a:r>
            <a:r>
              <a:rPr lang="zh-TW" altLang="zh-TW" sz="2400" b="1" dirty="0"/>
              <a:t>氏化學有限公司</a:t>
            </a:r>
            <a:r>
              <a:rPr lang="en-US" altLang="zh-TW" sz="2400" b="1" dirty="0" smtClean="0"/>
              <a:t>Dow </a:t>
            </a:r>
            <a:r>
              <a:rPr lang="en-US" altLang="zh-TW" sz="2400" b="1" dirty="0"/>
              <a:t>Chemical Co. </a:t>
            </a:r>
            <a:r>
              <a:rPr lang="zh-TW" altLang="en-US" sz="2400" dirty="0" smtClean="0"/>
              <a:t>在</a:t>
            </a:r>
            <a:r>
              <a:rPr lang="en-US" altLang="zh-TW" sz="2400" dirty="0" smtClean="0"/>
              <a:t>2014</a:t>
            </a:r>
            <a:r>
              <a:rPr lang="zh-TW" altLang="en-US" sz="2400" dirty="0" smtClean="0"/>
              <a:t>年獲美國政府批准使用其以</a:t>
            </a:r>
            <a:r>
              <a:rPr lang="zh-TW" altLang="en-US" sz="2400" dirty="0" smtClean="0">
                <a:solidFill>
                  <a:srgbClr val="FF0000"/>
                </a:solidFill>
              </a:rPr>
              <a:t>除草劑</a:t>
            </a:r>
            <a:r>
              <a:rPr lang="en-US" altLang="zh-TW" sz="2400" dirty="0" smtClean="0">
                <a:solidFill>
                  <a:srgbClr val="FF0000"/>
                </a:solidFill>
              </a:rPr>
              <a:t>2,4-D</a:t>
            </a:r>
            <a:r>
              <a:rPr lang="zh-TW" altLang="en-US" sz="2400" dirty="0" smtClean="0"/>
              <a:t>與</a:t>
            </a:r>
            <a:r>
              <a:rPr lang="zh-TW" altLang="en-US" sz="2400" dirty="0">
                <a:solidFill>
                  <a:srgbClr val="FF0000"/>
                </a:solidFill>
              </a:rPr>
              <a:t>草甘</a:t>
            </a:r>
            <a:r>
              <a:rPr lang="zh-TW" altLang="en-US" sz="2400" dirty="0" smtClean="0">
                <a:solidFill>
                  <a:srgbClr val="FF0000"/>
                </a:solidFill>
              </a:rPr>
              <a:t>膦</a:t>
            </a:r>
            <a:r>
              <a:rPr lang="zh-TW" altLang="en-US" sz="2400" dirty="0" smtClean="0"/>
              <a:t>結合的</a:t>
            </a:r>
            <a:r>
              <a:rPr lang="zh-TW" altLang="en-US" sz="2400" b="1" dirty="0" smtClean="0"/>
              <a:t>雙核除草劑，</a:t>
            </a:r>
            <a:r>
              <a:rPr lang="zh-TW" altLang="en-US" sz="2400" dirty="0" smtClean="0"/>
              <a:t>為推出能</a:t>
            </a:r>
            <a:r>
              <a:rPr lang="zh-TW" altLang="en-US" sz="2400" b="1" dirty="0" smtClean="0"/>
              <a:t>耐受</a:t>
            </a:r>
            <a:r>
              <a:rPr lang="zh-TW" altLang="en-US" sz="2400" dirty="0" smtClean="0"/>
              <a:t>這種除草劑的</a:t>
            </a:r>
            <a:r>
              <a:rPr lang="zh-TW" altLang="en-US" sz="2400" b="1" dirty="0" smtClean="0"/>
              <a:t>轉基因玉米和大豆</a:t>
            </a:r>
            <a:r>
              <a:rPr lang="zh-TW" altLang="en-US" sz="2400" dirty="0" smtClean="0"/>
              <a:t>進入市場鋪路</a:t>
            </a:r>
            <a:r>
              <a:rPr lang="zh-TW" altLang="en-US" sz="2400" b="1" dirty="0" smtClean="0"/>
              <a:t>。</a:t>
            </a:r>
            <a:r>
              <a:rPr lang="zh-TW" altLang="en-US" sz="2400" dirty="0"/>
              <a:t>根據美國食安中心在一個電郵中引述美國農業部的</a:t>
            </a:r>
            <a:r>
              <a:rPr lang="zh-TW" altLang="en-US" sz="2400" dirty="0" smtClean="0"/>
              <a:t>估算，這批准會令</a:t>
            </a:r>
            <a:r>
              <a:rPr lang="en-US" altLang="zh-TW" sz="2400" dirty="0"/>
              <a:t>2,4-D </a:t>
            </a:r>
            <a:r>
              <a:rPr lang="zh-TW" altLang="en-US" sz="2400" dirty="0" smtClean="0"/>
              <a:t>的使用量到</a:t>
            </a:r>
            <a:r>
              <a:rPr lang="en-US" altLang="zh-TW" sz="2400" dirty="0" smtClean="0"/>
              <a:t>2020</a:t>
            </a:r>
            <a:r>
              <a:rPr lang="zh-TW" altLang="en-US" sz="2400" dirty="0" smtClean="0"/>
              <a:t>年增加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至</a:t>
            </a:r>
            <a:r>
              <a:rPr lang="en-US" altLang="zh-TW" sz="2400" dirty="0" smtClean="0"/>
              <a:t>7</a:t>
            </a:r>
            <a:r>
              <a:rPr lang="zh-TW" altLang="en-US" sz="2400" dirty="0" smtClean="0"/>
              <a:t>倍，達至每年</a:t>
            </a:r>
            <a:r>
              <a:rPr lang="en-US" altLang="zh-TW" sz="2400" dirty="0" smtClean="0"/>
              <a:t>176 </a:t>
            </a:r>
            <a:r>
              <a:rPr lang="zh-TW" altLang="en-US" sz="2400" dirty="0" smtClean="0"/>
              <a:t>百萬磅。</a:t>
            </a:r>
            <a:endParaRPr lang="en-US" altLang="zh-TW" sz="2400" dirty="0" smtClean="0"/>
          </a:p>
          <a:p>
            <a:r>
              <a:rPr lang="en-US" altLang="zh-TW" sz="2400" dirty="0" smtClean="0"/>
              <a:t>6</a:t>
            </a:r>
            <a:r>
              <a:rPr lang="en-US" altLang="zh-TW" sz="2400" dirty="0"/>
              <a:t>. </a:t>
            </a:r>
            <a:r>
              <a:rPr lang="en-US" altLang="zh-TW" sz="2400" b="1" dirty="0" smtClean="0"/>
              <a:t>Syngenta</a:t>
            </a:r>
            <a:r>
              <a:rPr lang="zh-TW" altLang="en-US" sz="2400" b="1" dirty="0" smtClean="0"/>
              <a:t>：</a:t>
            </a:r>
            <a:r>
              <a:rPr lang="en-US" altLang="zh-TW" sz="2400" b="1" dirty="0" smtClean="0"/>
              <a:t> </a:t>
            </a:r>
            <a:r>
              <a:rPr lang="en-US" altLang="zh-TW" sz="2400" dirty="0" smtClean="0"/>
              <a:t>2014</a:t>
            </a:r>
            <a:r>
              <a:rPr lang="zh-TW" altLang="en-US" sz="2400" dirty="0" smtClean="0"/>
              <a:t>年，</a:t>
            </a:r>
            <a:r>
              <a:rPr lang="en-US" altLang="zh-TW" sz="2400" b="1" dirty="0" smtClean="0"/>
              <a:t>Syngenta </a:t>
            </a:r>
            <a:r>
              <a:rPr lang="zh-TW" altLang="en-US" sz="2400" dirty="0" smtClean="0"/>
              <a:t>的轉基因玉米種子</a:t>
            </a:r>
            <a:r>
              <a:rPr lang="en-US" altLang="zh-TW" sz="2400" dirty="0" smtClean="0"/>
              <a:t> </a:t>
            </a:r>
            <a:r>
              <a:rPr lang="en-US" altLang="zh-TW" sz="2400" b="1" dirty="0" err="1"/>
              <a:t>Agrisure</a:t>
            </a:r>
            <a:r>
              <a:rPr lang="en-US" altLang="zh-TW" sz="2400" b="1" dirty="0"/>
              <a:t> </a:t>
            </a:r>
            <a:r>
              <a:rPr lang="en-US" altLang="zh-TW" sz="2400" b="1" dirty="0" err="1" smtClean="0"/>
              <a:t>Viptera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出現在美國運往中國的農產品中。因為</a:t>
            </a:r>
            <a:r>
              <a:rPr lang="zh-TW" altLang="en-US" sz="2400" dirty="0"/>
              <a:t>這些種子</a:t>
            </a:r>
            <a:r>
              <a:rPr lang="zh-TW" altLang="en-US" sz="2400" b="1" dirty="0"/>
              <a:t>未經中國測試也未</a:t>
            </a:r>
            <a:r>
              <a:rPr lang="zh-TW" altLang="en-US" sz="2400" b="1" dirty="0" smtClean="0"/>
              <a:t>獲准進口</a:t>
            </a:r>
            <a:r>
              <a:rPr lang="zh-TW" altLang="en-US" sz="2400" dirty="0" smtClean="0"/>
              <a:t>，結果引發超過</a:t>
            </a:r>
            <a:r>
              <a:rPr lang="en-US" altLang="zh-TW" sz="2400" dirty="0" smtClean="0"/>
              <a:t>50</a:t>
            </a:r>
            <a:r>
              <a:rPr lang="zh-TW" altLang="en-US" sz="2400" dirty="0" smtClean="0"/>
              <a:t>件美國農人提出的訴訟。根據其中一些訴訟的文件，在</a:t>
            </a:r>
            <a:r>
              <a:rPr lang="en-US" altLang="zh-TW" sz="2400" dirty="0" smtClean="0"/>
              <a:t>2014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月至</a:t>
            </a:r>
            <a:r>
              <a:rPr lang="en-US" altLang="zh-TW" sz="2400" dirty="0" smtClean="0"/>
              <a:t>10</a:t>
            </a:r>
            <a:r>
              <a:rPr lang="zh-TW" altLang="en-US" sz="2400" dirty="0" smtClean="0"/>
              <a:t>月期間，中國一共拒絶了超過</a:t>
            </a:r>
            <a:r>
              <a:rPr lang="en-US" altLang="zh-TW" sz="2400" dirty="0" smtClean="0"/>
              <a:t>130</a:t>
            </a:r>
            <a:r>
              <a:rPr lang="zh-TW" altLang="en-US" sz="2400" dirty="0" smtClean="0"/>
              <a:t>百萬桶美國玉米進口，美國玉米出口因而下降八成五。</a:t>
            </a:r>
            <a:r>
              <a:rPr lang="zh-TW" altLang="en-US" sz="2400" dirty="0"/>
              <a:t>玉米</a:t>
            </a:r>
            <a:r>
              <a:rPr lang="zh-TW" altLang="en-US" sz="2400" dirty="0" smtClean="0"/>
              <a:t>在中國營銷的損失，令美國市場低迷，推低了國內玉米價格，農人因而起訟索贘。</a:t>
            </a:r>
            <a:endParaRPr lang="zh-TW" alt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30327" y="1026942"/>
            <a:ext cx="8679765" cy="858128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操控全球農業命運與前景的生化巨資企業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562708" y="2039814"/>
            <a:ext cx="10941904" cy="3871407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這些超級巨資企業加在一起，操控著全世界農業的命運與前景。</a:t>
            </a:r>
            <a:r>
              <a:rPr lang="zh-TW" altLang="en-US" sz="2800" dirty="0"/>
              <a:t>它們</a:t>
            </a:r>
            <a:r>
              <a:rPr lang="zh-TW" altLang="en-US" sz="2800" dirty="0" smtClean="0"/>
              <a:t>過往無</a:t>
            </a:r>
            <a:r>
              <a:rPr lang="zh-TW" altLang="en-US" sz="2800" dirty="0"/>
              <a:t>與</a:t>
            </a:r>
            <a:r>
              <a:rPr lang="zh-TW" altLang="en-US" sz="2800" dirty="0" smtClean="0"/>
              <a:t>匹敵地控制全球農業的力量，令他們可以</a:t>
            </a:r>
            <a:r>
              <a:rPr lang="zh-TW" altLang="en-US" sz="2800" b="1" dirty="0" smtClean="0"/>
              <a:t>主導農業研究的</a:t>
            </a:r>
            <a:r>
              <a:rPr lang="zh-TW" altLang="en-US" sz="2800" b="1" dirty="0"/>
              <a:t>議題</a:t>
            </a:r>
            <a:r>
              <a:rPr lang="zh-TW" altLang="en-US" sz="2800" dirty="0" smtClean="0"/>
              <a:t>、</a:t>
            </a:r>
            <a:r>
              <a:rPr lang="zh-TW" altLang="en-US" sz="2800" b="1" dirty="0" smtClean="0"/>
              <a:t>主宰商貿協議</a:t>
            </a:r>
            <a:r>
              <a:rPr lang="zh-TW" altLang="en-US" sz="2800" dirty="0" smtClean="0"/>
              <a:t>以及</a:t>
            </a:r>
            <a:r>
              <a:rPr lang="zh-TW" altLang="en-US" sz="2800" b="1" dirty="0" smtClean="0"/>
              <a:t>農業政策</a:t>
            </a:r>
            <a:r>
              <a:rPr lang="zh-TW" altLang="en-US" sz="2800" dirty="0" smtClean="0"/>
              <a:t>、並將它們的科技定位為能令作物增產的</a:t>
            </a:r>
            <a:r>
              <a:rPr lang="en-US" altLang="zh-TW" sz="2800" dirty="0" smtClean="0"/>
              <a:t>”</a:t>
            </a:r>
            <a:r>
              <a:rPr lang="zh-TW" altLang="en-US" sz="2800" dirty="0" smtClean="0"/>
              <a:t>科學化</a:t>
            </a:r>
            <a:r>
              <a:rPr lang="en-US" altLang="zh-TW" sz="2800" dirty="0" smtClean="0"/>
              <a:t>”</a:t>
            </a:r>
            <a:r>
              <a:rPr lang="zh-TW" altLang="en-US" sz="2800" dirty="0" smtClean="0"/>
              <a:t>解決方案、在</a:t>
            </a:r>
            <a:r>
              <a:rPr lang="en-US" altLang="zh-TW" sz="2800" dirty="0" smtClean="0"/>
              <a:t>“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解救飢民</a:t>
            </a:r>
            <a:r>
              <a:rPr lang="en-US" altLang="zh-TW" sz="2800" dirty="0" smtClean="0"/>
              <a:t>”</a:t>
            </a:r>
            <a:r>
              <a:rPr lang="zh-TW" altLang="en-US" sz="2800" dirty="0" smtClean="0"/>
              <a:t>和</a:t>
            </a:r>
            <a:r>
              <a:rPr lang="en-US" altLang="zh-TW" sz="2800" dirty="0" smtClean="0">
                <a:solidFill>
                  <a:srgbClr val="FF0000"/>
                </a:solidFill>
              </a:rPr>
              <a:t>”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拯救地球</a:t>
            </a:r>
            <a:r>
              <a:rPr lang="en-US" altLang="zh-TW" sz="2800" dirty="0" smtClean="0"/>
              <a:t>”</a:t>
            </a:r>
            <a:r>
              <a:rPr lang="zh-TW" altLang="en-US" sz="2800" dirty="0" smtClean="0"/>
              <a:t>的</a:t>
            </a:r>
            <a:r>
              <a:rPr lang="zh-TW" altLang="en-US" sz="2800" dirty="0" smtClean="0">
                <a:solidFill>
                  <a:srgbClr val="FF0000"/>
                </a:solidFill>
              </a:rPr>
              <a:t>口號</a:t>
            </a:r>
            <a:r>
              <a:rPr lang="zh-TW" altLang="en-US" sz="2800" dirty="0" smtClean="0"/>
              <a:t>下、可以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避過所有民主和規管</a:t>
            </a:r>
            <a:r>
              <a:rPr lang="zh-TW" altLang="en-US" sz="2800" b="1" dirty="0">
                <a:solidFill>
                  <a:srgbClr val="FF0000"/>
                </a:solidFill>
              </a:rPr>
              <a:t>監控，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顛覆競爭的市場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63949" y="534571"/>
            <a:ext cx="5748199" cy="759657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轉基因食物的普及程度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508931" y="1383423"/>
            <a:ext cx="10869072" cy="4471528"/>
          </a:xfrm>
        </p:spPr>
        <p:txBody>
          <a:bodyPr>
            <a:normAutofit/>
          </a:bodyPr>
          <a:lstStyle/>
          <a:p>
            <a:r>
              <a:rPr lang="en-US" altLang="zh-TW" sz="2800" b="1" dirty="0" smtClean="0"/>
              <a:t>1996</a:t>
            </a:r>
            <a:r>
              <a:rPr lang="zh-TW" altLang="en-US" sz="2800" b="1" dirty="0" smtClean="0"/>
              <a:t>年</a:t>
            </a:r>
            <a:r>
              <a:rPr lang="zh-TW" altLang="en-US" sz="2800" dirty="0" smtClean="0"/>
              <a:t>生化巨業</a:t>
            </a:r>
            <a:r>
              <a:rPr lang="en-US" altLang="zh-TW" sz="2800" dirty="0" smtClean="0"/>
              <a:t>Monsanto</a:t>
            </a:r>
            <a:r>
              <a:rPr lang="zh-TW" altLang="en-US" sz="2800" dirty="0" smtClean="0"/>
              <a:t>將</a:t>
            </a:r>
            <a:r>
              <a:rPr lang="en-US" altLang="zh-TW" sz="2800" dirty="0" smtClean="0"/>
              <a:t>Roundup-ready </a:t>
            </a:r>
            <a:r>
              <a:rPr lang="zh-TW" altLang="en-US" sz="2800" dirty="0" smtClean="0"/>
              <a:t>大豆帶給美國農人的</a:t>
            </a:r>
            <a:r>
              <a:rPr lang="zh-TW" altLang="en-US" sz="2800" b="1" dirty="0" smtClean="0"/>
              <a:t>十五年後</a:t>
            </a:r>
            <a:r>
              <a:rPr lang="zh-TW" altLang="en-US" sz="2800" dirty="0" smtClean="0"/>
              <a:t>，美國其實沒有多少農地是沒有被轉基因作物入侵的。農人愈來愈難種非轉基因作物，因為</a:t>
            </a:r>
            <a:r>
              <a:rPr lang="zh-TW" altLang="en-US" sz="2800" b="1" dirty="0" smtClean="0"/>
              <a:t>污染</a:t>
            </a:r>
            <a:r>
              <a:rPr lang="zh-TW" altLang="en-US" sz="2800" dirty="0" smtClean="0"/>
              <a:t>已成大問題。</a:t>
            </a:r>
            <a:endParaRPr lang="en-US" altLang="zh-TW" sz="2800" dirty="0"/>
          </a:p>
          <a:p>
            <a:r>
              <a:rPr lang="zh-TW" altLang="en-US" sz="2800" dirty="0" smtClean="0"/>
              <a:t>目前，美國農地主要是由</a:t>
            </a:r>
            <a:r>
              <a:rPr lang="zh-TW" altLang="en-US" sz="2800" b="1" dirty="0" smtClean="0"/>
              <a:t>三種經濟作物雄霸</a:t>
            </a:r>
            <a:r>
              <a:rPr lang="zh-TW" altLang="en-US" sz="2800" dirty="0" smtClean="0"/>
              <a:t>的。就是玉米、大豆和棉花。單是</a:t>
            </a:r>
            <a:r>
              <a:rPr lang="en-US" altLang="zh-TW" sz="2800" dirty="0" smtClean="0"/>
              <a:t>2013</a:t>
            </a:r>
            <a:r>
              <a:rPr lang="zh-TW" altLang="en-US" sz="2800" dirty="0" smtClean="0"/>
              <a:t>年，美國農人便種植了</a:t>
            </a:r>
            <a:r>
              <a:rPr lang="en-US" altLang="zh-TW" sz="2800" dirty="0" smtClean="0"/>
              <a:t>169</a:t>
            </a:r>
            <a:r>
              <a:rPr lang="zh-TW" altLang="en-US" sz="2800" dirty="0" smtClean="0"/>
              <a:t>百萬畝這些轉基因作物，佔整體作物農地的一半。他們所種植耐除草劑的品種，佔大豆整體的九成三、玉米的八成五以及棉花的八成二。</a:t>
            </a:r>
            <a:endParaRPr lang="en-US" altLang="zh-TW" sz="2800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89649" y="604912"/>
            <a:ext cx="7566877" cy="801858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其他值得注意的已註册的轉基因作物</a:t>
            </a:r>
            <a:endParaRPr lang="zh-TW" altLang="en-US" b="1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0" y="1561514"/>
            <a:ext cx="7501934" cy="5134708"/>
          </a:xfrm>
        </p:spPr>
      </p:pic>
      <p:sp>
        <p:nvSpPr>
          <p:cNvPr id="3" name="內容版面配置區 2"/>
          <p:cNvSpPr>
            <a:spLocks noGrp="1"/>
          </p:cNvSpPr>
          <p:nvPr>
            <p:ph sz="half" idx="2"/>
          </p:nvPr>
        </p:nvSpPr>
        <p:spPr>
          <a:xfrm>
            <a:off x="8961121" y="1378635"/>
            <a:ext cx="2543490" cy="4525210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sz="2400" b="1" dirty="0" smtClean="0"/>
              <a:t>苜宿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蘋果</a:t>
            </a:r>
            <a:endParaRPr lang="en-GB" altLang="zh-TW" sz="2400" b="1" dirty="0"/>
          </a:p>
          <a:p>
            <a:r>
              <a:rPr lang="zh-TW" altLang="en-US" sz="2400" b="1" dirty="0" smtClean="0"/>
              <a:t>油菜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甜菜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番茄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馬鈴薯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木瓜</a:t>
            </a:r>
            <a:endParaRPr lang="en-US" altLang="zh-TW" sz="2400" b="1" dirty="0" smtClean="0"/>
          </a:p>
          <a:p>
            <a:endParaRPr lang="en-GB" altLang="zh-TW" dirty="0" smtClean="0"/>
          </a:p>
          <a:p>
            <a:endParaRPr lang="en-US" altLang="zh-TW" dirty="0" smtClean="0"/>
          </a:p>
          <a:p>
            <a:endParaRPr lang="zh-HK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688124" y="703385"/>
            <a:ext cx="8553156" cy="900331"/>
          </a:xfrm>
        </p:spPr>
        <p:txBody>
          <a:bodyPr>
            <a:normAutofit fontScale="90000"/>
          </a:bodyPr>
          <a:lstStyle/>
          <a:p>
            <a:r>
              <a:rPr lang="en-GB" altLang="zh-TW" sz="2800" b="1" dirty="0" err="1" smtClean="0"/>
              <a:t>Mosanto</a:t>
            </a:r>
            <a:r>
              <a:rPr lang="en-GB" altLang="zh-TW" sz="2800" dirty="0" smtClean="0"/>
              <a:t> </a:t>
            </a:r>
            <a:r>
              <a:rPr lang="zh-TW" altLang="en-US" sz="2800" dirty="0" smtClean="0"/>
              <a:t>的</a:t>
            </a:r>
            <a:r>
              <a:rPr lang="zh-TW" altLang="en-US" sz="2800" b="1" dirty="0"/>
              <a:t>牛</a:t>
            </a:r>
            <a:r>
              <a:rPr lang="zh-TW" altLang="en-US" sz="2800" b="1" dirty="0" smtClean="0"/>
              <a:t>生長激素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en-HK" altLang="zh-TW" sz="2800" b="1" dirty="0" smtClean="0"/>
              <a:t>Bovine </a:t>
            </a:r>
            <a:r>
              <a:rPr lang="en-HK" altLang="zh-TW" sz="2800" b="1" dirty="0"/>
              <a:t>somatotropin (</a:t>
            </a:r>
            <a:r>
              <a:rPr lang="en-HK" altLang="zh-TW" sz="2800" b="1" dirty="0" err="1"/>
              <a:t>bST</a:t>
            </a:r>
            <a:r>
              <a:rPr lang="en-HK" altLang="zh-TW" sz="2800" b="1" dirty="0" smtClean="0"/>
              <a:t>)</a:t>
            </a:r>
            <a:r>
              <a:rPr lang="zh-TW" altLang="en-US" sz="2800" b="1" dirty="0" smtClean="0"/>
              <a:t>在</a:t>
            </a:r>
            <a:r>
              <a:rPr lang="en-US" altLang="zh-TW" sz="2800" b="1" dirty="0" smtClean="0"/>
              <a:t>1993</a:t>
            </a:r>
            <a:r>
              <a:rPr lang="zh-TW" altLang="en-US" sz="2800" b="1" dirty="0" smtClean="0"/>
              <a:t>年獲批作商業用途</a:t>
            </a:r>
            <a:r>
              <a:rPr lang="en-HK" altLang="zh-TW" sz="2800" b="1" dirty="0" smtClean="0"/>
              <a:t> </a:t>
            </a:r>
            <a:endParaRPr lang="zh-TW" altLang="en-US" sz="2800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03115" y="1634247"/>
            <a:ext cx="10901497" cy="508432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化學工業入侵農業不獨祇在農作物。</a:t>
            </a:r>
            <a:endParaRPr lang="en-US" altLang="zh-TW" sz="2400" dirty="0" smtClean="0"/>
          </a:p>
          <a:p>
            <a:r>
              <a:rPr lang="en-US" altLang="zh-TW" sz="2400" dirty="0" smtClean="0"/>
              <a:t>1993</a:t>
            </a:r>
            <a:r>
              <a:rPr lang="zh-TW" altLang="en-US" sz="2400" dirty="0" smtClean="0"/>
              <a:t>年美國糧食與藥物管理局，不顧醫學界</a:t>
            </a:r>
            <a:r>
              <a:rPr lang="zh-TW" altLang="en-US" sz="2400" dirty="0"/>
              <a:t>、科學家和關注</a:t>
            </a:r>
            <a:r>
              <a:rPr lang="zh-TW" altLang="en-US" sz="2400" dirty="0" smtClean="0"/>
              <a:t>組的反對，</a:t>
            </a:r>
            <a:r>
              <a:rPr lang="zh-TW" altLang="en-US" sz="2400" dirty="0"/>
              <a:t>批准</a:t>
            </a:r>
            <a:r>
              <a:rPr lang="en-HK" altLang="zh-TW" sz="2400" dirty="0" smtClean="0"/>
              <a:t>Monsanto</a:t>
            </a:r>
            <a:r>
              <a:rPr lang="zh-TW" altLang="en-US" sz="2400" dirty="0" smtClean="0"/>
              <a:t>使用</a:t>
            </a:r>
            <a:r>
              <a:rPr lang="zh-TW" altLang="en-US" sz="2400" b="1" dirty="0" smtClean="0"/>
              <a:t>人工合成</a:t>
            </a:r>
            <a:r>
              <a:rPr lang="zh-TW" altLang="en-US" sz="2400" dirty="0" smtClean="0"/>
              <a:t>的</a:t>
            </a:r>
            <a:r>
              <a:rPr lang="zh-TW" altLang="en-US" sz="2400" dirty="0"/>
              <a:t>牛生長激素</a:t>
            </a:r>
            <a:r>
              <a:rPr lang="en-HK" altLang="zh-TW" sz="2400" dirty="0"/>
              <a:t>Bovine somatotropin (</a:t>
            </a:r>
            <a:r>
              <a:rPr lang="en-HK" altLang="zh-TW" sz="2400" dirty="0" err="1"/>
              <a:t>bST</a:t>
            </a:r>
            <a:r>
              <a:rPr lang="en-HK" altLang="zh-TW" sz="2400" dirty="0" smtClean="0"/>
              <a:t>)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一種刺激</a:t>
            </a:r>
            <a:r>
              <a:rPr lang="zh-TW" altLang="en-US" sz="2400" dirty="0"/>
              <a:t>乳牛增產牛乳的蛋白質代謝賀爾</a:t>
            </a:r>
            <a:r>
              <a:rPr lang="zh-TW" altLang="en-US" sz="2400" dirty="0" smtClean="0"/>
              <a:t>蒙</a:t>
            </a:r>
            <a:r>
              <a:rPr lang="en-US" altLang="zh-TW" sz="2400" dirty="0" smtClean="0"/>
              <a:t>)</a:t>
            </a:r>
            <a:r>
              <a:rPr lang="zh-TW" altLang="en-US" sz="2400" dirty="0"/>
              <a:t>讓牛乳增產。</a:t>
            </a:r>
            <a:endParaRPr lang="en-US" altLang="zh-TW" sz="2400" dirty="0"/>
          </a:p>
          <a:p>
            <a:r>
              <a:rPr lang="zh-TW" altLang="en-US" sz="2400" dirty="0" smtClean="0"/>
              <a:t>這</a:t>
            </a:r>
            <a:r>
              <a:rPr lang="zh-TW" altLang="en-US" sz="2400" dirty="0"/>
              <a:t>種激素</a:t>
            </a:r>
            <a:r>
              <a:rPr lang="zh-TW" altLang="en-US" sz="2400" dirty="0" smtClean="0"/>
              <a:t>是將轉基因</a:t>
            </a:r>
            <a:r>
              <a:rPr lang="zh-TW" altLang="en-US" sz="2400" dirty="0" smtClean="0">
                <a:solidFill>
                  <a:srgbClr val="FF0000"/>
                </a:solidFill>
              </a:rPr>
              <a:t>大腸桿菌</a:t>
            </a:r>
            <a:r>
              <a:rPr lang="zh-TW" altLang="en-US" sz="2400" dirty="0" smtClean="0"/>
              <a:t>與來自牛腦垂體的自然生長激素人工組合，然後以</a:t>
            </a:r>
            <a:r>
              <a:rPr lang="en-US" altLang="zh-TW" sz="2400" dirty="0" err="1" smtClean="0"/>
              <a:t>Posilac</a:t>
            </a:r>
            <a:r>
              <a:rPr lang="zh-TW" altLang="en-US" sz="2400" dirty="0" smtClean="0"/>
              <a:t>的商品名稱出售。因為有很多科學數據顯示</a:t>
            </a:r>
            <a:r>
              <a:rPr lang="en-US" altLang="zh-TW" sz="2400" dirty="0" err="1" smtClean="0"/>
              <a:t>Posilac</a:t>
            </a:r>
            <a:r>
              <a:rPr lang="zh-TW" altLang="en-US" sz="2400" dirty="0" smtClean="0"/>
              <a:t>會</a:t>
            </a:r>
            <a:r>
              <a:rPr lang="zh-TW" altLang="en-US" sz="2400" dirty="0"/>
              <a:t>令正常組織細胞產生癌</a:t>
            </a:r>
            <a:r>
              <a:rPr lang="zh-TW" altLang="en-US" sz="2400" dirty="0" smtClean="0"/>
              <a:t>變，增加</a:t>
            </a:r>
            <a:r>
              <a:rPr lang="zh-TW" altLang="en-US" sz="2400" dirty="0"/>
              <a:t>結腸</a:t>
            </a:r>
            <a:r>
              <a:rPr lang="zh-TW" altLang="en-US" sz="2400" dirty="0" smtClean="0"/>
              <a:t>癌、直腸癌、</a:t>
            </a:r>
            <a:r>
              <a:rPr lang="zh-TW" altLang="en-US" sz="2400" dirty="0"/>
              <a:t>前列腺癌及</a:t>
            </a:r>
            <a:r>
              <a:rPr lang="zh-TW" altLang="en-US" sz="2400" dirty="0" smtClean="0"/>
              <a:t>乳癌等的風險，目前在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多個國家被禁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除了美國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。但</a:t>
            </a:r>
            <a:r>
              <a:rPr lang="zh-TW" altLang="en-US" sz="2400" dirty="0"/>
              <a:t>美國糧食與藥物</a:t>
            </a:r>
            <a:r>
              <a:rPr lang="zh-TW" altLang="en-US" sz="2400" dirty="0" smtClean="0"/>
              <a:t>管理局依然認為它對人健康無影響。</a:t>
            </a:r>
            <a:r>
              <a:rPr lang="en-US" altLang="zh-TW" sz="2400" dirty="0" smtClean="0"/>
              <a:t>1999</a:t>
            </a:r>
            <a:r>
              <a:rPr lang="zh-TW" altLang="en-US" sz="2400" dirty="0" smtClean="0"/>
              <a:t>年，</a:t>
            </a:r>
            <a:r>
              <a:rPr lang="zh-TW" altLang="zh-TW" sz="2400" b="1" dirty="0"/>
              <a:t>聯合國安全</a:t>
            </a:r>
            <a:r>
              <a:rPr lang="zh-TW" altLang="zh-TW" sz="2400" b="1" dirty="0" smtClean="0"/>
              <a:t>局</a:t>
            </a:r>
            <a:r>
              <a:rPr lang="en-US" altLang="zh-TW" sz="2400" dirty="0" smtClean="0"/>
              <a:t>United </a:t>
            </a:r>
            <a:r>
              <a:rPr lang="en-US" altLang="zh-TW" sz="2400" dirty="0"/>
              <a:t>Nations Safety </a:t>
            </a:r>
            <a:r>
              <a:rPr lang="en-US" altLang="zh-TW" sz="2400" dirty="0" smtClean="0"/>
              <a:t>Agency</a:t>
            </a:r>
            <a:r>
              <a:rPr lang="zh-TW" altLang="en-US" sz="2400" dirty="0" smtClean="0"/>
              <a:t>一致決定</a:t>
            </a:r>
            <a:r>
              <a:rPr lang="zh-TW" altLang="en-US" sz="2400" b="1" dirty="0" smtClean="0"/>
              <a:t>不批核或訂定</a:t>
            </a:r>
            <a:r>
              <a:rPr lang="en-US" altLang="zh-TW" sz="2400" b="1" dirty="0" err="1"/>
              <a:t>rBGH</a:t>
            </a:r>
            <a:r>
              <a:rPr lang="en-US" altLang="zh-TW" sz="2400" b="1" dirty="0"/>
              <a:t> </a:t>
            </a:r>
            <a:r>
              <a:rPr lang="zh-TW" altLang="en-US" sz="2400" b="1" dirty="0" smtClean="0"/>
              <a:t>牛乳的安全標準</a:t>
            </a:r>
            <a:r>
              <a:rPr lang="zh-TW" altLang="en-US" sz="2400" dirty="0" smtClean="0"/>
              <a:t>，成功地引致國際社會禁售美國牛乳。</a:t>
            </a:r>
            <a:endParaRPr lang="zh-TW" alt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802861" y="379828"/>
            <a:ext cx="6159454" cy="826401"/>
          </a:xfrm>
        </p:spPr>
        <p:txBody>
          <a:bodyPr>
            <a:normAutofit/>
          </a:bodyPr>
          <a:lstStyle/>
          <a:p>
            <a:r>
              <a:rPr lang="en-US" altLang="zh-TW" b="1" dirty="0" smtClean="0"/>
              <a:t>GMOs</a:t>
            </a:r>
            <a:r>
              <a:rPr lang="zh-TW" altLang="en-US" b="1" dirty="0"/>
              <a:t>的</a:t>
            </a:r>
            <a:r>
              <a:rPr lang="zh-TW" altLang="en-US" b="1" dirty="0" smtClean="0"/>
              <a:t>預言？神話？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29994" y="1350498"/>
            <a:ext cx="10674618" cy="5162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2800" b="1" dirty="0" smtClean="0"/>
              <a:t>GMOs </a:t>
            </a:r>
            <a:r>
              <a:rPr lang="zh-TW" altLang="en-US" sz="2800" b="1" dirty="0" smtClean="0"/>
              <a:t>能拯救世界免於飢荒？</a:t>
            </a:r>
            <a:endParaRPr lang="en-US" altLang="zh-TW" sz="2800" b="1" dirty="0" smtClean="0"/>
          </a:p>
          <a:p>
            <a:r>
              <a:rPr lang="zh-TW" altLang="en-US" sz="2400" dirty="0" smtClean="0"/>
              <a:t>由世界銀行和聯合國資助的</a:t>
            </a:r>
            <a:r>
              <a:rPr lang="zh-TW" altLang="zh-TW" sz="2400" b="1" dirty="0"/>
              <a:t>促進發展的農業</a:t>
            </a:r>
            <a:r>
              <a:rPr lang="zh-TW" altLang="zh-TW" sz="2400" b="1" dirty="0" smtClean="0"/>
              <a:t>知識</a:t>
            </a:r>
            <a:r>
              <a:rPr lang="zh-TW" altLang="en-US" sz="2400" b="1" dirty="0" smtClean="0"/>
              <a:t>、</a:t>
            </a:r>
            <a:r>
              <a:rPr lang="zh-TW" altLang="zh-TW" sz="2400" b="1" dirty="0" smtClean="0"/>
              <a:t>科學</a:t>
            </a:r>
            <a:r>
              <a:rPr lang="zh-TW" altLang="zh-TW" sz="2400" b="1" dirty="0"/>
              <a:t>和</a:t>
            </a:r>
            <a:r>
              <a:rPr lang="zh-TW" altLang="zh-TW" sz="2400" b="1" dirty="0" smtClean="0"/>
              <a:t>技術國際</a:t>
            </a:r>
            <a:r>
              <a:rPr lang="zh-TW" altLang="zh-TW" sz="2400" b="1" dirty="0"/>
              <a:t>評估</a:t>
            </a:r>
            <a:r>
              <a:rPr lang="en-US" altLang="zh-TW" sz="2400" dirty="0" smtClean="0"/>
              <a:t>The </a:t>
            </a:r>
            <a:r>
              <a:rPr lang="en-US" altLang="zh-TW" sz="2400" dirty="0"/>
              <a:t>International Assessment of Agricultural Knowledge, Science, </a:t>
            </a:r>
            <a:r>
              <a:rPr lang="en-US" altLang="zh-TW" sz="2400" dirty="0" smtClean="0"/>
              <a:t>and Technology </a:t>
            </a:r>
            <a:r>
              <a:rPr lang="en-US" altLang="zh-TW" sz="2400" dirty="0"/>
              <a:t>for Development (</a:t>
            </a:r>
            <a:r>
              <a:rPr lang="en-US" altLang="zh-TW" sz="2400" b="1" dirty="0"/>
              <a:t>IAASTD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裡的</a:t>
            </a:r>
            <a:r>
              <a:rPr lang="en-US" altLang="zh-TW" sz="2400" dirty="0" smtClean="0"/>
              <a:t>400 </a:t>
            </a:r>
            <a:r>
              <a:rPr lang="zh-TW" altLang="en-US" sz="2400" dirty="0" smtClean="0"/>
              <a:t>位國際專家發現用</a:t>
            </a:r>
            <a:r>
              <a:rPr lang="zh-TW" altLang="en-US" sz="2400" b="1" dirty="0" smtClean="0"/>
              <a:t>生態農業</a:t>
            </a:r>
            <a:r>
              <a:rPr lang="zh-TW" altLang="en-US" sz="2400" dirty="0" smtClean="0"/>
              <a:t>方法種出來的種子，</a:t>
            </a:r>
            <a:r>
              <a:rPr lang="zh-TW" altLang="en-US" sz="2400" b="1" dirty="0" smtClean="0"/>
              <a:t>比轉基因種子產量更豐</a:t>
            </a:r>
            <a:r>
              <a:rPr lang="zh-TW" altLang="en-US" sz="2400" dirty="0" smtClean="0"/>
              <a:t>。因而是全球糧食安全的基礎。</a:t>
            </a:r>
            <a:endParaRPr lang="en-US" altLang="zh-TW" sz="2400" dirty="0" smtClean="0"/>
          </a:p>
          <a:p>
            <a:r>
              <a:rPr lang="zh-TW" altLang="en-US" sz="2400" dirty="0" smtClean="0"/>
              <a:t>轉基因工程亦</a:t>
            </a:r>
            <a:r>
              <a:rPr lang="zh-TW" altLang="en-US" sz="2400" b="1" dirty="0" smtClean="0"/>
              <a:t>耗能</a:t>
            </a:r>
            <a:r>
              <a:rPr lang="zh-TW" altLang="en-US" sz="2400" dirty="0" smtClean="0"/>
              <a:t>更多。來自阿根庭的研究顯示，栽種</a:t>
            </a:r>
            <a:r>
              <a:rPr lang="en-US" altLang="zh-TW" sz="2400" dirty="0"/>
              <a:t>Roundup </a:t>
            </a:r>
            <a:r>
              <a:rPr lang="en-US" altLang="zh-TW" sz="2400" dirty="0" smtClean="0"/>
              <a:t>Ready</a:t>
            </a:r>
            <a:r>
              <a:rPr lang="zh-TW" altLang="en-US" sz="2400" dirty="0" smtClean="0"/>
              <a:t>大豆比傳統大豆更耗能，原因是</a:t>
            </a:r>
            <a:r>
              <a:rPr lang="en-US" altLang="zh-TW" sz="2400" dirty="0"/>
              <a:t>Roundup Ready</a:t>
            </a:r>
            <a:r>
              <a:rPr lang="zh-TW" altLang="en-US" sz="2400" dirty="0" smtClean="0"/>
              <a:t>大豆要消耗大量能源製造除草劑。</a:t>
            </a:r>
            <a:endParaRPr lang="en-US" altLang="zh-TW" sz="2400" dirty="0"/>
          </a:p>
          <a:p>
            <a:r>
              <a:rPr lang="zh-TW" altLang="en-US" sz="2400" dirty="0" smtClean="0"/>
              <a:t>生態農耕或可持續農耕耗能祇有化工農耕的</a:t>
            </a:r>
            <a:r>
              <a:rPr lang="en-US" altLang="zh-TW" sz="2400" dirty="0" smtClean="0"/>
              <a:t>63%</a:t>
            </a:r>
            <a:r>
              <a:rPr lang="zh-TW" altLang="en-US" sz="2400" dirty="0" smtClean="0"/>
              <a:t>，原因是無需用能量生產氮肥和殺蟲劑。</a:t>
            </a:r>
            <a:endParaRPr lang="en-US" altLang="zh-TW" sz="2400" dirty="0" smtClean="0"/>
          </a:p>
          <a:p>
            <a:r>
              <a:rPr lang="zh-TW" altLang="en-US" sz="2400" dirty="0" smtClean="0"/>
              <a:t>研究數據顯示，轉基因玉米的畝產並不比普通化肥農耕的高，它們的畝產平均低</a:t>
            </a:r>
            <a:r>
              <a:rPr lang="en-US" altLang="zh-TW" sz="2400" dirty="0" smtClean="0"/>
              <a:t>12%</a:t>
            </a:r>
            <a:r>
              <a:rPr lang="zh-TW" altLang="en-US" sz="2400" dirty="0" smtClean="0"/>
              <a:t>左右，主要是因為轉基因玉米需</a:t>
            </a:r>
            <a:r>
              <a:rPr lang="zh-TW" altLang="en-US" sz="2400" b="1" dirty="0" smtClean="0"/>
              <a:t>較長時間才完全成熟</a:t>
            </a:r>
            <a:endParaRPr lang="en-HK" altLang="zh-TW" sz="2400" b="1" dirty="0"/>
          </a:p>
          <a:p>
            <a:endParaRPr lang="en-US" altLang="zh-TW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2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856935" y="379828"/>
            <a:ext cx="6907237" cy="858129"/>
          </a:xfrm>
        </p:spPr>
        <p:txBody>
          <a:bodyPr>
            <a:normAutofit/>
          </a:bodyPr>
          <a:lstStyle/>
          <a:p>
            <a:r>
              <a:rPr lang="en-US" altLang="zh-TW" b="1" dirty="0"/>
              <a:t>GMOs</a:t>
            </a:r>
            <a:r>
              <a:rPr lang="zh-TW" altLang="en-US" b="1" dirty="0" smtClean="0"/>
              <a:t>的預言</a:t>
            </a:r>
            <a:r>
              <a:rPr lang="zh-TW" altLang="en-US" dirty="0" smtClean="0"/>
              <a:t>？</a:t>
            </a:r>
            <a:r>
              <a:rPr lang="zh-TW" altLang="en-US" b="1" dirty="0" smtClean="0"/>
              <a:t>神話</a:t>
            </a:r>
            <a:r>
              <a:rPr lang="zh-TW" altLang="en-US" b="1" dirty="0"/>
              <a:t>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557719" y="1549940"/>
            <a:ext cx="10946893" cy="5097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 smtClean="0"/>
              <a:t>轉基因作物可以減少除草劑與殺蟲藥的應用？</a:t>
            </a:r>
            <a:endParaRPr lang="en-US" altLang="zh-TW" sz="3200" b="1" dirty="0" smtClean="0"/>
          </a:p>
          <a:p>
            <a:r>
              <a:rPr lang="zh-TW" altLang="en-US" sz="2800" dirty="0" smtClean="0"/>
              <a:t>這顯然與事實不乎。生化企業甚至特別設計一些轉基因作物，目的就是為了能承受他們賣給農人的農藥。</a:t>
            </a:r>
            <a:r>
              <a:rPr lang="en-US" altLang="zh-TW" sz="2800" dirty="0" smtClean="0"/>
              <a:t> Monsanto </a:t>
            </a:r>
            <a:r>
              <a:rPr lang="zh-TW" altLang="en-US" sz="2800" dirty="0" smtClean="0"/>
              <a:t>的</a:t>
            </a:r>
            <a:r>
              <a:rPr lang="en-US" altLang="zh-TW" sz="2800" dirty="0"/>
              <a:t>Roundup Ready </a:t>
            </a:r>
            <a:r>
              <a:rPr lang="zh-TW" altLang="en-US" sz="2800" dirty="0" smtClean="0"/>
              <a:t>作物，就是最明顯的例子。特別是他們的轉基因大豆，令全球草</a:t>
            </a:r>
            <a:r>
              <a:rPr lang="zh-TW" altLang="en-US" sz="2800" dirty="0"/>
              <a:t>甘</a:t>
            </a:r>
            <a:r>
              <a:rPr lang="zh-TW" altLang="en-US" sz="2800" dirty="0" smtClean="0"/>
              <a:t>膦的用量標升。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0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49939" y="407962"/>
            <a:ext cx="7045421" cy="733417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對</a:t>
            </a:r>
            <a:r>
              <a:rPr lang="zh-TW" altLang="en-US" sz="4000" b="1" dirty="0" smtClean="0"/>
              <a:t>轉基因技術應用的其他關注</a:t>
            </a:r>
            <a:endParaRPr lang="zh-TW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73413" y="1452663"/>
            <a:ext cx="11206264" cy="5012987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生態環境</a:t>
            </a:r>
            <a:r>
              <a:rPr lang="zh-TW" altLang="en-US" sz="2800" dirty="0" smtClean="0"/>
              <a:t>：轉基因技術推度</a:t>
            </a:r>
            <a:r>
              <a:rPr lang="zh-TW" altLang="en-US" sz="2800" b="1" dirty="0" smtClean="0"/>
              <a:t>單一作物</a:t>
            </a:r>
            <a:r>
              <a:rPr lang="zh-TW" altLang="en-US" sz="2800" dirty="0" smtClean="0"/>
              <a:t>耕作、亦被懷疑與</a:t>
            </a:r>
            <a:r>
              <a:rPr lang="zh-TW" altLang="en-US" sz="2800" dirty="0"/>
              <a:t>蜜蜂和黑脈金斑</a:t>
            </a:r>
            <a:r>
              <a:rPr lang="zh-TW" altLang="en-US" sz="2800" dirty="0" smtClean="0"/>
              <a:t>蝶的死亡與銳減有關</a:t>
            </a:r>
            <a:endParaRPr lang="en-US" altLang="zh-TW" sz="2800" dirty="0" smtClean="0"/>
          </a:p>
          <a:p>
            <a:r>
              <a:rPr lang="zh-TW" altLang="en-US" sz="2800" b="1" dirty="0"/>
              <a:t>農業：</a:t>
            </a:r>
            <a:r>
              <a:rPr lang="zh-TW" altLang="en-US" sz="2800" b="1" dirty="0" smtClean="0"/>
              <a:t>污染</a:t>
            </a:r>
            <a:r>
              <a:rPr lang="zh-TW" altLang="en-US" sz="2800" dirty="0" smtClean="0"/>
              <a:t>傳統作物農地</a:t>
            </a:r>
            <a:endParaRPr lang="en-US" altLang="zh-TW" sz="2800" dirty="0" smtClean="0"/>
          </a:p>
          <a:p>
            <a:r>
              <a:rPr lang="zh-TW" altLang="en-US" sz="2800" b="1" dirty="0" smtClean="0"/>
              <a:t>人畜健康：</a:t>
            </a:r>
            <a:r>
              <a:rPr lang="zh-TW" altLang="en-US" sz="2800" dirty="0" smtClean="0"/>
              <a:t>最明顯的</a:t>
            </a:r>
            <a:r>
              <a:rPr lang="zh-TW" altLang="en-US" sz="2800" dirty="0"/>
              <a:t>是</a:t>
            </a:r>
            <a:r>
              <a:rPr lang="zh-TW" altLang="en-US" sz="2800" b="1" dirty="0"/>
              <a:t>腸道健康</a:t>
            </a:r>
            <a:endParaRPr lang="en-US" altLang="zh-TW" sz="2800" b="1" dirty="0" smtClean="0"/>
          </a:p>
          <a:p>
            <a:pPr marL="0" indent="0">
              <a:buNone/>
            </a:pPr>
            <a:r>
              <a:rPr lang="en-US" altLang="zh-TW" sz="2800" dirty="0" smtClean="0"/>
              <a:t>	</a:t>
            </a:r>
            <a:r>
              <a:rPr lang="zh-TW" altLang="en-US" sz="2800" dirty="0" smtClean="0"/>
              <a:t>草</a:t>
            </a:r>
            <a:r>
              <a:rPr lang="zh-TW" altLang="en-US" sz="2800" dirty="0"/>
              <a:t>甘</a:t>
            </a:r>
            <a:r>
              <a:rPr lang="zh-TW" altLang="en-US" sz="2800" dirty="0" smtClean="0"/>
              <a:t>膦能够殺除雜草而不損害作物，是為因它的運作採用</a:t>
            </a:r>
            <a:r>
              <a:rPr lang="zh-HK" altLang="en-US" sz="2800" b="1" dirty="0" smtClean="0"/>
              <a:t>莽草</a:t>
            </a:r>
            <a:r>
              <a:rPr lang="zh-HK" altLang="en-US" sz="2800" b="1" dirty="0"/>
              <a:t>酸</a:t>
            </a:r>
            <a:r>
              <a:rPr lang="zh-HK" altLang="en-US" sz="2800" b="1" dirty="0" smtClean="0"/>
              <a:t>途</a:t>
            </a:r>
            <a:r>
              <a:rPr lang="en-US" altLang="zh-HK" sz="2800" dirty="0" smtClean="0"/>
              <a:t>	</a:t>
            </a:r>
            <a:r>
              <a:rPr lang="zh-HK" altLang="en-US" sz="2800" b="1" dirty="0" smtClean="0"/>
              <a:t>徑</a:t>
            </a:r>
            <a:r>
              <a:rPr lang="en-US" altLang="zh-HK" sz="2800" dirty="0"/>
              <a:t>shikimate pathway</a:t>
            </a:r>
            <a:r>
              <a:rPr lang="zh-TW" altLang="en-US" sz="2800" dirty="0" smtClean="0"/>
              <a:t>，</a:t>
            </a:r>
            <a:r>
              <a:rPr lang="en-US" altLang="zh-TW" sz="2800" dirty="0" smtClean="0"/>
              <a:t>Monsanto </a:t>
            </a:r>
            <a:r>
              <a:rPr lang="zh-TW" altLang="en-US" sz="2800" dirty="0" smtClean="0"/>
              <a:t>聲稱這途徑不存於任何動物，</a:t>
            </a:r>
            <a:r>
              <a:rPr lang="en-GB" altLang="zh-TW" sz="2800" dirty="0" smtClean="0"/>
              <a:t>	</a:t>
            </a:r>
            <a:r>
              <a:rPr lang="zh-TW" altLang="en-US" sz="2800" dirty="0" smtClean="0"/>
              <a:t>所以對人無害。但原來</a:t>
            </a:r>
            <a:r>
              <a:rPr lang="zh-HK" altLang="en-US" sz="2800" dirty="0"/>
              <a:t>莽草酸</a:t>
            </a:r>
            <a:r>
              <a:rPr lang="zh-HK" altLang="en-US" sz="2800" dirty="0" smtClean="0"/>
              <a:t>途徑</a:t>
            </a:r>
            <a:r>
              <a:rPr lang="zh-TW" altLang="en-US" sz="2800" dirty="0" smtClean="0"/>
              <a:t>是存在於人類</a:t>
            </a:r>
            <a:r>
              <a:rPr lang="zh-TW" altLang="en-US" sz="2800" b="1" dirty="0" smtClean="0"/>
              <a:t>腸道</a:t>
            </a:r>
            <a:r>
              <a:rPr lang="zh-TW" altLang="en-US" sz="2800" dirty="0" smtClean="0"/>
              <a:t>其中一些</a:t>
            </a:r>
            <a:r>
              <a:rPr lang="zh-TW" altLang="en-US" sz="2800" b="1" dirty="0" smtClean="0"/>
              <a:t>細菌</a:t>
            </a:r>
            <a:r>
              <a:rPr lang="en-US" altLang="zh-TW" sz="2800" b="1" dirty="0" smtClean="0"/>
              <a:t>	</a:t>
            </a:r>
            <a:r>
              <a:rPr lang="zh-TW" altLang="en-US" sz="2800" dirty="0" smtClean="0"/>
              <a:t>的。即這些細菌可以將</a:t>
            </a:r>
            <a:r>
              <a:rPr lang="zh-TW" altLang="en-US" sz="2800" dirty="0"/>
              <a:t>草甘</a:t>
            </a:r>
            <a:r>
              <a:rPr lang="zh-TW" altLang="en-US" sz="2800" dirty="0" smtClean="0"/>
              <a:t>膦代謝，間接進入人體。</a:t>
            </a:r>
            <a:endParaRPr lang="en-US" altLang="zh-TW" sz="2800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9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44494" y="365760"/>
            <a:ext cx="6358497" cy="872896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基因種子版權法的後果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18978" y="1195754"/>
            <a:ext cx="10803988" cy="5233181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轉基因種子版權令</a:t>
            </a:r>
            <a:r>
              <a:rPr lang="en-US" altLang="zh-TW" sz="2800" dirty="0" smtClean="0"/>
              <a:t>Monsanto</a:t>
            </a:r>
            <a:r>
              <a:rPr lang="zh-TW" altLang="en-US" sz="2800" dirty="0" smtClean="0"/>
              <a:t>能擁有</a:t>
            </a:r>
            <a:r>
              <a:rPr lang="zh-TW" altLang="en-US" sz="2800" dirty="0"/>
              <a:t>任何長有他們轉基因種子的</a:t>
            </a:r>
            <a:r>
              <a:rPr lang="zh-TW" altLang="en-US" sz="2800" dirty="0" smtClean="0"/>
              <a:t>植物。任何農田未經批准而有他們的</a:t>
            </a:r>
            <a:r>
              <a:rPr lang="zh-TW" altLang="en-US" sz="2800" dirty="0"/>
              <a:t>作</a:t>
            </a:r>
            <a:r>
              <a:rPr lang="zh-TW" altLang="en-US" sz="2800" dirty="0" smtClean="0"/>
              <a:t>物生長，不論種子</a:t>
            </a:r>
            <a:r>
              <a:rPr lang="zh-TW" altLang="en-US" sz="2800" dirty="0"/>
              <a:t>是</a:t>
            </a:r>
            <a:r>
              <a:rPr lang="zh-TW" altLang="en-US" sz="2800" dirty="0" smtClean="0"/>
              <a:t>從貨車飄</a:t>
            </a:r>
            <a:r>
              <a:rPr lang="zh-TW" altLang="en-US" sz="2800" dirty="0"/>
              <a:t>下，</a:t>
            </a:r>
            <a:r>
              <a:rPr lang="zh-TW" altLang="en-US" sz="2800" dirty="0" smtClean="0"/>
              <a:t>或花粉飄送</a:t>
            </a:r>
            <a:r>
              <a:rPr lang="zh-TW" altLang="en-US" sz="2800" dirty="0"/>
              <a:t>，</a:t>
            </a:r>
            <a:r>
              <a:rPr lang="zh-TW" altLang="en-US" sz="2800" dirty="0" smtClean="0"/>
              <a:t>農場主便可被控。農人種了</a:t>
            </a:r>
            <a:r>
              <a:rPr lang="en-US" altLang="zh-TW" sz="2800" dirty="0" smtClean="0"/>
              <a:t>Monsanto</a:t>
            </a:r>
            <a:r>
              <a:rPr lang="zh-TW" altLang="en-US" sz="2800" dirty="0" smtClean="0"/>
              <a:t>的種子更不能</a:t>
            </a:r>
            <a:r>
              <a:rPr lang="zh-TW" altLang="en-US" sz="2800" dirty="0"/>
              <a:t>自己留種</a:t>
            </a:r>
            <a:r>
              <a:rPr lang="zh-TW" altLang="en-US" sz="2800" dirty="0" smtClean="0"/>
              <a:t>，</a:t>
            </a:r>
            <a:r>
              <a:rPr lang="zh-TW" altLang="en-US" sz="2800" dirty="0"/>
              <a:t>被迫每年要繼續</a:t>
            </a:r>
            <a:r>
              <a:rPr lang="zh-TW" altLang="en-US" sz="2800" dirty="0" smtClean="0"/>
              <a:t>購買。但這類作物</a:t>
            </a:r>
            <a:r>
              <a:rPr lang="zh-TW" altLang="en-US" sz="2800" dirty="0"/>
              <a:t>需水較多，也多用了殺蟲劑，因為雜草已對殺蟲藥產生</a:t>
            </a:r>
            <a:r>
              <a:rPr lang="zh-TW" altLang="en-US" sz="2800" dirty="0" smtClean="0"/>
              <a:t>抗藥性。沒有增產</a:t>
            </a:r>
            <a:r>
              <a:rPr lang="zh-TW" altLang="en-US" sz="2800" dirty="0"/>
              <a:t>，</a:t>
            </a:r>
            <a:r>
              <a:rPr lang="zh-TW" altLang="en-US" sz="2800" dirty="0" smtClean="0"/>
              <a:t>成本卻加重，結果是欠債愈深而無法贘還。</a:t>
            </a:r>
            <a:r>
              <a:rPr lang="en-US" altLang="zh-TW" sz="2800" dirty="0"/>
              <a:t>2009</a:t>
            </a:r>
            <a:r>
              <a:rPr lang="zh-TW" altLang="en-US" sz="2800" dirty="0"/>
              <a:t>年，印度有</a:t>
            </a:r>
            <a:r>
              <a:rPr lang="en-US" altLang="zh-TW" sz="2800" dirty="0"/>
              <a:t>17638</a:t>
            </a:r>
            <a:r>
              <a:rPr lang="zh-TW" altLang="en-US" sz="2800" dirty="0"/>
              <a:t>農人</a:t>
            </a:r>
            <a:r>
              <a:rPr lang="zh-TW" altLang="en-US" sz="2800" dirty="0" smtClean="0"/>
              <a:t>因而</a:t>
            </a:r>
            <a:r>
              <a:rPr lang="zh-TW" altLang="en-US" sz="2800" dirty="0"/>
              <a:t>自殺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en-US" altLang="zh-TW" sz="2800" dirty="0" smtClean="0"/>
              <a:t>Monsanto </a:t>
            </a:r>
            <a:r>
              <a:rPr lang="zh-TW" altLang="en-US" sz="2800" dirty="0" smtClean="0"/>
              <a:t>曾對</a:t>
            </a:r>
            <a:r>
              <a:rPr lang="en-US" altLang="zh-TW" sz="2800" dirty="0" smtClean="0"/>
              <a:t>140</a:t>
            </a:r>
            <a:r>
              <a:rPr lang="zh-TW" altLang="en-US" sz="2800" dirty="0" smtClean="0"/>
              <a:t>個農人興訟，與另外</a:t>
            </a:r>
            <a:r>
              <a:rPr lang="en-US" altLang="zh-TW" sz="2800" dirty="0" smtClean="0"/>
              <a:t>700</a:t>
            </a:r>
            <a:r>
              <a:rPr lang="zh-TW" altLang="en-US" sz="2800" dirty="0" smtClean="0"/>
              <a:t>個農人庭外和解。大多農人因無法付出龐大的訴訟費而寧願付罰欵。</a:t>
            </a:r>
            <a:r>
              <a:rPr lang="en-US" altLang="zh-TW" sz="2800" dirty="0" smtClean="0"/>
              <a:t>2014</a:t>
            </a:r>
            <a:r>
              <a:rPr lang="zh-TW" altLang="en-US" sz="2800" dirty="0" smtClean="0"/>
              <a:t>年，美國高等法院廢除了一條</a:t>
            </a:r>
            <a:r>
              <a:rPr lang="zh-TW" altLang="en-US" sz="2800" dirty="0"/>
              <a:t>本來用來保障</a:t>
            </a:r>
            <a:r>
              <a:rPr lang="zh-TW" altLang="en-US" sz="2800" dirty="0" smtClean="0"/>
              <a:t>這些小農的法律，巨資</a:t>
            </a:r>
            <a:r>
              <a:rPr lang="zh-TW" altLang="en-US" sz="2800" dirty="0"/>
              <a:t>生化</a:t>
            </a:r>
            <a:r>
              <a:rPr lang="zh-TW" altLang="en-US" sz="2800" dirty="0" smtClean="0"/>
              <a:t>企業從此享有更多美國法律的保護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6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378634" y="1730326"/>
            <a:ext cx="9523829" cy="886264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/>
              <a:t>甚麼是食物安全與糧食安全的真正挑戰？</a:t>
            </a:r>
            <a:endParaRPr lang="zh-HK" altLang="en-US" sz="40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882683" y="2588455"/>
            <a:ext cx="6949440" cy="19694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b="1" dirty="0" smtClean="0"/>
              <a:t>               我們的角色是甚麼？ </a:t>
            </a:r>
            <a:endParaRPr lang="zh-HK" altLang="en-US" sz="40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828800" y="351693"/>
            <a:ext cx="6372666" cy="815926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低脂</a:t>
            </a:r>
            <a:r>
              <a:rPr lang="zh-TW" altLang="en-US" b="1" dirty="0" smtClean="0"/>
              <a:t>飲食時時代的開始</a:t>
            </a:r>
            <a:endParaRPr lang="zh-HK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89317" y="1237958"/>
            <a:ext cx="10815295" cy="5317588"/>
          </a:xfrm>
        </p:spPr>
        <p:txBody>
          <a:bodyPr>
            <a:normAutofit lnSpcReduction="10000"/>
          </a:bodyPr>
          <a:lstStyle/>
          <a:p>
            <a:r>
              <a:rPr lang="en-US" altLang="zh-TW" sz="2800" dirty="0"/>
              <a:t>1982</a:t>
            </a:r>
            <a:r>
              <a:rPr lang="zh-TW" altLang="en-US" sz="2800" dirty="0"/>
              <a:t>年，</a:t>
            </a:r>
            <a:r>
              <a:rPr lang="en-US" altLang="zh-TW" sz="2800" dirty="0"/>
              <a:t> </a:t>
            </a:r>
            <a:r>
              <a:rPr lang="zh-TW" altLang="en-US" sz="2800" b="1" dirty="0"/>
              <a:t>美國心臟協會</a:t>
            </a:r>
            <a:r>
              <a:rPr lang="en-US" altLang="zh-TW" sz="2800" dirty="0"/>
              <a:t>American Heart Association (AHA), </a:t>
            </a:r>
            <a:r>
              <a:rPr lang="zh-TW" altLang="en-US" sz="2800" b="1" dirty="0"/>
              <a:t>美國醫學會</a:t>
            </a:r>
            <a:r>
              <a:rPr lang="en-US" altLang="zh-TW" sz="2800" dirty="0"/>
              <a:t>the American Medical Association (AMA), </a:t>
            </a:r>
            <a:r>
              <a:rPr lang="zh-TW" altLang="en-US" sz="2800" dirty="0"/>
              <a:t>和</a:t>
            </a:r>
            <a:r>
              <a:rPr lang="zh-TW" altLang="en-US" sz="2800" b="1" dirty="0"/>
              <a:t>美國農業局</a:t>
            </a:r>
            <a:r>
              <a:rPr lang="en-US" altLang="zh-TW" sz="2800" b="1" dirty="0"/>
              <a:t> </a:t>
            </a:r>
            <a:r>
              <a:rPr lang="en-US" altLang="zh-TW" sz="2800" dirty="0"/>
              <a:t>the United Stated Department of Agriculture (USDA) </a:t>
            </a:r>
            <a:r>
              <a:rPr lang="zh-TW" altLang="en-US" sz="2800" dirty="0"/>
              <a:t>建議國民將</a:t>
            </a:r>
            <a:r>
              <a:rPr lang="zh-TW" altLang="en-US" sz="2800" b="1" dirty="0">
                <a:solidFill>
                  <a:srgbClr val="FF0000"/>
                </a:solidFill>
              </a:rPr>
              <a:t>脂肪攝取量</a:t>
            </a:r>
            <a:r>
              <a:rPr lang="zh-TW" altLang="en-US" sz="2800" dirty="0"/>
              <a:t>從</a:t>
            </a:r>
            <a:r>
              <a:rPr lang="en-US" altLang="zh-TW" sz="2800" dirty="0"/>
              <a:t>40%</a:t>
            </a:r>
            <a:r>
              <a:rPr lang="en-US" altLang="zh-TW" sz="2800" dirty="0">
                <a:solidFill>
                  <a:srgbClr val="FF0000"/>
                </a:solidFill>
              </a:rPr>
              <a:t> </a:t>
            </a:r>
            <a:r>
              <a:rPr lang="zh-TW" altLang="en-US" sz="2800" b="1" dirty="0">
                <a:solidFill>
                  <a:srgbClr val="FF0000"/>
                </a:solidFill>
              </a:rPr>
              <a:t>減</a:t>
            </a:r>
            <a:r>
              <a:rPr lang="zh-TW" altLang="en-US" sz="2800" dirty="0"/>
              <a:t>至</a:t>
            </a:r>
            <a:r>
              <a:rPr lang="en-US" altLang="zh-TW" sz="2800" dirty="0"/>
              <a:t> 30 %</a:t>
            </a:r>
            <a:r>
              <a:rPr lang="zh-TW" altLang="en-US" sz="2800" dirty="0"/>
              <a:t>，將</a:t>
            </a:r>
            <a:r>
              <a:rPr lang="zh-TW" altLang="en-US" sz="2800" b="1" dirty="0">
                <a:solidFill>
                  <a:srgbClr val="FF0000"/>
                </a:solidFill>
              </a:rPr>
              <a:t>碳水化合</a:t>
            </a:r>
            <a:r>
              <a:rPr lang="zh-TW" altLang="en-US" sz="2800" dirty="0">
                <a:solidFill>
                  <a:srgbClr val="FF0000"/>
                </a:solidFill>
              </a:rPr>
              <a:t>物</a:t>
            </a:r>
            <a:r>
              <a:rPr lang="zh-TW" altLang="en-US" sz="2800" dirty="0"/>
              <a:t>的攝取量從</a:t>
            </a:r>
            <a:r>
              <a:rPr lang="en-US" altLang="zh-TW" sz="2800" dirty="0"/>
              <a:t>40%</a:t>
            </a:r>
            <a:r>
              <a:rPr lang="zh-TW" altLang="en-US" sz="2800" b="1" dirty="0">
                <a:solidFill>
                  <a:srgbClr val="FF0000"/>
                </a:solidFill>
              </a:rPr>
              <a:t>增</a:t>
            </a:r>
            <a:r>
              <a:rPr lang="zh-TW" altLang="en-US" sz="2800" dirty="0"/>
              <a:t>至</a:t>
            </a:r>
            <a:r>
              <a:rPr lang="en-US" altLang="zh-TW" sz="2800" dirty="0"/>
              <a:t>55%</a:t>
            </a:r>
            <a:r>
              <a:rPr lang="zh-TW" altLang="en-US" sz="2800" dirty="0"/>
              <a:t>。</a:t>
            </a:r>
            <a:r>
              <a:rPr lang="zh-TW" altLang="en-US" sz="2800" b="1" dirty="0">
                <a:solidFill>
                  <a:srgbClr val="0070C0"/>
                </a:solidFill>
              </a:rPr>
              <a:t>市場</a:t>
            </a:r>
            <a:r>
              <a:rPr lang="zh-TW" altLang="en-US" sz="2800" dirty="0"/>
              <a:t>推出大量低脂、脫脂、代脂的高碳水化合物方便及預先包裝食品。但沒有了脂肪，這些食物味如嚼蠟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/>
              <a:t>戰後大企業在美國用化肥及機械，大面積以單一作物形式栽種</a:t>
            </a:r>
            <a:r>
              <a:rPr lang="zh-TW" altLang="en-US" sz="2800" b="1" dirty="0">
                <a:solidFill>
                  <a:srgbClr val="C00000"/>
                </a:solidFill>
              </a:rPr>
              <a:t>小麥、大豆，玉米，油菜</a:t>
            </a:r>
            <a:r>
              <a:rPr lang="zh-TW" altLang="en-US" sz="2800" dirty="0"/>
              <a:t>等等適合該地區天氣及地理環境的作物，令穀物類農作物大量增產。加上政府補貼，商人大發其財的同時，穀物類</a:t>
            </a:r>
            <a:r>
              <a:rPr lang="zh-TW" altLang="en-US" sz="2800" b="1" dirty="0">
                <a:solidFill>
                  <a:srgbClr val="C00000"/>
                </a:solidFill>
              </a:rPr>
              <a:t>農產品價格</a:t>
            </a:r>
            <a:r>
              <a:rPr lang="zh-TW" altLang="en-US" sz="2800" dirty="0"/>
              <a:t>也成功</a:t>
            </a:r>
            <a:r>
              <a:rPr lang="zh-TW" altLang="en-US" sz="2800" b="1" dirty="0">
                <a:solidFill>
                  <a:srgbClr val="C00000"/>
                </a:solidFill>
              </a:rPr>
              <a:t>下降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r>
              <a:rPr lang="zh-TW" altLang="en-US" sz="2800" dirty="0"/>
              <a:t>將穀物食品</a:t>
            </a:r>
            <a:r>
              <a:rPr lang="zh-TW" altLang="en-US" sz="2800" dirty="0" smtClean="0"/>
              <a:t>美味加工的</a:t>
            </a:r>
            <a:r>
              <a:rPr lang="zh-TW" altLang="en-US" sz="2800" dirty="0"/>
              <a:t>第一步，是</a:t>
            </a:r>
            <a:r>
              <a:rPr lang="zh-TW" altLang="en-US" sz="2800" b="1" dirty="0">
                <a:solidFill>
                  <a:srgbClr val="C00000"/>
                </a:solidFill>
              </a:rPr>
              <a:t>去除穀物的纖維外皮</a:t>
            </a:r>
            <a:r>
              <a:rPr lang="zh-TW" altLang="en-US" sz="2800" dirty="0"/>
              <a:t>，再包裝後可再出售及作另外用途。</a:t>
            </a:r>
            <a:endParaRPr lang="en-US" altLang="zh-TW" sz="2800" dirty="0"/>
          </a:p>
          <a:p>
            <a:endParaRPr lang="en-US" altLang="zh-TW" sz="2400" dirty="0"/>
          </a:p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5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70434" y="281353"/>
            <a:ext cx="6402896" cy="112591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讓肉食普及、加工食品美味可口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b="1" dirty="0" smtClean="0"/>
              <a:t>創意無限，也盈利無限</a:t>
            </a:r>
            <a:endParaRPr lang="zh-TW" altLang="en-US" sz="32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89316" y="1336431"/>
            <a:ext cx="10775853" cy="534572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把比蔗糖平價的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玉米糖漿</a:t>
            </a:r>
            <a:r>
              <a:rPr lang="zh-TW" altLang="en-US" sz="2400" dirty="0" smtClean="0"/>
              <a:t>加進食物，再加上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人造色素和香味</a:t>
            </a:r>
            <a:r>
              <a:rPr lang="zh-TW" altLang="en-US" sz="2400" dirty="0" smtClean="0"/>
              <a:t>，從小孩便開始愛上了，且可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延長保鮮期</a:t>
            </a:r>
            <a:r>
              <a:rPr lang="zh-TW" altLang="en-US" sz="2400" dirty="0" smtClean="0"/>
              <a:t>，運銷全球。</a:t>
            </a:r>
            <a:endParaRPr lang="en-US" altLang="zh-TW" sz="2400" dirty="0" smtClean="0"/>
          </a:p>
          <a:p>
            <a:r>
              <a:rPr lang="zh-TW" altLang="en-US" sz="2400" dirty="0" smtClean="0"/>
              <a:t>推廣以</a:t>
            </a:r>
            <a:r>
              <a:rPr lang="zh-TW" altLang="en-US" sz="2400" b="1" dirty="0">
                <a:solidFill>
                  <a:srgbClr val="FF0000"/>
                </a:solidFill>
              </a:rPr>
              <a:t>不飽和及價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廉</a:t>
            </a:r>
            <a:r>
              <a:rPr lang="zh-TW" altLang="en-US" sz="2400" b="1" dirty="0">
                <a:solidFill>
                  <a:srgbClr val="FF0000"/>
                </a:solidFill>
              </a:rPr>
              <a:t>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植物油</a:t>
            </a:r>
            <a:r>
              <a:rPr lang="zh-TW" altLang="en-US" sz="2400" dirty="0"/>
              <a:t>取代動物脂肪或飽和植物油</a:t>
            </a:r>
            <a:r>
              <a:rPr lang="zh-TW" altLang="en-US" sz="2400" dirty="0" smtClean="0"/>
              <a:t>，鼓吹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低脂</a:t>
            </a:r>
            <a:r>
              <a:rPr lang="zh-TW" altLang="en-US" sz="2400" dirty="0"/>
              <a:t>飲食</a:t>
            </a:r>
            <a:r>
              <a:rPr lang="en-US" altLang="zh-TW" sz="2400" dirty="0"/>
              <a:t>(</a:t>
            </a:r>
            <a:r>
              <a:rPr lang="zh-TW" altLang="en-US" sz="2400" dirty="0"/>
              <a:t>而無視含糖量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/>
              <a:t>將</a:t>
            </a:r>
            <a:r>
              <a:rPr lang="zh-TW" altLang="en-US" sz="2400" b="1" dirty="0">
                <a:solidFill>
                  <a:srgbClr val="FF0000"/>
                </a:solidFill>
              </a:rPr>
              <a:t>植物油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氫化</a:t>
            </a:r>
            <a:r>
              <a:rPr lang="zh-TW" altLang="en-US" sz="2400" dirty="0" smtClean="0"/>
              <a:t>，變成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反</a:t>
            </a:r>
            <a:r>
              <a:rPr lang="zh-TW" altLang="en-US" sz="2400" b="1" dirty="0">
                <a:solidFill>
                  <a:srgbClr val="FF0000"/>
                </a:solidFill>
              </a:rPr>
              <a:t>式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脂肪</a:t>
            </a:r>
            <a:r>
              <a:rPr lang="zh-TW" altLang="en-US" sz="2400" dirty="0" smtClean="0"/>
              <a:t>，增加美味及延長</a:t>
            </a:r>
            <a:r>
              <a:rPr lang="zh-TW" altLang="en-US" sz="2400" dirty="0"/>
              <a:t>保鮮</a:t>
            </a:r>
            <a:r>
              <a:rPr lang="zh-TW" altLang="en-US" sz="2400" dirty="0" smtClean="0"/>
              <a:t>期。</a:t>
            </a:r>
            <a:endParaRPr lang="en-US" altLang="zh-TW" sz="2400" dirty="0" smtClean="0"/>
          </a:p>
          <a:p>
            <a:r>
              <a:rPr lang="zh-TW" altLang="en-US" sz="2400" dirty="0" smtClean="0"/>
              <a:t>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平價穀物</a:t>
            </a:r>
            <a:r>
              <a:rPr lang="zh-TW" altLang="en-US" sz="2400" dirty="0" smtClean="0"/>
              <a:t>、其他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動物殘餘及石油副產品</a:t>
            </a:r>
            <a:r>
              <a:rPr lang="zh-TW" altLang="en-US" sz="2400" dirty="0" smtClean="0"/>
              <a:t>取代天然草場，並以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集約工廠</a:t>
            </a:r>
            <a:r>
              <a:rPr lang="zh-TW" altLang="en-US" sz="2400" dirty="0" smtClean="0"/>
              <a:t>形式飼養食用家畜及禽、魚類，</a:t>
            </a:r>
            <a:r>
              <a:rPr lang="zh-TW" altLang="en-US" sz="2400" dirty="0" smtClean="0">
                <a:solidFill>
                  <a:schemeClr val="tx1"/>
                </a:solidFill>
              </a:rPr>
              <a:t>肉食食品大量增產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生長激素</a:t>
            </a:r>
            <a:r>
              <a:rPr lang="zh-TW" altLang="en-US" sz="2400" dirty="0" smtClean="0"/>
              <a:t>促生，以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抗生素</a:t>
            </a:r>
            <a:r>
              <a:rPr lang="zh-TW" altLang="en-US" sz="2400" dirty="0" smtClean="0"/>
              <a:t>處理動物不健康地密集生活引起的病毒感染問題，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動物食品價格</a:t>
            </a:r>
            <a:r>
              <a:rPr lang="zh-TW" altLang="en-US" sz="2400" b="1" dirty="0">
                <a:solidFill>
                  <a:srgbClr val="FF0000"/>
                </a:solidFill>
              </a:rPr>
              <a:t>成功下降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配合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未經考証的舖天蓋地的健康資訊</a:t>
            </a:r>
            <a:r>
              <a:rPr lang="zh-TW" altLang="en-US" sz="2400" dirty="0" smtClean="0"/>
              <a:t>：一天三餐早餐最重要、動物或飽和脂肪引致心臟及血管疾病、膽固醇風險、食水加氟防飳牙</a:t>
            </a:r>
            <a:r>
              <a:rPr lang="en-US" altLang="zh-TW" sz="2400" dirty="0" smtClean="0"/>
              <a:t>. . . . . </a:t>
            </a:r>
          </a:p>
          <a:p>
            <a:r>
              <a:rPr lang="zh-TW" altLang="en-US" sz="2400" b="1" dirty="0" smtClean="0">
                <a:solidFill>
                  <a:srgbClr val="FF0000"/>
                </a:solidFill>
              </a:rPr>
              <a:t>石油副產品及</a:t>
            </a:r>
            <a:r>
              <a:rPr lang="zh-TW" altLang="en-US" sz="2400" b="1" dirty="0">
                <a:solidFill>
                  <a:srgbClr val="FF0000"/>
                </a:solidFill>
              </a:rPr>
              <a:t>化工廢料</a:t>
            </a:r>
            <a:r>
              <a:rPr lang="zh-TW" altLang="en-US" sz="2400" dirty="0" smtClean="0"/>
              <a:t>以提高生活「質素」形式，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進入生活</a:t>
            </a:r>
            <a:r>
              <a:rPr lang="zh-TW" altLang="en-US" sz="2400" dirty="0" smtClean="0"/>
              <a:t>每一層面。</a:t>
            </a:r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6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36970" y="434501"/>
            <a:ext cx="7902452" cy="1098877"/>
          </a:xfrm>
        </p:spPr>
        <p:txBody>
          <a:bodyPr>
            <a:noAutofit/>
          </a:bodyPr>
          <a:lstStyle/>
          <a:p>
            <a:r>
              <a:rPr lang="zh-TW" altLang="en-US" sz="2800" b="1" dirty="0" smtClean="0"/>
              <a:t>低脂、代脂、加工食品和平價肉食暢銷全球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zh-TW" altLang="en-US" sz="2800" b="1" dirty="0" smtClean="0"/>
              <a:t>食物業與醫藥業利潤節節上升的這幾十年</a:t>
            </a:r>
            <a:endParaRPr lang="zh-TW" altLang="en-US" sz="2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0145" y="1783404"/>
            <a:ext cx="10914467" cy="47470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在發達國家或較富裕地區，</a:t>
            </a:r>
            <a:r>
              <a:rPr lang="zh-TW" altLang="en-US" sz="2400" dirty="0"/>
              <a:t>這些方便、美味、即食、廉宜的加工食品，漸漸取代了幾千年來人類取自自然的</a:t>
            </a:r>
            <a:r>
              <a:rPr lang="zh-TW" altLang="en-US" sz="2400" b="1" dirty="0">
                <a:solidFill>
                  <a:srgbClr val="00B050"/>
                </a:solidFill>
              </a:rPr>
              <a:t>完整</a:t>
            </a:r>
            <a:r>
              <a:rPr lang="zh-TW" altLang="en-US" sz="2400" b="1" dirty="0" smtClean="0">
                <a:solidFill>
                  <a:srgbClr val="00B050"/>
                </a:solidFill>
              </a:rPr>
              <a:t>食物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同時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上升</a:t>
            </a:r>
            <a:r>
              <a:rPr lang="zh-TW" altLang="en-US" sz="2400" dirty="0" smtClean="0"/>
              <a:t>的也有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人口癡肥或超重比例、心臟病及血管發病率比率、二型糖料病發病比率、高血壓發病比率、癌病發病比率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以及這些病患者的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年齡下降</a:t>
            </a:r>
            <a:r>
              <a:rPr lang="zh-TW" altLang="en-US" sz="2400" dirty="0" smtClean="0"/>
              <a:t>比率。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似乎低脂飲食想預防的病變沒有減少，卻在增加和年輕化。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問題出在那裡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？</a:t>
            </a:r>
            <a:endParaRPr lang="zh-TW" altLang="en-US" sz="2800" b="1" dirty="0">
              <a:solidFill>
                <a:srgbClr val="0070C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83403" y="534573"/>
            <a:ext cx="6910431" cy="806136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餓和飽的感覺從何而來？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9829" y="1237958"/>
            <a:ext cx="11124784" cy="5428732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人類大腦的</a:t>
            </a:r>
            <a:r>
              <a:rPr lang="zh-TW" altLang="en-US" sz="2400" b="1" dirty="0">
                <a:solidFill>
                  <a:srgbClr val="FF0000"/>
                </a:solidFill>
              </a:rPr>
              <a:t>快樂中樞</a:t>
            </a:r>
            <a:r>
              <a:rPr lang="en-US" altLang="zh-TW" sz="2400" dirty="0"/>
              <a:t>pleasure center (</a:t>
            </a:r>
            <a:r>
              <a:rPr lang="zh-TW" altLang="zh-TW" sz="2400" dirty="0"/>
              <a:t>又名腹側被蓋區</a:t>
            </a:r>
            <a:r>
              <a:rPr lang="en-US" altLang="zh-TW" sz="2400" dirty="0"/>
              <a:t>aka ventral tegmental area, or VTA, </a:t>
            </a:r>
            <a:r>
              <a:rPr lang="zh-TW" altLang="en-US" sz="2400" dirty="0"/>
              <a:t>和伏隔核區</a:t>
            </a:r>
            <a:r>
              <a:rPr lang="en-US" altLang="zh-TW" sz="2400" dirty="0"/>
              <a:t>nucleus </a:t>
            </a:r>
            <a:r>
              <a:rPr lang="en-US" altLang="zh-TW" sz="2400" dirty="0" err="1"/>
              <a:t>accumbens</a:t>
            </a:r>
            <a:r>
              <a:rPr lang="en-US" altLang="zh-TW" sz="2400" dirty="0"/>
              <a:t>, or NA) </a:t>
            </a:r>
            <a:r>
              <a:rPr lang="zh-TW" altLang="en-US" sz="2400" dirty="0"/>
              <a:t>是</a:t>
            </a:r>
            <a:r>
              <a:rPr lang="zh-TW" altLang="en-US" sz="2400" b="1" dirty="0">
                <a:solidFill>
                  <a:srgbClr val="FF0000"/>
                </a:solidFill>
              </a:rPr>
              <a:t>所有行為的根基</a:t>
            </a:r>
            <a:r>
              <a:rPr lang="zh-TW" altLang="en-US" sz="2400" dirty="0"/>
              <a:t>，是由各種「</a:t>
            </a:r>
            <a:r>
              <a:rPr lang="zh-TW" altLang="en-US" sz="2400" b="1" dirty="0">
                <a:solidFill>
                  <a:srgbClr val="FF0000"/>
                </a:solidFill>
              </a:rPr>
              <a:t>化學信使</a:t>
            </a:r>
            <a:r>
              <a:rPr lang="zh-TW" altLang="en-US" sz="2400" dirty="0"/>
              <a:t>」激活或驅動的。人體內的「化學信使」 種類繁多，籠統地稱為各種激素、酵素或賀爾蒙。</a:t>
            </a:r>
            <a:endParaRPr lang="en-US" altLang="zh-TW" sz="2400" dirty="0"/>
          </a:p>
          <a:p>
            <a:r>
              <a:rPr lang="zh-TW" altLang="en-US" sz="2400" dirty="0"/>
              <a:t>人類想吃東西，是因為大腦的</a:t>
            </a:r>
            <a:r>
              <a:rPr lang="en-US" altLang="zh-TW" sz="2400" dirty="0"/>
              <a:t>”</a:t>
            </a:r>
            <a:r>
              <a:rPr lang="zh-TW" altLang="zh-TW" sz="2400" b="1" dirty="0">
                <a:solidFill>
                  <a:srgbClr val="FF0000"/>
                </a:solidFill>
              </a:rPr>
              <a:t>獎勵通路</a:t>
            </a:r>
            <a:r>
              <a:rPr lang="en-US" altLang="zh-TW" sz="2400" dirty="0"/>
              <a:t>”(</a:t>
            </a:r>
            <a:r>
              <a:rPr lang="zh-TW" altLang="en-US" sz="2400" dirty="0"/>
              <a:t>或</a:t>
            </a:r>
            <a:r>
              <a:rPr lang="zh-TW" altLang="zh-TW" sz="2400" dirty="0"/>
              <a:t>享樂途徑</a:t>
            </a:r>
            <a:r>
              <a:rPr lang="en-US" altLang="zh-TW" sz="2400" dirty="0"/>
              <a:t>)</a:t>
            </a:r>
            <a:r>
              <a:rPr lang="zh-TW" altLang="en-US" sz="2400" dirty="0"/>
              <a:t>被一些「</a:t>
            </a:r>
            <a:r>
              <a:rPr lang="zh-TW" altLang="en-US" sz="2400" b="1" dirty="0">
                <a:solidFill>
                  <a:srgbClr val="FF0000"/>
                </a:solidFill>
              </a:rPr>
              <a:t>化學信使</a:t>
            </a:r>
            <a:r>
              <a:rPr lang="zh-TW" altLang="en-US" sz="2400" dirty="0"/>
              <a:t>」激活。身體能量不足或血糖下降而自身不能調節是兩個最自然會激活這些「化學信使」的狀況。</a:t>
            </a:r>
            <a:endParaRPr lang="en-US" altLang="zh-TW" sz="2400" dirty="0"/>
          </a:p>
          <a:p>
            <a:r>
              <a:rPr lang="zh-TW" altLang="en-US" sz="2400" dirty="0"/>
              <a:t>但大腦對食物作出回應的區域，跟回應</a:t>
            </a:r>
            <a:r>
              <a:rPr lang="zh-TW" altLang="zh-TW" sz="2400" dirty="0"/>
              <a:t>尼古丁，嗎啡，安非他明，乙醇</a:t>
            </a:r>
            <a:r>
              <a:rPr lang="en-US" altLang="zh-TW" sz="2400" dirty="0"/>
              <a:t>(</a:t>
            </a:r>
            <a:r>
              <a:rPr lang="zh-TW" altLang="en-US" sz="2400" dirty="0"/>
              <a:t>酒精</a:t>
            </a:r>
            <a:r>
              <a:rPr lang="en-US" altLang="zh-TW" sz="2400" dirty="0"/>
              <a:t>)</a:t>
            </a:r>
            <a:r>
              <a:rPr lang="zh-TW" altLang="zh-TW" sz="2400" dirty="0"/>
              <a:t>，性</a:t>
            </a:r>
            <a:r>
              <a:rPr lang="zh-TW" altLang="en-US" sz="2400" dirty="0"/>
              <a:t>或運動是同一區域，所以除了「餓」，身體其他感覺器官也可引發「化學信使」，例如色、香、味，或社群，但</a:t>
            </a:r>
            <a:r>
              <a:rPr lang="zh-TW" altLang="en-US" sz="2400" b="1" dirty="0">
                <a:solidFill>
                  <a:srgbClr val="FF0000"/>
                </a:solidFill>
              </a:rPr>
              <a:t>會否</a:t>
            </a:r>
            <a:r>
              <a:rPr lang="zh-TW" altLang="en-US" sz="2400" dirty="0"/>
              <a:t>因而</a:t>
            </a:r>
            <a:r>
              <a:rPr lang="zh-TW" altLang="en-US" sz="2400" b="1" dirty="0">
                <a:solidFill>
                  <a:srgbClr val="FF0000"/>
                </a:solidFill>
              </a:rPr>
              <a:t>進食</a:t>
            </a:r>
            <a:r>
              <a:rPr lang="zh-TW" altLang="en-US" sz="2400" dirty="0"/>
              <a:t>，則視乎體內的另外兩種激素，</a:t>
            </a:r>
            <a:r>
              <a:rPr lang="zh-TW" altLang="en-US" sz="2800" b="1" dirty="0">
                <a:solidFill>
                  <a:srgbClr val="C00000"/>
                </a:solidFill>
              </a:rPr>
              <a:t>胰島素</a:t>
            </a:r>
            <a:r>
              <a:rPr lang="en-HK" altLang="zh-TW" sz="2400" dirty="0"/>
              <a:t>Insulin</a:t>
            </a:r>
            <a:r>
              <a:rPr lang="zh-TW" altLang="en-US" sz="2400" dirty="0"/>
              <a:t>及</a:t>
            </a:r>
            <a:r>
              <a:rPr lang="zh-TW" altLang="en-US" sz="2800" b="1" dirty="0">
                <a:solidFill>
                  <a:srgbClr val="C00000"/>
                </a:solidFill>
              </a:rPr>
              <a:t>瘦素</a:t>
            </a:r>
            <a:r>
              <a:rPr lang="zh-TW" altLang="en-US" sz="2400" dirty="0"/>
              <a:t> </a:t>
            </a:r>
            <a:r>
              <a:rPr lang="en-HK" altLang="zh-TW" sz="2400" dirty="0"/>
              <a:t>Leptin</a:t>
            </a:r>
            <a:endParaRPr lang="en-US" altLang="zh-TW" sz="2400" dirty="0"/>
          </a:p>
          <a:p>
            <a:endParaRPr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26" y="125260"/>
            <a:ext cx="2893511" cy="7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6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10736</TotalTime>
  <Words>6852</Words>
  <Application>Microsoft Office PowerPoint</Application>
  <PresentationFormat>寬螢幕</PresentationFormat>
  <Paragraphs>296</Paragraphs>
  <Slides>59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59</vt:i4>
      </vt:variant>
    </vt:vector>
  </HeadingPairs>
  <TitlesOfParts>
    <vt:vector size="66" baseType="lpstr">
      <vt:lpstr>幼圆</vt:lpstr>
      <vt:lpstr>微軟正黑體</vt:lpstr>
      <vt:lpstr>Arial</vt:lpstr>
      <vt:lpstr>Century Gothic</vt:lpstr>
      <vt:lpstr>Wingdings</vt:lpstr>
      <vt:lpstr>Wingdings 3</vt:lpstr>
      <vt:lpstr>絲縷</vt:lpstr>
      <vt:lpstr>食物安全與糧食安全                  近代食物業與化學工業進入生活的迷思</vt:lpstr>
      <vt:lpstr>化肥農藥、單一作物、集約式肉食供應鏈、加工食品、基因改造食物、沒完沒了的故事. . .</vt:lpstr>
      <vt:lpstr>當政治與商業利益取代了嚴謹的科研</vt:lpstr>
      <vt:lpstr>影響其後三十年的飲食與健康謬誤</vt:lpstr>
      <vt:lpstr>問題出在那裡？</vt:lpstr>
      <vt:lpstr>低脂飲食時時代的開始</vt:lpstr>
      <vt:lpstr>讓肉食普及、加工食品美味可口 創意無限，也盈利無限</vt:lpstr>
      <vt:lpstr>低脂、代脂、加工食品和平價肉食暢銷全球 食物業與醫藥業利潤節節上升的這幾十年</vt:lpstr>
      <vt:lpstr>餓和飽的感覺從何而來？</vt:lpstr>
      <vt:lpstr>健康的食欲調節訊號</vt:lpstr>
      <vt:lpstr>元素週期表：一些主要元素的特別位置</vt:lpstr>
      <vt:lpstr>有機體裡的一些功能組別舉例</vt:lpstr>
      <vt:lpstr>碳水化合物，單糖與多糖 知多一點點： </vt:lpstr>
      <vt:lpstr>化學式雖然相同，但這24個原子 卻可以有3種及更多的不同結構</vt:lpstr>
      <vt:lpstr>這三者在結構上的分別，在環狀形式時更明顯        果糖                      葡萄糖                   半乳糖  </vt:lpstr>
      <vt:lpstr>葡萄糖這個結構 令它可以以鏈狀結合成澱粉質</vt:lpstr>
      <vt:lpstr>葡萄糖可與果糖合成雙糖，就是蔗糖 與半乳糖合成雙糖，就是乳糖  </vt:lpstr>
      <vt:lpstr>這結構上的分別 令葡萄糖與其他碳水化合物在體內經歷完全不同的代謝過程</vt:lpstr>
      <vt:lpstr>葡萄糖產生的代謝產物</vt:lpstr>
      <vt:lpstr>乙醇(酒精)也是碳氫氧化合物</vt:lpstr>
      <vt:lpstr>乙醇的代謝</vt:lpstr>
      <vt:lpstr>乙醇的代謝(續)</vt:lpstr>
      <vt:lpstr>果糖的代謝</vt:lpstr>
      <vt:lpstr>果糖的代謝(續)</vt:lpstr>
      <vt:lpstr>果糖驅使人過量進食的正「反饋循環」 </vt:lpstr>
      <vt:lpstr>今天富裕地區青少年甚或成人 的果糖攝入量是平均每日73克 </vt:lpstr>
      <vt:lpstr>膽固醇的迷思</vt:lpstr>
      <vt:lpstr>模糊的體檢數據</vt:lpstr>
      <vt:lpstr>美國馬利蘭州立大學建議的腰臂圍比 統計上更能預測心血管、高血壓和二型糖尿病的機率</vt:lpstr>
      <vt:lpstr>給男士的腰圍參考</vt:lpstr>
      <vt:lpstr>給女士的腰圍參考</vt:lpstr>
      <vt:lpstr>被矮化的纖維</vt:lpstr>
      <vt:lpstr>轉基因農作物，糧食安全的迷思</vt:lpstr>
      <vt:lpstr>糧食安全函蓋四大領域</vt:lpstr>
      <vt:lpstr>糧食安全的個人、 家庭及國家層面關注</vt:lpstr>
      <vt:lpstr>變動中的糧食消費量(以中美為例)</vt:lpstr>
      <vt:lpstr>甚麼是GMOs轉基因生物？</vt:lpstr>
      <vt:lpstr>基因工程目前最多的應用： 大規模農作物生產</vt:lpstr>
      <vt:lpstr>草甘膦的應用</vt:lpstr>
      <vt:lpstr>對草甘膦人體殘留的一些研究結果：</vt:lpstr>
      <vt:lpstr>基因改造生物是怎樣製造的？</vt:lpstr>
      <vt:lpstr>所有生物個體都有自然的屏障</vt:lpstr>
      <vt:lpstr>這科技其實還在萌芽階段 許下的大部份承諾還未有兌現</vt:lpstr>
      <vt:lpstr>基因改造工程是如何發展起來的？</vt:lpstr>
      <vt:lpstr>基因改造工程發展簡史(續)</vt:lpstr>
      <vt:lpstr>基因改造工程發展簡史(續)</vt:lpstr>
      <vt:lpstr>基因改造工程發展簡史(續)</vt:lpstr>
      <vt:lpstr>轉基因技術的主要支持和推動者</vt:lpstr>
      <vt:lpstr>六大巨資企業</vt:lpstr>
      <vt:lpstr>六大巨資企業</vt:lpstr>
      <vt:lpstr>操控全球農業命運與前景的生化巨資企業</vt:lpstr>
      <vt:lpstr>轉基因食物的普及程度</vt:lpstr>
      <vt:lpstr>其他值得注意的已註册的轉基因作物</vt:lpstr>
      <vt:lpstr>Mosanto 的牛生長激素 Bovine somatotropin (bST)在1993年獲批作商業用途 </vt:lpstr>
      <vt:lpstr>GMOs的預言？神話？</vt:lpstr>
      <vt:lpstr>GMOs的預言？神話？</vt:lpstr>
      <vt:lpstr>對轉基因技術應用的其他關注</vt:lpstr>
      <vt:lpstr>基因種子版權法的後果</vt:lpstr>
      <vt:lpstr>甚麼是食物安全與糧食安全的真正挑戰？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從烏蘭布和五十年綠化治沙 看自然界植物的演替</dc:title>
  <dc:creator>hlg</dc:creator>
  <cp:lastModifiedBy>hlg</cp:lastModifiedBy>
  <cp:revision>352</cp:revision>
  <dcterms:created xsi:type="dcterms:W3CDTF">2015-04-17T14:31:02Z</dcterms:created>
  <dcterms:modified xsi:type="dcterms:W3CDTF">2015-10-27T07:51:37Z</dcterms:modified>
</cp:coreProperties>
</file>