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1" r:id="rId2"/>
    <p:sldId id="284" r:id="rId3"/>
    <p:sldId id="285" r:id="rId4"/>
    <p:sldId id="256" r:id="rId5"/>
    <p:sldId id="257" r:id="rId6"/>
    <p:sldId id="278" r:id="rId7"/>
    <p:sldId id="279" r:id="rId8"/>
    <p:sldId id="258" r:id="rId9"/>
    <p:sldId id="259" r:id="rId10"/>
    <p:sldId id="260" r:id="rId11"/>
    <p:sldId id="261" r:id="rId12"/>
    <p:sldId id="262" r:id="rId13"/>
    <p:sldId id="263" r:id="rId14"/>
    <p:sldId id="264" r:id="rId15"/>
    <p:sldId id="265" r:id="rId16"/>
    <p:sldId id="273" r:id="rId17"/>
    <p:sldId id="266" r:id="rId18"/>
    <p:sldId id="267" r:id="rId19"/>
    <p:sldId id="268" r:id="rId20"/>
    <p:sldId id="269" r:id="rId21"/>
    <p:sldId id="270" r:id="rId22"/>
    <p:sldId id="271" r:id="rId23"/>
    <p:sldId id="272" r:id="rId24"/>
    <p:sldId id="274" r:id="rId25"/>
    <p:sldId id="275" r:id="rId26"/>
    <p:sldId id="307" r:id="rId27"/>
    <p:sldId id="309" r:id="rId28"/>
    <p:sldId id="310" r:id="rId29"/>
    <p:sldId id="311" r:id="rId30"/>
    <p:sldId id="312" r:id="rId31"/>
    <p:sldId id="313" r:id="rId32"/>
    <p:sldId id="314" r:id="rId33"/>
    <p:sldId id="315" r:id="rId34"/>
    <p:sldId id="316" r:id="rId35"/>
    <p:sldId id="317" r:id="rId36"/>
    <p:sldId id="296" r:id="rId37"/>
    <p:sldId id="286" r:id="rId38"/>
    <p:sldId id="280" r:id="rId39"/>
    <p:sldId id="281" r:id="rId40"/>
    <p:sldId id="282" r:id="rId41"/>
    <p:sldId id="319" r:id="rId42"/>
    <p:sldId id="320" r:id="rId43"/>
    <p:sldId id="287" r:id="rId44"/>
    <p:sldId id="288" r:id="rId45"/>
    <p:sldId id="289" r:id="rId46"/>
    <p:sldId id="290" r:id="rId47"/>
    <p:sldId id="292" r:id="rId48"/>
    <p:sldId id="291" r:id="rId49"/>
    <p:sldId id="293" r:id="rId50"/>
    <p:sldId id="294" r:id="rId51"/>
    <p:sldId id="297" r:id="rId52"/>
    <p:sldId id="298" r:id="rId53"/>
    <p:sldId id="300" r:id="rId54"/>
    <p:sldId id="299" r:id="rId55"/>
    <p:sldId id="301" r:id="rId56"/>
    <p:sldId id="308" r:id="rId57"/>
    <p:sldId id="302" r:id="rId58"/>
    <p:sldId id="318" r:id="rId59"/>
    <p:sldId id="304" r:id="rId60"/>
    <p:sldId id="303" r:id="rId61"/>
    <p:sldId id="295" r:id="rId62"/>
    <p:sldId id="305" r:id="rId63"/>
    <p:sldId id="306" r:id="rId6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21" d="100"/>
          <a:sy n="121" d="100"/>
        </p:scale>
        <p:origin x="132"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29265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43901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F0A7E9-A1E5-453A-AB6C-90BA1E63C6C9}" type="slidenum">
              <a:rPr lang="zh-TW" altLang="en-US" smtClean="0"/>
              <a:t>‹#›</a:t>
            </a:fld>
            <a:endParaRPr lang="zh-TW"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3908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422446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F0A7E9-A1E5-453A-AB6C-90BA1E63C6C9}" type="slidenum">
              <a:rPr lang="zh-TW" altLang="en-US" smtClean="0"/>
              <a:t>‹#›</a:t>
            </a:fld>
            <a:endParaRPr lang="zh-TW"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3879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274122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4169272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1968950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166536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1887026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744699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205450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87062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2512978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78521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1BB9270E-5487-4B35-B591-A5AC7AA63E18}"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31786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BB9270E-5487-4B35-B591-A5AC7AA63E18}" type="datetimeFigureOut">
              <a:rPr lang="zh-TW" altLang="en-US" smtClean="0"/>
              <a:t>2021/4/12</a:t>
            </a:fld>
            <a:endParaRPr lang="zh-TW"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2F0A7E9-A1E5-453A-AB6C-90BA1E63C6C9}" type="slidenum">
              <a:rPr lang="zh-TW" altLang="en-US" smtClean="0"/>
              <a:t>‹#›</a:t>
            </a:fld>
            <a:endParaRPr lang="zh-TW" altLang="en-US"/>
          </a:p>
        </p:txBody>
      </p:sp>
    </p:spTree>
    <p:extLst>
      <p:ext uri="{BB962C8B-B14F-4D97-AF65-F5344CB8AC3E}">
        <p14:creationId xmlns:p14="http://schemas.microsoft.com/office/powerpoint/2010/main" val="124476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2885302" y="2440459"/>
            <a:ext cx="6277233" cy="2804984"/>
          </a:xfrm>
        </p:spPr>
        <p:txBody>
          <a:bodyPr>
            <a:normAutofit/>
          </a:bodyPr>
          <a:lstStyle/>
          <a:p>
            <a:r>
              <a:rPr lang="zh-TW" altLang="en-US" sz="4400" dirty="0"/>
              <a:t>有機？無機？</a:t>
            </a:r>
            <a:br>
              <a:rPr lang="en-US" altLang="zh-TW" sz="4400" dirty="0"/>
            </a:br>
            <a:br>
              <a:rPr lang="en-US" altLang="zh-TW" sz="4400" dirty="0"/>
            </a:br>
            <a:r>
              <a:rPr lang="en-US" altLang="zh-TW" dirty="0"/>
              <a:t>              </a:t>
            </a:r>
            <a:r>
              <a:rPr lang="zh-TW" altLang="en-US" dirty="0"/>
              <a:t>我們在說甚麼？</a:t>
            </a:r>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795735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0838" y="296563"/>
            <a:ext cx="6400800" cy="784654"/>
          </a:xfrm>
        </p:spPr>
        <p:txBody>
          <a:bodyPr/>
          <a:lstStyle/>
          <a:p>
            <a:r>
              <a:rPr lang="zh-TW" altLang="zh-TW" dirty="0"/>
              <a:t>與</a:t>
            </a:r>
            <a:r>
              <a:rPr lang="zh-TW" altLang="zh-TW" b="1" dirty="0">
                <a:solidFill>
                  <a:srgbClr val="FF0000"/>
                </a:solidFill>
              </a:rPr>
              <a:t>氧</a:t>
            </a:r>
            <a:r>
              <a:rPr lang="zh-TW" altLang="zh-TW" dirty="0"/>
              <a:t>的關係</a:t>
            </a:r>
            <a:endParaRPr lang="zh-TW" altLang="en-US" dirty="0"/>
          </a:p>
        </p:txBody>
      </p:sp>
      <p:sp>
        <p:nvSpPr>
          <p:cNvPr id="3" name="內容版面配置區 2"/>
          <p:cNvSpPr>
            <a:spLocks noGrp="1"/>
          </p:cNvSpPr>
          <p:nvPr>
            <p:ph idx="1"/>
          </p:nvPr>
        </p:nvSpPr>
        <p:spPr>
          <a:xfrm>
            <a:off x="574588" y="1266568"/>
            <a:ext cx="10930023" cy="5362832"/>
          </a:xfrm>
        </p:spPr>
        <p:txBody>
          <a:bodyPr>
            <a:normAutofit/>
          </a:bodyPr>
          <a:lstStyle/>
          <a:p>
            <a:r>
              <a:rPr lang="zh-TW" altLang="zh-TW" dirty="0">
                <a:solidFill>
                  <a:srgbClr val="FF0000"/>
                </a:solidFill>
              </a:rPr>
              <a:t>專性好氧菌</a:t>
            </a:r>
            <a:r>
              <a:rPr lang="zh-TW" altLang="zh-TW" dirty="0"/>
              <a:t>：有完整的呼吸鏈，以分子氧作為最終電子受體，缺氧的狀態下無法存活。大多數細菌、放綫菌和真菌是專性好氧菌。如在土壤生態工程中常用到的巨大芽孢杆菌</a:t>
            </a:r>
            <a:r>
              <a:rPr lang="en-GB" altLang="zh-TW" dirty="0"/>
              <a:t>(Bacillus </a:t>
            </a:r>
            <a:r>
              <a:rPr lang="en-GB" altLang="zh-TW" dirty="0" err="1"/>
              <a:t>magaterium</a:t>
            </a:r>
            <a:r>
              <a:rPr lang="en-GB" altLang="zh-TW" dirty="0"/>
              <a:t>)</a:t>
            </a:r>
            <a:r>
              <a:rPr lang="zh-TW" altLang="zh-TW" dirty="0"/>
              <a:t>、膠質芽孢杆菌硅酸鹽亞種</a:t>
            </a:r>
            <a:r>
              <a:rPr lang="en-GB" altLang="zh-TW" dirty="0"/>
              <a:t>(Bacillus </a:t>
            </a:r>
            <a:r>
              <a:rPr lang="en-GB" altLang="zh-TW" dirty="0" err="1"/>
              <a:t>mucilaginosus</a:t>
            </a:r>
            <a:r>
              <a:rPr lang="en-GB" altLang="zh-TW" dirty="0"/>
              <a:t> </a:t>
            </a:r>
            <a:r>
              <a:rPr lang="en-GB" altLang="zh-TW" dirty="0" err="1"/>
              <a:t>subsp.siliceus</a:t>
            </a:r>
            <a:r>
              <a:rPr lang="en-GB" altLang="zh-TW" dirty="0"/>
              <a:t>), AM</a:t>
            </a:r>
            <a:r>
              <a:rPr lang="zh-TW" altLang="zh-TW" dirty="0"/>
              <a:t>菌根等。</a:t>
            </a:r>
          </a:p>
          <a:p>
            <a:r>
              <a:rPr lang="zh-TW" altLang="zh-TW" dirty="0">
                <a:solidFill>
                  <a:srgbClr val="FF0000"/>
                </a:solidFill>
              </a:rPr>
              <a:t>兼性厭氧菌</a:t>
            </a:r>
            <a:r>
              <a:rPr lang="zh-TW" altLang="zh-TW" dirty="0"/>
              <a:t>也稱</a:t>
            </a:r>
            <a:r>
              <a:rPr lang="zh-TW" altLang="zh-TW" dirty="0">
                <a:solidFill>
                  <a:srgbClr val="FF0000"/>
                </a:solidFill>
              </a:rPr>
              <a:t>兼性好氧菌</a:t>
            </a:r>
            <a:r>
              <a:rPr lang="zh-TW" altLang="zh-TW" dirty="0"/>
              <a:t>，在有氧或無氧的環境中均能生長。一般以有氧生長為主，有氧時靠呼吸產能；兼具厭氧生長能力，無氧時通過發酵或無氧呼吸產能。如地衣芽孢杆菌</a:t>
            </a:r>
            <a:r>
              <a:rPr lang="en-GB" altLang="zh-TW" dirty="0"/>
              <a:t>(Bacillus </a:t>
            </a:r>
            <a:r>
              <a:rPr lang="en-GB" altLang="zh-TW" dirty="0" err="1"/>
              <a:t>lichenifornus</a:t>
            </a:r>
            <a:r>
              <a:rPr lang="en-GB" altLang="zh-TW" dirty="0"/>
              <a:t>), </a:t>
            </a:r>
            <a:r>
              <a:rPr lang="zh-TW" altLang="zh-TW" dirty="0"/>
              <a:t>釀酒酵母</a:t>
            </a:r>
            <a:r>
              <a:rPr lang="en-GB" altLang="zh-TW" dirty="0"/>
              <a:t>(</a:t>
            </a:r>
            <a:r>
              <a:rPr lang="en-GB" altLang="zh-TW" dirty="0" err="1"/>
              <a:t>Saccharomycces</a:t>
            </a:r>
            <a:r>
              <a:rPr lang="en-GB" altLang="zh-TW" dirty="0"/>
              <a:t> cerevisiae)</a:t>
            </a:r>
            <a:r>
              <a:rPr lang="zh-TW" altLang="zh-TW" dirty="0"/>
              <a:t>等。</a:t>
            </a:r>
          </a:p>
          <a:p>
            <a:r>
              <a:rPr lang="zh-TW" altLang="zh-TW" dirty="0">
                <a:solidFill>
                  <a:srgbClr val="FF0000"/>
                </a:solidFill>
              </a:rPr>
              <a:t>微好氧菌</a:t>
            </a:r>
            <a:r>
              <a:rPr lang="zh-TW" altLang="zh-TW" dirty="0"/>
              <a:t>祇在非常低的氧分壓力下才能生長，它們通過呼吸鏈，以氧為最終電子受體產能。如發酵單孢菌屬</a:t>
            </a:r>
            <a:r>
              <a:rPr lang="en-GB" altLang="zh-TW" dirty="0"/>
              <a:t>(</a:t>
            </a:r>
            <a:r>
              <a:rPr lang="en-GB" altLang="zh-TW" dirty="0" err="1"/>
              <a:t>Zymontonas</a:t>
            </a:r>
            <a:r>
              <a:rPr lang="en-GB" altLang="zh-TW" dirty="0"/>
              <a:t>)</a:t>
            </a:r>
            <a:r>
              <a:rPr lang="zh-TW" altLang="zh-TW" dirty="0"/>
              <a:t>、彎曲菌屬</a:t>
            </a:r>
            <a:r>
              <a:rPr lang="en-GB" altLang="zh-TW" dirty="0"/>
              <a:t>(</a:t>
            </a:r>
            <a:r>
              <a:rPr lang="en-GB" altLang="zh-TW" dirty="0" err="1"/>
              <a:t>Gampylobacter</a:t>
            </a:r>
            <a:r>
              <a:rPr lang="en-GB" altLang="zh-TW" dirty="0"/>
              <a:t>) </a:t>
            </a:r>
            <a:r>
              <a:rPr lang="zh-TW" altLang="zh-TW" dirty="0"/>
              <a:t>、氫單孢菌屬</a:t>
            </a:r>
            <a:r>
              <a:rPr lang="en-GB" altLang="zh-TW" dirty="0"/>
              <a:t>(</a:t>
            </a:r>
            <a:r>
              <a:rPr lang="en-GB" altLang="zh-TW" dirty="0" err="1"/>
              <a:t>Hydrogenomonas</a:t>
            </a:r>
            <a:r>
              <a:rPr lang="en-GB" altLang="zh-TW" dirty="0"/>
              <a:t>)</a:t>
            </a:r>
            <a:r>
              <a:rPr lang="zh-TW" altLang="zh-TW" dirty="0"/>
              <a:t>、霍亂弧菌</a:t>
            </a:r>
            <a:r>
              <a:rPr lang="en-GB" altLang="zh-TW" dirty="0"/>
              <a:t>(Vibrio cholera)</a:t>
            </a:r>
            <a:r>
              <a:rPr lang="zh-TW" altLang="zh-TW" dirty="0"/>
              <a:t>等屬種成員</a:t>
            </a:r>
          </a:p>
          <a:p>
            <a:r>
              <a:rPr lang="zh-TW" altLang="zh-TW" dirty="0">
                <a:solidFill>
                  <a:srgbClr val="FF0000"/>
                </a:solidFill>
              </a:rPr>
              <a:t>耐氧菌</a:t>
            </a:r>
            <a:r>
              <a:rPr lang="zh-TW" altLang="zh-TW" dirty="0"/>
              <a:t>，生長不需要氧，但可在分子氧存在的條件下進行發酵性厭氧生活，分子氧對它們無用，但也無害，故可稱為耐氧性厭氧菌。原因是它們不具有呼吸鏈，祇通過發酵底物水平磷酸化獲得能量。如具有拮抗作用的乳酸乳杆菌</a:t>
            </a:r>
            <a:r>
              <a:rPr lang="en-GB" altLang="zh-TW" dirty="0"/>
              <a:t>(Lactobacillus </a:t>
            </a:r>
            <a:r>
              <a:rPr lang="en-GB" altLang="zh-TW" dirty="0" err="1"/>
              <a:t>lactis</a:t>
            </a:r>
            <a:r>
              <a:rPr lang="en-GB" altLang="zh-TW" dirty="0"/>
              <a:t>)</a:t>
            </a:r>
            <a:r>
              <a:rPr lang="zh-TW" altLang="zh-TW" dirty="0"/>
              <a:t>、乳鏈球菌</a:t>
            </a:r>
            <a:r>
              <a:rPr lang="en-GB" altLang="zh-TW" dirty="0"/>
              <a:t>(Streptococcus </a:t>
            </a:r>
            <a:r>
              <a:rPr lang="en-GB" altLang="zh-TW" dirty="0" err="1"/>
              <a:t>lactis</a:t>
            </a:r>
            <a:r>
              <a:rPr lang="en-GB" altLang="zh-TW" dirty="0"/>
              <a:t>)</a:t>
            </a:r>
            <a:r>
              <a:rPr lang="zh-TW" altLang="zh-TW" dirty="0"/>
              <a:t>、腸膜明串珠菌</a:t>
            </a:r>
            <a:r>
              <a:rPr lang="en-GB" altLang="zh-TW" dirty="0"/>
              <a:t>(</a:t>
            </a:r>
            <a:r>
              <a:rPr lang="en-GB" altLang="zh-TW" dirty="0" err="1"/>
              <a:t>Leuconostoc</a:t>
            </a:r>
            <a:r>
              <a:rPr lang="en-GB" altLang="zh-TW" dirty="0"/>
              <a:t> </a:t>
            </a:r>
            <a:r>
              <a:rPr lang="en-GB" altLang="zh-TW" dirty="0" err="1"/>
              <a:t>mesenteroides</a:t>
            </a:r>
            <a:r>
              <a:rPr lang="en-GB" altLang="zh-TW" dirty="0"/>
              <a:t>) </a:t>
            </a:r>
            <a:r>
              <a:rPr lang="zh-TW" altLang="zh-TW" dirty="0"/>
              <a:t>和糞腸球菌</a:t>
            </a:r>
            <a:r>
              <a:rPr lang="en-GB" altLang="zh-TW" dirty="0"/>
              <a:t>(Enterobacter </a:t>
            </a:r>
            <a:r>
              <a:rPr lang="en-GB" altLang="zh-TW" dirty="0" err="1"/>
              <a:t>faecalis</a:t>
            </a:r>
            <a:r>
              <a:rPr lang="en-GB" altLang="zh-TW" dirty="0"/>
              <a:t>)</a:t>
            </a:r>
            <a:r>
              <a:rPr lang="zh-TW" altLang="zh-TW" dirty="0"/>
              <a:t>等。</a:t>
            </a:r>
          </a:p>
          <a:p>
            <a:r>
              <a:rPr lang="zh-TW" altLang="zh-TW" dirty="0">
                <a:solidFill>
                  <a:srgbClr val="FF0000"/>
                </a:solidFill>
              </a:rPr>
              <a:t>厭氧菌</a:t>
            </a:r>
            <a:r>
              <a:rPr lang="zh-TW" altLang="zh-TW" dirty="0"/>
              <a:t>由於缺乏</a:t>
            </a:r>
            <a:r>
              <a:rPr lang="zh-CN" altLang="en-US" dirty="0"/>
              <a:t>超氧化物歧化酶</a:t>
            </a:r>
            <a:r>
              <a:rPr lang="en-HK" altLang="zh-CN" dirty="0"/>
              <a:t>(</a:t>
            </a:r>
            <a:r>
              <a:rPr lang="en-GB" altLang="zh-TW" dirty="0"/>
              <a:t>SOD)</a:t>
            </a:r>
            <a:r>
              <a:rPr lang="en-HK" altLang="zh-TW" b="1" dirty="0"/>
              <a:t> Superoxide dismutase</a:t>
            </a:r>
            <a:r>
              <a:rPr lang="zh-TW" altLang="zh-TW" dirty="0"/>
              <a:t>和過氧化氫酶或過氧化物酶，分子氧可抑制這類微生物的生長。例如紫色非硫化光合細菌</a:t>
            </a:r>
            <a:r>
              <a:rPr lang="en-GB" altLang="zh-TW" dirty="0"/>
              <a:t>(Photosynthesis Bacteria)</a:t>
            </a:r>
            <a:r>
              <a:rPr lang="zh-TW" altLang="zh-TW" dirty="0"/>
              <a:t>與產甲烷菌</a:t>
            </a:r>
            <a:r>
              <a:rPr lang="en-GB" altLang="zh-TW" dirty="0"/>
              <a:t>(</a:t>
            </a:r>
            <a:r>
              <a:rPr lang="en-GB" altLang="zh-TW" dirty="0" err="1"/>
              <a:t>Methanogenus</a:t>
            </a:r>
            <a:r>
              <a:rPr lang="en-GB" altLang="zh-TW" dirty="0"/>
              <a:t>)</a:t>
            </a:r>
            <a:r>
              <a:rPr lang="zh-TW" altLang="zh-TW" dirty="0"/>
              <a:t>等。</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457358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24915" y="383059"/>
            <a:ext cx="7191631" cy="852617"/>
          </a:xfrm>
        </p:spPr>
        <p:txBody>
          <a:bodyPr/>
          <a:lstStyle/>
          <a:p>
            <a:r>
              <a:rPr lang="zh-TW" altLang="en-US" dirty="0"/>
              <a:t>土壤中的</a:t>
            </a:r>
            <a:r>
              <a:rPr lang="zh-TW" altLang="en-US" dirty="0">
                <a:solidFill>
                  <a:srgbClr val="FF0000"/>
                </a:solidFill>
              </a:rPr>
              <a:t>細菌</a:t>
            </a:r>
          </a:p>
        </p:txBody>
      </p:sp>
      <p:sp>
        <p:nvSpPr>
          <p:cNvPr id="3" name="內容版面配置區 2"/>
          <p:cNvSpPr>
            <a:spLocks noGrp="1"/>
          </p:cNvSpPr>
          <p:nvPr>
            <p:ph idx="1"/>
          </p:nvPr>
        </p:nvSpPr>
        <p:spPr>
          <a:xfrm>
            <a:off x="593123" y="1340707"/>
            <a:ext cx="11016049" cy="5171303"/>
          </a:xfrm>
        </p:spPr>
        <p:txBody>
          <a:bodyPr>
            <a:normAutofit lnSpcReduction="10000"/>
          </a:bodyPr>
          <a:lstStyle/>
          <a:p>
            <a:pPr marL="342900" lvl="1" indent="-342900"/>
            <a:r>
              <a:rPr lang="zh-TW" altLang="zh-TW" dirty="0"/>
              <a:t>通常佔土壤微生物</a:t>
            </a:r>
            <a:r>
              <a:rPr lang="zh-TW" altLang="zh-TW" dirty="0">
                <a:solidFill>
                  <a:srgbClr val="FF0000"/>
                </a:solidFill>
              </a:rPr>
              <a:t>總量</a:t>
            </a:r>
            <a:r>
              <a:rPr lang="en-GB" altLang="zh-TW" dirty="0">
                <a:solidFill>
                  <a:srgbClr val="FF0000"/>
                </a:solidFill>
              </a:rPr>
              <a:t>70%</a:t>
            </a:r>
            <a:r>
              <a:rPr lang="zh-TW" altLang="en-US" dirty="0">
                <a:solidFill>
                  <a:srgbClr val="FF0000"/>
                </a:solidFill>
              </a:rPr>
              <a:t>至</a:t>
            </a:r>
            <a:r>
              <a:rPr lang="en-GB" altLang="zh-TW" dirty="0">
                <a:solidFill>
                  <a:srgbClr val="FF0000"/>
                </a:solidFill>
              </a:rPr>
              <a:t>90%</a:t>
            </a:r>
            <a:r>
              <a:rPr lang="zh-TW" altLang="en-US" dirty="0"/>
              <a:t>。</a:t>
            </a:r>
            <a:r>
              <a:rPr lang="zh-TW" altLang="zh-TW" dirty="0"/>
              <a:t>主要是</a:t>
            </a:r>
            <a:r>
              <a:rPr lang="zh-TW" altLang="zh-TW" dirty="0">
                <a:solidFill>
                  <a:srgbClr val="FF0000"/>
                </a:solidFill>
              </a:rPr>
              <a:t>異養型</a:t>
            </a:r>
            <a:r>
              <a:rPr lang="zh-TW" altLang="zh-TW" dirty="0"/>
              <a:t>細菌，少數是</a:t>
            </a:r>
            <a:r>
              <a:rPr lang="zh-TW" altLang="zh-TW" dirty="0">
                <a:solidFill>
                  <a:srgbClr val="FF0000"/>
                </a:solidFill>
              </a:rPr>
              <a:t>自養型</a:t>
            </a:r>
            <a:r>
              <a:rPr lang="zh-TW" altLang="zh-TW" dirty="0"/>
              <a:t>細菌。</a:t>
            </a:r>
            <a:endParaRPr lang="en-US" altLang="zh-TW" dirty="0"/>
          </a:p>
          <a:p>
            <a:pPr marL="342900" lvl="1" indent="-342900"/>
            <a:r>
              <a:rPr lang="zh-TW" altLang="zh-TW" dirty="0"/>
              <a:t>單位體積中活細胞的重量</a:t>
            </a:r>
            <a:r>
              <a:rPr lang="zh-TW" altLang="en-US" dirty="0"/>
              <a:t>，稱</a:t>
            </a:r>
            <a:r>
              <a:rPr lang="zh-TW" altLang="zh-TW" dirty="0">
                <a:solidFill>
                  <a:srgbClr val="FF0000"/>
                </a:solidFill>
              </a:rPr>
              <a:t>生物量</a:t>
            </a:r>
            <a:r>
              <a:rPr lang="zh-TW" altLang="en-US" dirty="0"/>
              <a:t>。土壤中細菌生物量，是指</a:t>
            </a:r>
            <a:r>
              <a:rPr lang="zh-TW" altLang="zh-TW" dirty="0"/>
              <a:t>單位體積中活細</a:t>
            </a:r>
            <a:r>
              <a:rPr lang="zh-TW" altLang="en-US" dirty="0"/>
              <a:t>菌</a:t>
            </a:r>
            <a:r>
              <a:rPr lang="zh-TW" altLang="zh-TW" dirty="0"/>
              <a:t>的重量</a:t>
            </a:r>
          </a:p>
          <a:p>
            <a:r>
              <a:rPr lang="zh-TW" altLang="zh-TW" dirty="0"/>
              <a:t>大部分為革蘭陽性細菌，常見的有不動杆菌屬</a:t>
            </a:r>
            <a:r>
              <a:rPr lang="en-HK" altLang="zh-TW" dirty="0"/>
              <a:t>(Acinetobacter)</a:t>
            </a:r>
            <a:r>
              <a:rPr lang="zh-TW" altLang="zh-TW" dirty="0"/>
              <a:t>、膿杆菌屬</a:t>
            </a:r>
            <a:r>
              <a:rPr lang="en-GB" altLang="zh-TW" dirty="0"/>
              <a:t>(Agrobacterium)</a:t>
            </a:r>
            <a:r>
              <a:rPr lang="zh-TW" altLang="zh-TW" dirty="0"/>
              <a:t>、產</a:t>
            </a:r>
            <a:r>
              <a:rPr lang="zh-TW" altLang="en-US" dirty="0"/>
              <a:t>鹼</a:t>
            </a:r>
            <a:r>
              <a:rPr lang="zh-TW" altLang="zh-TW" dirty="0"/>
              <a:t>杆菌屬</a:t>
            </a:r>
            <a:r>
              <a:rPr lang="en-GB" altLang="zh-TW" dirty="0"/>
              <a:t>(</a:t>
            </a:r>
            <a:r>
              <a:rPr lang="en-GB" altLang="zh-TW" dirty="0" err="1"/>
              <a:t>Alcaligenes</a:t>
            </a:r>
            <a:r>
              <a:rPr lang="en-GB" altLang="zh-TW" dirty="0"/>
              <a:t>)</a:t>
            </a:r>
            <a:r>
              <a:rPr lang="zh-TW" altLang="zh-TW" dirty="0"/>
              <a:t>、節杆菌屬</a:t>
            </a:r>
            <a:r>
              <a:rPr lang="en-GB" altLang="zh-TW" dirty="0"/>
              <a:t>(</a:t>
            </a:r>
            <a:r>
              <a:rPr lang="en-GB" altLang="zh-TW" dirty="0" err="1"/>
              <a:t>Arthrobacter</a:t>
            </a:r>
            <a:r>
              <a:rPr lang="en-GB" altLang="zh-TW" dirty="0"/>
              <a:t>)</a:t>
            </a:r>
            <a:r>
              <a:rPr lang="zh-TW" altLang="zh-TW" dirty="0"/>
              <a:t>、芽孢杆菌屬</a:t>
            </a:r>
            <a:r>
              <a:rPr lang="en-GB" altLang="zh-TW" dirty="0"/>
              <a:t>(Bacillus)</a:t>
            </a:r>
            <a:r>
              <a:rPr lang="zh-TW" altLang="zh-TW" dirty="0"/>
              <a:t>、短杆菌屬</a:t>
            </a:r>
            <a:r>
              <a:rPr lang="en-GB" altLang="zh-TW" dirty="0"/>
              <a:t>(</a:t>
            </a:r>
            <a:r>
              <a:rPr lang="en-GB" altLang="zh-TW" dirty="0" err="1"/>
              <a:t>Brevibacterium</a:t>
            </a:r>
            <a:r>
              <a:rPr lang="en-GB" altLang="zh-TW" dirty="0"/>
              <a:t>)</a:t>
            </a:r>
            <a:r>
              <a:rPr lang="zh-TW" altLang="zh-TW" dirty="0"/>
              <a:t>、柄杆菌菌屬</a:t>
            </a:r>
            <a:r>
              <a:rPr lang="en-GB" altLang="zh-TW" dirty="0"/>
              <a:t>(</a:t>
            </a:r>
            <a:r>
              <a:rPr lang="en-GB" altLang="zh-TW" dirty="0" err="1"/>
              <a:t>Caulobacter</a:t>
            </a:r>
            <a:r>
              <a:rPr lang="en-GB" altLang="zh-TW" dirty="0"/>
              <a:t>)</a:t>
            </a:r>
            <a:r>
              <a:rPr lang="zh-TW" altLang="zh-TW" dirty="0"/>
              <a:t>、纖維單孢菌屬</a:t>
            </a:r>
            <a:r>
              <a:rPr lang="en-GB" altLang="zh-TW" dirty="0"/>
              <a:t>(</a:t>
            </a:r>
            <a:r>
              <a:rPr lang="en-GB" altLang="zh-TW" dirty="0" err="1"/>
              <a:t>Cellulomonas</a:t>
            </a:r>
            <a:r>
              <a:rPr lang="en-GB" altLang="zh-TW" dirty="0"/>
              <a:t>)</a:t>
            </a:r>
            <a:r>
              <a:rPr lang="zh-TW" altLang="zh-TW" dirty="0"/>
              <a:t>、梭狀芽孢菌屬</a:t>
            </a:r>
            <a:r>
              <a:rPr lang="en-GB" altLang="zh-TW" dirty="0"/>
              <a:t>(</a:t>
            </a:r>
            <a:r>
              <a:rPr lang="en-GB" altLang="zh-TW" dirty="0" err="1"/>
              <a:t>Clostridisum</a:t>
            </a:r>
            <a:r>
              <a:rPr lang="en-GB" altLang="zh-TW" dirty="0"/>
              <a:t>)</a:t>
            </a:r>
            <a:r>
              <a:rPr lang="zh-TW" altLang="zh-TW" dirty="0"/>
              <a:t>、棒狀杆菌屬</a:t>
            </a:r>
            <a:r>
              <a:rPr lang="en-GB" altLang="zh-TW" dirty="0"/>
              <a:t>(Corynebacterium)</a:t>
            </a:r>
            <a:r>
              <a:rPr lang="zh-TW" altLang="zh-TW" dirty="0"/>
              <a:t>、黃杆菌屬</a:t>
            </a:r>
            <a:r>
              <a:rPr lang="en-GB" altLang="zh-TW" dirty="0"/>
              <a:t>(</a:t>
            </a:r>
            <a:r>
              <a:rPr lang="en-GB" altLang="zh-TW" dirty="0" err="1"/>
              <a:t>Flavobacterium</a:t>
            </a:r>
            <a:r>
              <a:rPr lang="en-GB" altLang="zh-TW" dirty="0"/>
              <a:t>)</a:t>
            </a:r>
            <a:r>
              <a:rPr lang="zh-TW" altLang="zh-TW" dirty="0"/>
              <a:t>、小球菌屬</a:t>
            </a:r>
            <a:r>
              <a:rPr lang="en-GB" altLang="zh-TW" dirty="0"/>
              <a:t>(</a:t>
            </a:r>
            <a:r>
              <a:rPr lang="en-GB" altLang="zh-TW" dirty="0" err="1"/>
              <a:t>Microccocus</a:t>
            </a:r>
            <a:r>
              <a:rPr lang="en-GB" altLang="zh-TW" dirty="0"/>
              <a:t>)</a:t>
            </a:r>
            <a:r>
              <a:rPr lang="zh-TW" altLang="zh-TW" dirty="0"/>
              <a:t>、分枝杆菌屬</a:t>
            </a:r>
            <a:r>
              <a:rPr lang="en-GB" altLang="zh-TW" dirty="0"/>
              <a:t>(Mycobacterium)</a:t>
            </a:r>
            <a:r>
              <a:rPr lang="zh-TW" altLang="zh-TW" dirty="0"/>
              <a:t>、假單孢菌屬</a:t>
            </a:r>
            <a:r>
              <a:rPr lang="en-GB" altLang="zh-TW" dirty="0"/>
              <a:t>(Pseudomonas)</a:t>
            </a:r>
            <a:r>
              <a:rPr lang="zh-TW" altLang="zh-TW" dirty="0"/>
              <a:t>、葡萄球菌屬</a:t>
            </a:r>
            <a:r>
              <a:rPr lang="en-GB" altLang="zh-TW" dirty="0"/>
              <a:t>(</a:t>
            </a:r>
            <a:r>
              <a:rPr lang="en-GB" altLang="zh-TW" dirty="0" err="1"/>
              <a:t>Staphyloccus</a:t>
            </a:r>
            <a:r>
              <a:rPr lang="en-GB" altLang="zh-TW" dirty="0"/>
              <a:t>)</a:t>
            </a:r>
            <a:r>
              <a:rPr lang="zh-TW" altLang="zh-TW" dirty="0"/>
              <a:t>和黃單孢菌屬</a:t>
            </a:r>
            <a:r>
              <a:rPr lang="en-GB" altLang="zh-TW" dirty="0"/>
              <a:t>(</a:t>
            </a:r>
            <a:r>
              <a:rPr lang="en-GB" altLang="zh-TW" dirty="0" err="1"/>
              <a:t>Xanthomonas</a:t>
            </a:r>
            <a:r>
              <a:rPr lang="en-GB" altLang="zh-TW" dirty="0"/>
              <a:t>)</a:t>
            </a:r>
            <a:r>
              <a:rPr lang="zh-TW" altLang="zh-TW" dirty="0"/>
              <a:t>等。</a:t>
            </a:r>
          </a:p>
          <a:p>
            <a:r>
              <a:rPr lang="zh-TW" altLang="zh-TW" dirty="0"/>
              <a:t>一般細菌適</a:t>
            </a:r>
            <a:r>
              <a:rPr lang="zh-TW" altLang="en-US" dirty="0"/>
              <a:t>合</a:t>
            </a:r>
            <a:r>
              <a:rPr lang="zh-TW" altLang="zh-TW" dirty="0"/>
              <a:t>於中性及微鹼性的生存條件。</a:t>
            </a:r>
            <a:r>
              <a:rPr lang="zh-TW" altLang="en-US" dirty="0"/>
              <a:t>在</a:t>
            </a:r>
            <a:r>
              <a:rPr lang="en-GB" altLang="zh-TW" dirty="0"/>
              <a:t>20-30</a:t>
            </a:r>
            <a:r>
              <a:rPr lang="zh-TW" altLang="zh-TW" baseline="30000" dirty="0"/>
              <a:t>º</a:t>
            </a:r>
            <a:r>
              <a:rPr lang="en-GB" altLang="zh-TW" dirty="0"/>
              <a:t>C</a:t>
            </a:r>
            <a:r>
              <a:rPr lang="zh-TW" altLang="zh-TW" dirty="0"/>
              <a:t>大量繁殖。</a:t>
            </a:r>
            <a:endParaRPr lang="en-US" altLang="zh-TW" dirty="0"/>
          </a:p>
          <a:p>
            <a:r>
              <a:rPr lang="zh-TW" altLang="zh-TW" dirty="0">
                <a:solidFill>
                  <a:srgbClr val="FF0000"/>
                </a:solidFill>
              </a:rPr>
              <a:t>自養</a:t>
            </a:r>
            <a:r>
              <a:rPr lang="zh-TW" altLang="zh-TW" dirty="0"/>
              <a:t>細菌主要有藍細菌、綠硫細菌、紫硫細菌、硝化細菌和硫化細菌。</a:t>
            </a:r>
            <a:endParaRPr lang="en-US" altLang="zh-TW" dirty="0"/>
          </a:p>
          <a:p>
            <a:r>
              <a:rPr lang="zh-TW" altLang="zh-TW" dirty="0">
                <a:solidFill>
                  <a:srgbClr val="FF0000"/>
                </a:solidFill>
              </a:rPr>
              <a:t>異養</a:t>
            </a:r>
            <a:r>
              <a:rPr lang="zh-TW" altLang="zh-TW" dirty="0"/>
              <a:t>型細菌通常都是</a:t>
            </a:r>
            <a:r>
              <a:rPr lang="zh-TW" altLang="zh-TW" dirty="0">
                <a:solidFill>
                  <a:srgbClr val="FF0000"/>
                </a:solidFill>
              </a:rPr>
              <a:t>以和作物共生的狀態存在，對作物生長有直接促進作用</a:t>
            </a:r>
            <a:r>
              <a:rPr lang="zh-TW" altLang="zh-TW" dirty="0"/>
              <a:t>。如豆科植物的根瘤菌等，具强大的固氮作用，產生明顯的增產效果。土壤中好氧性無芽孢細菌佔優勢，多為短杆狀，分解蛋白質和簡單碳水化合物生存。土壤中好氧或兼性厭氧芽孢細菌數量較少，且多數處於休眠狀態。</a:t>
            </a:r>
            <a:endParaRPr lang="en-US" altLang="zh-TW" dirty="0"/>
          </a:p>
          <a:p>
            <a:r>
              <a:rPr lang="zh-TW" altLang="zh-TW" dirty="0"/>
              <a:t>有</a:t>
            </a:r>
            <a:r>
              <a:rPr lang="zh-TW" altLang="zh-TW" dirty="0">
                <a:solidFill>
                  <a:srgbClr val="FF0000"/>
                </a:solidFill>
              </a:rPr>
              <a:t>許多不同的生理群類</a:t>
            </a:r>
            <a:r>
              <a:rPr lang="zh-TW" altLang="zh-TW" dirty="0"/>
              <a:t>，如</a:t>
            </a:r>
            <a:r>
              <a:rPr lang="zh-TW" altLang="zh-TW" dirty="0">
                <a:solidFill>
                  <a:srgbClr val="FF0000"/>
                </a:solidFill>
              </a:rPr>
              <a:t>固氮細菌、氨化、纖維分解、硝化、反硝化、硫酸鹽還原、產甲烷等</a:t>
            </a:r>
            <a:r>
              <a:rPr lang="zh-TW" altLang="zh-TW" dirty="0"/>
              <a:t>，它們能在轉化有機質過</a:t>
            </a:r>
            <a:r>
              <a:rPr lang="zh-TW" altLang="en-US" dirty="0"/>
              <a:t>程</a:t>
            </a:r>
            <a:r>
              <a:rPr lang="zh-TW" altLang="zh-TW" dirty="0"/>
              <a:t>中分解動植物殘體中的纖維素、含氮化合物、含硫化合物等，轉變為葡萄糖、銨態氮等形式，供植物生長需要。</a:t>
            </a:r>
          </a:p>
          <a:p>
            <a:endParaRPr lang="zh-TW" altLang="zh-TW" dirty="0"/>
          </a:p>
          <a:p>
            <a:endParaRPr lang="zh-TW"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035290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61984" y="593124"/>
            <a:ext cx="4992130" cy="661087"/>
          </a:xfrm>
        </p:spPr>
        <p:txBody>
          <a:bodyPr/>
          <a:lstStyle/>
          <a:p>
            <a:r>
              <a:rPr lang="zh-TW" altLang="en-US" dirty="0"/>
              <a:t>土壤中的</a:t>
            </a:r>
            <a:r>
              <a:rPr lang="zh-TW" altLang="en-US" dirty="0">
                <a:solidFill>
                  <a:srgbClr val="FF0000"/>
                </a:solidFill>
              </a:rPr>
              <a:t>放線菌</a:t>
            </a:r>
          </a:p>
        </p:txBody>
      </p:sp>
      <p:sp>
        <p:nvSpPr>
          <p:cNvPr id="3" name="內容版面配置區 2"/>
          <p:cNvSpPr>
            <a:spLocks noGrp="1"/>
          </p:cNvSpPr>
          <p:nvPr>
            <p:ph idx="1"/>
          </p:nvPr>
        </p:nvSpPr>
        <p:spPr>
          <a:xfrm>
            <a:off x="370703" y="1550773"/>
            <a:ext cx="11133909" cy="4992130"/>
          </a:xfrm>
        </p:spPr>
        <p:txBody>
          <a:bodyPr>
            <a:normAutofit/>
          </a:bodyPr>
          <a:lstStyle/>
          <a:p>
            <a:r>
              <a:rPr lang="zh-TW" altLang="zh-TW" sz="2400" dirty="0"/>
              <a:t>以</a:t>
            </a:r>
            <a:r>
              <a:rPr lang="zh-TW" altLang="zh-TW" sz="2400" dirty="0">
                <a:solidFill>
                  <a:srgbClr val="FF0000"/>
                </a:solidFill>
              </a:rPr>
              <a:t>分枝絲狀</a:t>
            </a:r>
            <a:r>
              <a:rPr lang="zh-TW" altLang="zh-TW" sz="2400" dirty="0"/>
              <a:t>營</a:t>
            </a:r>
            <a:r>
              <a:rPr lang="zh-TW" altLang="en-US" sz="2400" dirty="0"/>
              <a:t>養</a:t>
            </a:r>
            <a:r>
              <a:rPr lang="zh-TW" altLang="zh-TW" sz="2400" dirty="0"/>
              <a:t>體纏繞於有機物或土粒表面，並伸展於土壤孔隙中。</a:t>
            </a:r>
            <a:endParaRPr lang="en-US" altLang="zh-TW" sz="2400" dirty="0"/>
          </a:p>
          <a:p>
            <a:r>
              <a:rPr lang="zh-TW" altLang="zh-TW" sz="2400" dirty="0"/>
              <a:t>佔土壤生物總數的</a:t>
            </a:r>
            <a:r>
              <a:rPr lang="en-GB" altLang="zh-TW" sz="2400" dirty="0">
                <a:solidFill>
                  <a:srgbClr val="FF0000"/>
                </a:solidFill>
              </a:rPr>
              <a:t>5-30%</a:t>
            </a:r>
            <a:r>
              <a:rPr lang="zh-TW" altLang="zh-TW" sz="2400" dirty="0"/>
              <a:t>。多喜歡鹼性富含有機質的温暖土壤，數量比細菌少，但體積大幾十至幾百倍，所以生物量不低於細菌。</a:t>
            </a:r>
            <a:endParaRPr lang="en-US" altLang="zh-TW" sz="2400" dirty="0"/>
          </a:p>
          <a:p>
            <a:pPr lvl="0"/>
            <a:r>
              <a:rPr lang="zh-TW" altLang="zh-TW" sz="2400" dirty="0"/>
              <a:t>主要以</a:t>
            </a:r>
            <a:r>
              <a:rPr lang="zh-TW" altLang="zh-TW" sz="2400" dirty="0">
                <a:solidFill>
                  <a:srgbClr val="FF0000"/>
                </a:solidFill>
              </a:rPr>
              <a:t>需氧性異養狀態生活</a:t>
            </a:r>
            <a:r>
              <a:rPr lang="zh-TW" altLang="zh-TW" sz="2400" dirty="0"/>
              <a:t>，主要活動是分解土壤中的纖維素，木質素和果膠類物質等。因而產生生物</a:t>
            </a:r>
            <a:r>
              <a:rPr lang="zh-TW" altLang="en-US" sz="2400" dirty="0"/>
              <a:t>活</a:t>
            </a:r>
            <a:r>
              <a:rPr lang="zh-TW" altLang="zh-TW" sz="2400" dirty="0"/>
              <a:t>性代謝產物，改善土壤的養分狀況。便於作物直接吸收利用土壤養分，但對細菌和真菌多數產生拮抗作用</a:t>
            </a:r>
            <a:r>
              <a:rPr lang="zh-TW" altLang="en-US" sz="2400" dirty="0"/>
              <a:t>。</a:t>
            </a:r>
            <a:endParaRPr lang="en-US" altLang="zh-TW" sz="2400" dirty="0"/>
          </a:p>
          <a:p>
            <a:pPr lvl="0"/>
            <a:r>
              <a:rPr lang="zh-TW" altLang="zh-TW" sz="2400" dirty="0"/>
              <a:t>部分放綫菌能引起植物病害，如馬</a:t>
            </a:r>
            <a:r>
              <a:rPr lang="zh-TW" altLang="en-US" sz="2400" dirty="0"/>
              <a:t>鈴</a:t>
            </a:r>
            <a:r>
              <a:rPr lang="zh-TW" altLang="zh-TW" sz="2400" dirty="0"/>
              <a:t>薯瘡痂病。</a:t>
            </a:r>
            <a:endParaRPr lang="en-US" altLang="zh-TW" sz="2400" dirty="0"/>
          </a:p>
          <a:p>
            <a:pPr lvl="0"/>
            <a:r>
              <a:rPr lang="zh-TW" altLang="zh-TW" sz="2400" dirty="0"/>
              <a:t>土壤中的</a:t>
            </a:r>
            <a:r>
              <a:rPr lang="zh-TW" altLang="en-US" sz="2400" dirty="0"/>
              <a:t>放線菌</a:t>
            </a:r>
            <a:r>
              <a:rPr lang="zh-TW" altLang="zh-TW" sz="2400" dirty="0"/>
              <a:t>種類繁多，常見有鏈霉菌</a:t>
            </a:r>
            <a:r>
              <a:rPr lang="en-GB" altLang="zh-TW" sz="2400" dirty="0"/>
              <a:t>(Streptomyces)</a:t>
            </a:r>
            <a:r>
              <a:rPr lang="zh-TW" altLang="zh-TW" sz="2400" dirty="0"/>
              <a:t>、諾卡菌屬</a:t>
            </a:r>
            <a:r>
              <a:rPr lang="en-GB" altLang="zh-TW" sz="2400" dirty="0"/>
              <a:t>(</a:t>
            </a:r>
            <a:r>
              <a:rPr lang="en-GB" altLang="zh-TW" sz="2400" dirty="0" err="1"/>
              <a:t>Nocardia</a:t>
            </a:r>
            <a:r>
              <a:rPr lang="en-GB" altLang="zh-TW" sz="2400" dirty="0"/>
              <a:t>)</a:t>
            </a:r>
            <a:r>
              <a:rPr lang="zh-TW" altLang="zh-TW" sz="2400" dirty="0"/>
              <a:t>、小單孢菌屬</a:t>
            </a:r>
            <a:r>
              <a:rPr lang="en-GB" altLang="zh-TW" sz="2400" dirty="0"/>
              <a:t>(</a:t>
            </a:r>
            <a:r>
              <a:rPr lang="en-GB" altLang="zh-TW" sz="2400" dirty="0" err="1"/>
              <a:t>Micromonospora</a:t>
            </a:r>
            <a:r>
              <a:rPr lang="en-GB" altLang="zh-TW" sz="2400" dirty="0"/>
              <a:t>)</a:t>
            </a:r>
            <a:r>
              <a:rPr lang="zh-TW" altLang="zh-TW" sz="2400" dirty="0"/>
              <a:t>、游動放綫菌屬</a:t>
            </a:r>
            <a:r>
              <a:rPr lang="en-GB" altLang="zh-TW" sz="2400" dirty="0"/>
              <a:t>(</a:t>
            </a:r>
            <a:r>
              <a:rPr lang="en-GB" altLang="zh-TW" sz="2400" dirty="0" err="1"/>
              <a:t>Actinoplanes</a:t>
            </a:r>
            <a:r>
              <a:rPr lang="en-GB" altLang="zh-TW" sz="2400" dirty="0"/>
              <a:t>)</a:t>
            </a:r>
            <a:r>
              <a:rPr lang="zh-TW" altLang="zh-TW" sz="2400" dirty="0"/>
              <a:t>、和弗蘭克菌屬</a:t>
            </a:r>
            <a:r>
              <a:rPr lang="en-GB" altLang="zh-TW" sz="2400" dirty="0"/>
              <a:t>(Frankia)</a:t>
            </a:r>
            <a:r>
              <a:rPr lang="zh-TW" altLang="zh-TW" sz="2400" dirty="0"/>
              <a:t>等，其中鏈霉菌佔</a:t>
            </a:r>
            <a:r>
              <a:rPr lang="en-GB" altLang="zh-TW" sz="2400" dirty="0"/>
              <a:t>70-90%</a:t>
            </a:r>
            <a:endParaRPr lang="zh-TW" altLang="zh-TW" sz="2400" dirty="0"/>
          </a:p>
          <a:p>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534010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86697" y="494270"/>
            <a:ext cx="3484606" cy="735227"/>
          </a:xfrm>
        </p:spPr>
        <p:txBody>
          <a:bodyPr/>
          <a:lstStyle/>
          <a:p>
            <a:r>
              <a:rPr lang="zh-TW" altLang="en-US" dirty="0"/>
              <a:t>土壤中的</a:t>
            </a:r>
            <a:r>
              <a:rPr lang="zh-TW" altLang="en-US" dirty="0">
                <a:solidFill>
                  <a:srgbClr val="FF0000"/>
                </a:solidFill>
              </a:rPr>
              <a:t>真菌</a:t>
            </a:r>
          </a:p>
        </p:txBody>
      </p:sp>
      <p:sp>
        <p:nvSpPr>
          <p:cNvPr id="3" name="內容版面配置區 2"/>
          <p:cNvSpPr>
            <a:spLocks noGrp="1"/>
          </p:cNvSpPr>
          <p:nvPr>
            <p:ph idx="1"/>
          </p:nvPr>
        </p:nvSpPr>
        <p:spPr>
          <a:xfrm>
            <a:off x="457200" y="1488989"/>
            <a:ext cx="11047412" cy="4422233"/>
          </a:xfrm>
        </p:spPr>
        <p:txBody>
          <a:bodyPr>
            <a:normAutofit/>
          </a:bodyPr>
          <a:lstStyle/>
          <a:p>
            <a:r>
              <a:rPr lang="zh-TW" altLang="zh-TW" sz="2400" dirty="0"/>
              <a:t>真菌分布在土壤的表層，喜酸性，在酸性土壤更多。</a:t>
            </a:r>
            <a:endParaRPr lang="en-US" altLang="zh-TW" sz="2400" dirty="0"/>
          </a:p>
          <a:p>
            <a:r>
              <a:rPr lang="zh-TW" altLang="zh-TW" sz="2400" dirty="0"/>
              <a:t>數量</a:t>
            </a:r>
            <a:r>
              <a:rPr lang="zh-TW" altLang="en-US" sz="2400" dirty="0"/>
              <a:t>比細菌和放線菌</a:t>
            </a:r>
            <a:r>
              <a:rPr lang="zh-TW" altLang="zh-TW" sz="2400" dirty="0"/>
              <a:t>少。但</a:t>
            </a:r>
            <a:r>
              <a:rPr lang="zh-TW" altLang="zh-TW" sz="2400" dirty="0">
                <a:solidFill>
                  <a:srgbClr val="FF0000"/>
                </a:solidFill>
              </a:rPr>
              <a:t>菌絲</a:t>
            </a:r>
            <a:r>
              <a:rPr lang="zh-TW" altLang="zh-TW" sz="2400" dirty="0"/>
              <a:t>粗，體積大，生物量也不少。</a:t>
            </a:r>
            <a:endParaRPr lang="en-US" altLang="zh-TW" sz="2400" dirty="0"/>
          </a:p>
          <a:p>
            <a:r>
              <a:rPr lang="zh-TW" altLang="zh-TW" sz="2400" dirty="0"/>
              <a:t>大部份</a:t>
            </a:r>
            <a:r>
              <a:rPr lang="zh-TW" altLang="en-US" sz="2400" dirty="0"/>
              <a:t>真菌</a:t>
            </a:r>
            <a:r>
              <a:rPr lang="zh-TW" altLang="zh-TW" sz="2400" dirty="0"/>
              <a:t>營</a:t>
            </a:r>
            <a:r>
              <a:rPr lang="zh-TW" altLang="zh-TW" sz="2400" dirty="0">
                <a:solidFill>
                  <a:srgbClr val="FF0000"/>
                </a:solidFill>
              </a:rPr>
              <a:t>腐生生活</a:t>
            </a:r>
            <a:r>
              <a:rPr lang="zh-TW" altLang="zh-TW" sz="2400" dirty="0"/>
              <a:t>，有很强的分解能力，能分解很多細菌不能分解的纖維素，木質素等，從而有助於改善土壤的結構，提高肥力。</a:t>
            </a:r>
            <a:endParaRPr lang="en-US" altLang="zh-TW" sz="2400" dirty="0"/>
          </a:p>
          <a:p>
            <a:pPr lvl="0"/>
            <a:r>
              <a:rPr lang="zh-TW" altLang="zh-TW" sz="2400" dirty="0"/>
              <a:t>土壤中常見真菌主要有曲霉</a:t>
            </a:r>
            <a:r>
              <a:rPr lang="en-HK" altLang="zh-TW" sz="2400" dirty="0"/>
              <a:t>(Aspergillus)</a:t>
            </a:r>
            <a:r>
              <a:rPr lang="zh-TW" altLang="zh-TW" sz="2400" dirty="0"/>
              <a:t>、地霉</a:t>
            </a:r>
            <a:r>
              <a:rPr lang="en-GB" altLang="zh-TW" sz="2400" dirty="0"/>
              <a:t>(</a:t>
            </a:r>
            <a:r>
              <a:rPr lang="en-GB" altLang="zh-TW" sz="2400" dirty="0" err="1"/>
              <a:t>Geotrichum</a:t>
            </a:r>
            <a:r>
              <a:rPr lang="en-GB" altLang="zh-TW" sz="2400" dirty="0"/>
              <a:t>)</a:t>
            </a:r>
            <a:r>
              <a:rPr lang="zh-TW" altLang="zh-TW" sz="2400" dirty="0"/>
              <a:t>、青霉</a:t>
            </a:r>
            <a:r>
              <a:rPr lang="en-GB" altLang="zh-TW" sz="2400" dirty="0"/>
              <a:t>(</a:t>
            </a:r>
            <a:r>
              <a:rPr lang="en-GB" altLang="zh-TW" sz="2400" dirty="0" err="1"/>
              <a:t>Penicillum</a:t>
            </a:r>
            <a:r>
              <a:rPr lang="en-GB" altLang="zh-TW" sz="2400" dirty="0"/>
              <a:t>)</a:t>
            </a:r>
            <a:r>
              <a:rPr lang="zh-TW" altLang="zh-TW" sz="2400" dirty="0"/>
              <a:t>和木霉</a:t>
            </a:r>
            <a:r>
              <a:rPr lang="en-GB" altLang="zh-TW" sz="2400" dirty="0"/>
              <a:t>(Trichoderma)</a:t>
            </a:r>
            <a:r>
              <a:rPr lang="zh-TW" altLang="zh-TW" sz="2400" dirty="0"/>
              <a:t>，但也可以找到大量的子囊菌和担子菌。此外土壤中還存在大量酵母，如酵母菌屬</a:t>
            </a:r>
            <a:r>
              <a:rPr lang="en-GB" altLang="zh-TW" sz="2400" dirty="0"/>
              <a:t>(Saccharomyces)</a:t>
            </a:r>
            <a:r>
              <a:rPr lang="zh-TW" altLang="zh-TW" sz="2400" dirty="0"/>
              <a:t>、紅酵母屬</a:t>
            </a:r>
            <a:r>
              <a:rPr lang="en-GB" altLang="zh-TW" sz="2400" dirty="0"/>
              <a:t>(</a:t>
            </a:r>
            <a:r>
              <a:rPr lang="en-GB" altLang="zh-TW" sz="2400" dirty="0" err="1"/>
              <a:t>Rhodotorula</a:t>
            </a:r>
            <a:r>
              <a:rPr lang="en-GB" altLang="zh-TW" sz="2400" dirty="0"/>
              <a:t>)</a:t>
            </a:r>
            <a:r>
              <a:rPr lang="zh-TW" altLang="zh-TW" sz="2400" dirty="0"/>
              <a:t>，裂芽酵母屬</a:t>
            </a:r>
            <a:r>
              <a:rPr lang="en-GB" altLang="zh-TW" sz="2400" dirty="0"/>
              <a:t>(</a:t>
            </a:r>
            <a:r>
              <a:rPr lang="en-GB" altLang="zh-TW" sz="2400" dirty="0" err="1"/>
              <a:t>Schizoblastos</a:t>
            </a:r>
            <a:r>
              <a:rPr lang="en-GB" altLang="zh-TW" sz="2400" dirty="0"/>
              <a:t> </a:t>
            </a:r>
            <a:r>
              <a:rPr lang="en-GB" altLang="zh-TW" sz="2400" dirty="0" err="1"/>
              <a:t>porion</a:t>
            </a:r>
            <a:r>
              <a:rPr lang="en-GB" altLang="zh-TW" sz="2400" dirty="0"/>
              <a:t>)</a:t>
            </a:r>
            <a:r>
              <a:rPr lang="zh-TW" altLang="zh-TW" sz="2400" dirty="0"/>
              <a:t>和絲孢酵母屬</a:t>
            </a:r>
            <a:r>
              <a:rPr lang="en-GB" altLang="zh-TW" sz="2400" dirty="0"/>
              <a:t>(</a:t>
            </a:r>
            <a:r>
              <a:rPr lang="en-GB" altLang="zh-TW" sz="2400" dirty="0" err="1"/>
              <a:t>Trichos</a:t>
            </a:r>
            <a:r>
              <a:rPr lang="en-GB" altLang="zh-TW" sz="2400" dirty="0"/>
              <a:t> </a:t>
            </a:r>
            <a:r>
              <a:rPr lang="en-GB" altLang="zh-TW" sz="2400" dirty="0" err="1"/>
              <a:t>poron</a:t>
            </a:r>
            <a:r>
              <a:rPr lang="en-GB" altLang="zh-TW" sz="2400" dirty="0"/>
              <a:t>)</a:t>
            </a:r>
            <a:r>
              <a:rPr lang="zh-TW" altLang="zh-TW" sz="2400" dirty="0"/>
              <a:t>等。</a:t>
            </a:r>
          </a:p>
          <a:p>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382117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80519" y="506626"/>
            <a:ext cx="7074243" cy="858795"/>
          </a:xfrm>
        </p:spPr>
        <p:txBody>
          <a:bodyPr/>
          <a:lstStyle/>
          <a:p>
            <a:r>
              <a:rPr lang="zh-TW" altLang="en-US" dirty="0"/>
              <a:t>土壤中的</a:t>
            </a:r>
            <a:r>
              <a:rPr lang="zh-TW" altLang="en-US" dirty="0">
                <a:solidFill>
                  <a:srgbClr val="FF0000"/>
                </a:solidFill>
              </a:rPr>
              <a:t>藻類</a:t>
            </a:r>
          </a:p>
        </p:txBody>
      </p:sp>
      <p:sp>
        <p:nvSpPr>
          <p:cNvPr id="3" name="內容版面配置區 2"/>
          <p:cNvSpPr>
            <a:spLocks noGrp="1"/>
          </p:cNvSpPr>
          <p:nvPr>
            <p:ph idx="1"/>
          </p:nvPr>
        </p:nvSpPr>
        <p:spPr>
          <a:xfrm>
            <a:off x="432486" y="1439562"/>
            <a:ext cx="11072126" cy="4471660"/>
          </a:xfrm>
        </p:spPr>
        <p:txBody>
          <a:bodyPr>
            <a:normAutofit/>
          </a:bodyPr>
          <a:lstStyle/>
          <a:p>
            <a:r>
              <a:rPr lang="zh-TW" altLang="zh-TW" sz="2400" dirty="0">
                <a:solidFill>
                  <a:srgbClr val="FF0000"/>
                </a:solidFill>
              </a:rPr>
              <a:t>單細孢絲狀微生物</a:t>
            </a:r>
            <a:r>
              <a:rPr lang="zh-TW" altLang="zh-TW" sz="2400" dirty="0"/>
              <a:t>。防止土壤中有機礦物的流失，並通過利用有機礦物合成必需物質來增加土壤中的有機物質。</a:t>
            </a:r>
            <a:endParaRPr lang="en-US" altLang="zh-TW" sz="2400" dirty="0"/>
          </a:p>
          <a:p>
            <a:r>
              <a:rPr lang="zh-TW" altLang="zh-TW" sz="2400" dirty="0"/>
              <a:t>因為與高等植物一樣</a:t>
            </a:r>
            <a:r>
              <a:rPr lang="zh-TW" altLang="zh-TW" sz="2400" dirty="0">
                <a:solidFill>
                  <a:srgbClr val="FF0000"/>
                </a:solidFill>
              </a:rPr>
              <a:t>有光合色素葉綠素</a:t>
            </a:r>
            <a:r>
              <a:rPr lang="zh-TW" altLang="zh-TW" sz="2400" dirty="0"/>
              <a:t>，能通過光合作用同化碳素，增加土壤中的有機物。還可以固定空氣中氮素營養的作用，幫助植物多方式利用各種狀態</a:t>
            </a:r>
            <a:r>
              <a:rPr lang="zh-TW" altLang="en-US" sz="2400" dirty="0"/>
              <a:t>存在的氮素養分</a:t>
            </a:r>
            <a:r>
              <a:rPr lang="zh-TW" altLang="zh-TW" sz="2400" dirty="0"/>
              <a:t>。</a:t>
            </a:r>
            <a:endParaRPr lang="en-US" altLang="zh-TW" sz="2400" dirty="0"/>
          </a:p>
          <a:p>
            <a:r>
              <a:rPr lang="zh-TW" altLang="en-US" sz="2400" dirty="0"/>
              <a:t>更適於在鹼性狀況下發揮作用。</a:t>
            </a:r>
            <a:endParaRPr lang="en-US" altLang="zh-TW" sz="2400" dirty="0"/>
          </a:p>
          <a:p>
            <a:pPr lvl="0"/>
            <a:r>
              <a:rPr lang="zh-TW" altLang="en-US" sz="2400" dirty="0"/>
              <a:t>一般酸性的土壤中多以放線菌和霉菌起作用，</a:t>
            </a:r>
            <a:r>
              <a:rPr lang="zh-TW" altLang="zh-TW" sz="2400" dirty="0"/>
              <a:t>在鹼性土壤中就主要靠這些藻類微生物來維持輔助作用。在温暖潮濕土壤表面和近表土層中常見，可有很多色彩。</a:t>
            </a:r>
          </a:p>
          <a:p>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625024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37270" y="531341"/>
            <a:ext cx="6586152" cy="753762"/>
          </a:xfrm>
        </p:spPr>
        <p:txBody>
          <a:bodyPr/>
          <a:lstStyle/>
          <a:p>
            <a:r>
              <a:rPr lang="zh-TW" altLang="en-US" dirty="0"/>
              <a:t>土壤中的</a:t>
            </a:r>
            <a:r>
              <a:rPr lang="zh-TW" altLang="en-US" dirty="0">
                <a:solidFill>
                  <a:srgbClr val="FF0000"/>
                </a:solidFill>
              </a:rPr>
              <a:t>原生動物</a:t>
            </a:r>
          </a:p>
        </p:txBody>
      </p:sp>
      <p:sp>
        <p:nvSpPr>
          <p:cNvPr id="3" name="內容版面配置區 2"/>
          <p:cNvSpPr>
            <a:spLocks noGrp="1"/>
          </p:cNvSpPr>
          <p:nvPr>
            <p:ph idx="1"/>
          </p:nvPr>
        </p:nvSpPr>
        <p:spPr>
          <a:xfrm>
            <a:off x="457200" y="1488989"/>
            <a:ext cx="11047412" cy="4422233"/>
          </a:xfrm>
        </p:spPr>
        <p:txBody>
          <a:bodyPr>
            <a:normAutofit lnSpcReduction="10000"/>
          </a:bodyPr>
          <a:lstStyle/>
          <a:p>
            <a:r>
              <a:rPr lang="zh-TW" altLang="zh-TW" sz="2400" dirty="0"/>
              <a:t>數量變化很大，在</a:t>
            </a:r>
            <a:r>
              <a:rPr lang="zh-TW" altLang="zh-TW" sz="2400" dirty="0">
                <a:solidFill>
                  <a:srgbClr val="FF0000"/>
                </a:solidFill>
              </a:rPr>
              <a:t>富含有機質的土壤</a:t>
            </a:r>
            <a:r>
              <a:rPr lang="zh-TW" altLang="zh-TW" sz="2400" dirty="0"/>
              <a:t>中含量較高。</a:t>
            </a:r>
            <a:endParaRPr lang="en-US" altLang="zh-TW" sz="2400" dirty="0"/>
          </a:p>
          <a:p>
            <a:r>
              <a:rPr lang="zh-TW" altLang="zh-TW" sz="2400" dirty="0"/>
              <a:t>種類有</a:t>
            </a:r>
            <a:r>
              <a:rPr lang="zh-TW" altLang="zh-TW" sz="2400" dirty="0">
                <a:solidFill>
                  <a:srgbClr val="FF0000"/>
                </a:solidFill>
              </a:rPr>
              <a:t>纖毛蟲</a:t>
            </a:r>
            <a:r>
              <a:rPr lang="zh-TW" altLang="zh-TW" sz="2400" dirty="0"/>
              <a:t>、</a:t>
            </a:r>
            <a:r>
              <a:rPr lang="zh-TW" altLang="zh-TW" sz="2400" dirty="0">
                <a:solidFill>
                  <a:srgbClr val="FF0000"/>
                </a:solidFill>
              </a:rPr>
              <a:t>鞭毛蟲</a:t>
            </a:r>
            <a:r>
              <a:rPr lang="zh-TW" altLang="zh-TW" sz="2400" dirty="0"/>
              <a:t>和</a:t>
            </a:r>
            <a:r>
              <a:rPr lang="zh-TW" altLang="zh-TW" sz="2400" dirty="0">
                <a:solidFill>
                  <a:srgbClr val="FF0000"/>
                </a:solidFill>
              </a:rPr>
              <a:t>根足蟲</a:t>
            </a:r>
            <a:r>
              <a:rPr lang="zh-TW" altLang="zh-TW" sz="2400" dirty="0"/>
              <a:t>等單細胞能運動的原生動物。形態大小差異都很大，以分裂方式進行繁殖。</a:t>
            </a:r>
            <a:endParaRPr lang="en-US" altLang="zh-TW" sz="2400" dirty="0"/>
          </a:p>
          <a:p>
            <a:r>
              <a:rPr lang="zh-TW" altLang="zh-TW" sz="2400" dirty="0"/>
              <a:t>主要作用是</a:t>
            </a:r>
            <a:r>
              <a:rPr lang="zh-TW" altLang="zh-TW" sz="2400" dirty="0">
                <a:solidFill>
                  <a:srgbClr val="FF0000"/>
                </a:solidFill>
              </a:rPr>
              <a:t>促進物質循環</a:t>
            </a:r>
            <a:r>
              <a:rPr lang="zh-TW" altLang="zh-TW" sz="2400" dirty="0"/>
              <a:t>。通過對微生物的攝食而影響營養物質的循環，利用微生物為食物來源可導致氮和磷的礦化作用速度提高，從而使營養物質更加適合植物生長的需要，也加速了土壤有機物質的分解，增加肥力。</a:t>
            </a:r>
            <a:endParaRPr lang="en-US" altLang="zh-TW" sz="2400" dirty="0"/>
          </a:p>
          <a:p>
            <a:endParaRPr lang="en-US" altLang="zh-TW" sz="2400" dirty="0"/>
          </a:p>
          <a:p>
            <a:pPr marL="0" indent="0">
              <a:buNone/>
            </a:pPr>
            <a:endParaRPr lang="en-US" altLang="zh-TW" sz="2400" dirty="0"/>
          </a:p>
          <a:p>
            <a:pPr marL="0" indent="0">
              <a:buNone/>
            </a:pPr>
            <a:endParaRPr lang="en-US" altLang="zh-TW" sz="2400" dirty="0"/>
          </a:p>
          <a:p>
            <a:pPr marL="0" indent="0">
              <a:buNone/>
            </a:pPr>
            <a:r>
              <a:rPr lang="en-US" altLang="zh-TW" sz="2400" dirty="0"/>
              <a:t>                                                                                                                              </a:t>
            </a:r>
            <a:r>
              <a:rPr lang="en-HK" altLang="zh-TW" sz="2400" dirty="0"/>
              <a:t>v</a:t>
            </a:r>
            <a:endParaRPr lang="en-US" altLang="zh-TW"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139228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3196" y="469557"/>
            <a:ext cx="6437870" cy="673443"/>
          </a:xfrm>
        </p:spPr>
        <p:txBody>
          <a:bodyPr>
            <a:normAutofit fontScale="90000"/>
          </a:bodyPr>
          <a:lstStyle/>
          <a:p>
            <a:r>
              <a:rPr lang="zh-TW" altLang="zh-TW" sz="4000" dirty="0"/>
              <a:t>土壤中</a:t>
            </a:r>
            <a:r>
              <a:rPr lang="zh-TW" altLang="zh-TW" sz="4000" dirty="0">
                <a:solidFill>
                  <a:srgbClr val="FF0000"/>
                </a:solidFill>
              </a:rPr>
              <a:t>微生物的相互關係</a:t>
            </a:r>
            <a:br>
              <a:rPr lang="zh-TW" altLang="zh-TW" sz="4000" dirty="0"/>
            </a:br>
            <a:br>
              <a:rPr lang="zh-TW" altLang="zh-TW" dirty="0"/>
            </a:br>
            <a:endParaRPr lang="zh-TW" altLang="en-US" dirty="0"/>
          </a:p>
        </p:txBody>
      </p:sp>
      <p:sp>
        <p:nvSpPr>
          <p:cNvPr id="3" name="內容版面配置區 2"/>
          <p:cNvSpPr>
            <a:spLocks noGrp="1"/>
          </p:cNvSpPr>
          <p:nvPr>
            <p:ph idx="1"/>
          </p:nvPr>
        </p:nvSpPr>
        <p:spPr>
          <a:xfrm>
            <a:off x="383059" y="1445741"/>
            <a:ext cx="11121553" cy="4465481"/>
          </a:xfrm>
        </p:spPr>
        <p:txBody>
          <a:bodyPr>
            <a:normAutofit fontScale="92500" lnSpcReduction="20000"/>
          </a:bodyPr>
          <a:lstStyle/>
          <a:p>
            <a:pPr marL="0" indent="0">
              <a:buNone/>
            </a:pPr>
            <a:r>
              <a:rPr lang="zh-TW" altLang="zh-TW" sz="3500" dirty="0"/>
              <a:t>土壤中</a:t>
            </a:r>
            <a:r>
              <a:rPr lang="zh-TW" altLang="en-US" sz="3500" dirty="0"/>
              <a:t>的</a:t>
            </a:r>
            <a:r>
              <a:rPr lang="zh-TW" altLang="zh-TW" sz="3500" dirty="0"/>
              <a:t>微生物</a:t>
            </a:r>
            <a:r>
              <a:rPr lang="zh-TW" altLang="en-US" sz="3500" dirty="0"/>
              <a:t>，</a:t>
            </a:r>
            <a:r>
              <a:rPr lang="zh-TW" altLang="en-US" sz="3500" dirty="0">
                <a:solidFill>
                  <a:srgbClr val="FF0000"/>
                </a:solidFill>
              </a:rPr>
              <a:t>可以</a:t>
            </a:r>
            <a:r>
              <a:rPr lang="zh-TW" altLang="zh-TW" sz="3500" dirty="0">
                <a:solidFill>
                  <a:srgbClr val="FF0000"/>
                </a:solidFill>
              </a:rPr>
              <a:t>互惠</a:t>
            </a:r>
            <a:r>
              <a:rPr lang="zh-TW" altLang="en-US" sz="3500" dirty="0">
                <a:solidFill>
                  <a:srgbClr val="FF0000"/>
                </a:solidFill>
              </a:rPr>
              <a:t>、</a:t>
            </a:r>
            <a:r>
              <a:rPr lang="zh-TW" altLang="zh-TW" sz="3500" dirty="0">
                <a:solidFill>
                  <a:srgbClr val="FF0000"/>
                </a:solidFill>
              </a:rPr>
              <a:t>互害</a:t>
            </a:r>
            <a:r>
              <a:rPr lang="zh-TW" altLang="en-US" sz="3500" dirty="0">
                <a:solidFill>
                  <a:srgbClr val="FF0000"/>
                </a:solidFill>
              </a:rPr>
              <a:t>、或</a:t>
            </a:r>
            <a:r>
              <a:rPr lang="zh-TW" altLang="zh-TW" sz="3500" dirty="0">
                <a:solidFill>
                  <a:srgbClr val="FF0000"/>
                </a:solidFill>
              </a:rPr>
              <a:t>無</a:t>
            </a:r>
            <a:r>
              <a:rPr lang="zh-TW" altLang="zh-TW" sz="3500" dirty="0">
                <a:solidFill>
                  <a:schemeClr val="tx1"/>
                </a:solidFill>
              </a:rPr>
              <a:t>利害關係</a:t>
            </a:r>
            <a:endParaRPr lang="en-US" altLang="zh-TW" sz="3500" dirty="0">
              <a:solidFill>
                <a:schemeClr val="tx1"/>
              </a:solidFill>
            </a:endParaRPr>
          </a:p>
          <a:p>
            <a:pPr marL="0" indent="0">
              <a:buNone/>
            </a:pPr>
            <a:endParaRPr lang="en-US" altLang="zh-TW" sz="3000" dirty="0"/>
          </a:p>
          <a:p>
            <a:r>
              <a:rPr lang="zh-TW" altLang="zh-TW" sz="3200" dirty="0"/>
              <a:t>共棲關係</a:t>
            </a:r>
            <a:r>
              <a:rPr lang="en-HK" altLang="zh-TW" sz="3200" dirty="0"/>
              <a:t>(commensalism)</a:t>
            </a:r>
            <a:endParaRPr lang="en-US" altLang="zh-TW" sz="3200" dirty="0"/>
          </a:p>
          <a:p>
            <a:r>
              <a:rPr lang="zh-TW" altLang="zh-TW" sz="3200" dirty="0"/>
              <a:t>共生關係</a:t>
            </a:r>
            <a:r>
              <a:rPr lang="en-HK" altLang="zh-TW" sz="3200" dirty="0"/>
              <a:t>(symbiosis)</a:t>
            </a:r>
            <a:endParaRPr lang="en-US" altLang="zh-TW" sz="3200" dirty="0"/>
          </a:p>
          <a:p>
            <a:r>
              <a:rPr lang="zh-TW" altLang="zh-TW" sz="3200" dirty="0"/>
              <a:t>競爭關係</a:t>
            </a:r>
            <a:r>
              <a:rPr lang="en-HK" altLang="zh-TW" sz="3200" dirty="0"/>
              <a:t>(competition)</a:t>
            </a:r>
            <a:endParaRPr lang="en-US" altLang="zh-TW" sz="3200" dirty="0"/>
          </a:p>
          <a:p>
            <a:r>
              <a:rPr lang="zh-TW" altLang="zh-TW" sz="3200" dirty="0"/>
              <a:t>拮抗關係</a:t>
            </a:r>
            <a:r>
              <a:rPr lang="en-HK" altLang="zh-TW" sz="3200" dirty="0"/>
              <a:t>(antagonism)</a:t>
            </a:r>
            <a:endParaRPr lang="en-US" altLang="zh-TW" sz="3200" dirty="0"/>
          </a:p>
          <a:p>
            <a:r>
              <a:rPr lang="zh-TW" altLang="zh-TW" sz="3200" dirty="0"/>
              <a:t>寄生關係</a:t>
            </a:r>
            <a:r>
              <a:rPr lang="en-HK" altLang="zh-TW" sz="3200" dirty="0"/>
              <a:t>(parasitism)</a:t>
            </a:r>
            <a:endParaRPr lang="en-US" altLang="zh-TW" sz="3200" dirty="0"/>
          </a:p>
          <a:p>
            <a:r>
              <a:rPr lang="zh-TW" altLang="zh-TW" sz="3200" dirty="0"/>
              <a:t>捕食關係</a:t>
            </a:r>
            <a:r>
              <a:rPr lang="en-HK" altLang="zh-TW" sz="3200" dirty="0"/>
              <a:t>(predation)</a:t>
            </a:r>
            <a:br>
              <a:rPr lang="zh-TW" altLang="zh-TW" dirty="0"/>
            </a:b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960398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75487" y="457200"/>
            <a:ext cx="6116594" cy="710514"/>
          </a:xfrm>
        </p:spPr>
        <p:txBody>
          <a:bodyPr>
            <a:normAutofit/>
          </a:bodyPr>
          <a:lstStyle/>
          <a:p>
            <a:r>
              <a:rPr lang="zh-TW" altLang="zh-TW" dirty="0"/>
              <a:t>土壤</a:t>
            </a:r>
            <a:r>
              <a:rPr lang="zh-TW" altLang="zh-TW" dirty="0">
                <a:solidFill>
                  <a:srgbClr val="FF0000"/>
                </a:solidFill>
              </a:rPr>
              <a:t>微生物區系</a:t>
            </a:r>
            <a:endParaRPr lang="zh-TW" altLang="en-US" dirty="0">
              <a:solidFill>
                <a:srgbClr val="FF0000"/>
              </a:solidFill>
            </a:endParaRPr>
          </a:p>
        </p:txBody>
      </p:sp>
      <p:sp>
        <p:nvSpPr>
          <p:cNvPr id="3" name="內容版面配置區 2"/>
          <p:cNvSpPr>
            <a:spLocks noGrp="1"/>
          </p:cNvSpPr>
          <p:nvPr>
            <p:ph idx="1"/>
          </p:nvPr>
        </p:nvSpPr>
        <p:spPr>
          <a:xfrm>
            <a:off x="488091" y="1427205"/>
            <a:ext cx="11090189" cy="5177481"/>
          </a:xfrm>
        </p:spPr>
        <p:txBody>
          <a:bodyPr>
            <a:normAutofit/>
          </a:bodyPr>
          <a:lstStyle/>
          <a:p>
            <a:r>
              <a:rPr lang="zh-TW" altLang="zh-TW" dirty="0"/>
              <a:t>俄國土壤微生物學家</a:t>
            </a:r>
            <a:r>
              <a:rPr lang="en-HK" altLang="zh-TW" dirty="0"/>
              <a:t>C.H.</a:t>
            </a:r>
            <a:r>
              <a:rPr lang="zh-TW" altLang="zh-TW" dirty="0"/>
              <a:t>維諾格拉斯基</a:t>
            </a:r>
            <a:r>
              <a:rPr lang="zh-TW" altLang="en-US" dirty="0"/>
              <a:t>，留意到</a:t>
            </a:r>
            <a:r>
              <a:rPr lang="zh-TW" altLang="zh-TW" dirty="0"/>
              <a:t>在某一特定環境和生態條件下的土壤中</a:t>
            </a:r>
            <a:r>
              <a:rPr lang="zh-TW" altLang="en-US" dirty="0"/>
              <a:t>，</a:t>
            </a:r>
            <a:r>
              <a:rPr lang="zh-TW" altLang="zh-TW" dirty="0"/>
              <a:t>所存在的微生物種類、數量以及參與物質循環的代謝活動强度</a:t>
            </a:r>
            <a:r>
              <a:rPr lang="zh-TW" altLang="en-US" dirty="0"/>
              <a:t>，</a:t>
            </a:r>
            <a:r>
              <a:rPr lang="zh-TW" altLang="zh-TW" dirty="0">
                <a:solidFill>
                  <a:srgbClr val="FF0000"/>
                </a:solidFill>
              </a:rPr>
              <a:t>與人類農業生產活動</a:t>
            </a:r>
            <a:r>
              <a:rPr lang="zh-TW" altLang="zh-TW" dirty="0"/>
              <a:t>密切相關</a:t>
            </a:r>
            <a:r>
              <a:rPr lang="zh-TW" altLang="en-US" dirty="0"/>
              <a:t>，遂根據</a:t>
            </a:r>
            <a:r>
              <a:rPr lang="zh-TW" altLang="zh-TW" dirty="0"/>
              <a:t>土壤微生物各類群在土壤中的發育特點，分為</a:t>
            </a:r>
          </a:p>
          <a:p>
            <a:pPr lvl="0"/>
            <a:r>
              <a:rPr lang="zh-TW" altLang="zh-TW" sz="2000" dirty="0">
                <a:solidFill>
                  <a:srgbClr val="FF0000"/>
                </a:solidFill>
              </a:rPr>
              <a:t>土著性微生物</a:t>
            </a:r>
            <a:r>
              <a:rPr lang="zh-TW" altLang="zh-TW" dirty="0"/>
              <a:t>區系：對新鮮有機物質不很敏感，常年維持在某一數量水平上，即使由於有機物質的加入或温度，濕度變化而引起數量變化幅度也較小的那些。發酵能力弱，作用不明顯，在貧瘠的土壤中也可長期利用少量養分生活，主要是革蘭陽性球菌類，色杆菌、芽孢杆菌、</a:t>
            </a:r>
            <a:r>
              <a:rPr lang="zh-TW" altLang="en-US" dirty="0"/>
              <a:t>節</a:t>
            </a:r>
            <a:r>
              <a:rPr lang="zh-TW" altLang="zh-TW" dirty="0"/>
              <a:t>杆菌、分枝杆菌、放綫菌、青霉、曲霉、</a:t>
            </a:r>
            <a:r>
              <a:rPr lang="zh-TW" altLang="en-US" dirty="0"/>
              <a:t>叢</a:t>
            </a:r>
            <a:r>
              <a:rPr lang="zh-TW" altLang="zh-TW" dirty="0"/>
              <a:t>霉等。</a:t>
            </a:r>
          </a:p>
          <a:p>
            <a:pPr lvl="0"/>
            <a:r>
              <a:rPr lang="zh-TW" altLang="zh-TW" sz="2000" dirty="0">
                <a:solidFill>
                  <a:srgbClr val="FF0000"/>
                </a:solidFill>
              </a:rPr>
              <a:t>發酵性微生物</a:t>
            </a:r>
            <a:r>
              <a:rPr lang="zh-TW" altLang="zh-TW" dirty="0"/>
              <a:t>區系：對新鮮有機物質很敏感，在有新鮮動植物殘體存在時可爆發性地旺盛發育，而在新鮮殘體</a:t>
            </a:r>
            <a:r>
              <a:rPr lang="zh-TW" altLang="en-US" dirty="0"/>
              <a:t>消</a:t>
            </a:r>
            <a:r>
              <a:rPr lang="zh-TW" altLang="zh-TW" dirty="0"/>
              <a:t>失後又很快消退的微生物區系。包括各類革蘭陽</a:t>
            </a:r>
            <a:r>
              <a:rPr lang="zh-TW" altLang="en-US" dirty="0"/>
              <a:t>性</a:t>
            </a:r>
            <a:r>
              <a:rPr lang="zh-TW" altLang="zh-TW" dirty="0"/>
              <a:t>無芽孢杆菌、酵母菌以及芽孢杆菌、鏈霉菌、根霉、曲霉、木霉、鐮刀霉等。這區系的數量變幅很大，在土壤有新鮮有機殘體時，發酵性微生物大量發育佔優勢，新鮮有機殘體被分解後，它們便衰退，土著性微生物重佔優勢。</a:t>
            </a:r>
          </a:p>
          <a:p>
            <a:pPr lvl="0"/>
            <a:r>
              <a:rPr lang="zh-TW" altLang="zh-TW" sz="2000" dirty="0">
                <a:solidFill>
                  <a:srgbClr val="FF0000"/>
                </a:solidFill>
              </a:rPr>
              <a:t>暫居微生物</a:t>
            </a:r>
            <a:r>
              <a:rPr lang="zh-TW" altLang="en-US" dirty="0"/>
              <a:t>：</a:t>
            </a:r>
            <a:r>
              <a:rPr lang="zh-TW" altLang="zh-TW" dirty="0"/>
              <a:t>不適合在土壤中長期存</a:t>
            </a:r>
            <a:r>
              <a:rPr lang="zh-TW" altLang="en-US" dirty="0"/>
              <a:t>在</a:t>
            </a:r>
            <a:r>
              <a:rPr lang="zh-TW" altLang="zh-TW" dirty="0"/>
              <a:t>的微生物，一般由外來物帶入土壤中，如動植物殘體上的病原體，或適合特定環境的特殊微生物等。</a:t>
            </a:r>
          </a:p>
          <a:p>
            <a:pPr marL="0" indent="0">
              <a:buNone/>
            </a:pPr>
            <a:br>
              <a:rPr lang="zh-TW" altLang="en-US" dirty="0"/>
            </a:b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88825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6060" y="432485"/>
            <a:ext cx="7982464" cy="895865"/>
          </a:xfrm>
        </p:spPr>
        <p:txBody>
          <a:bodyPr>
            <a:normAutofit fontScale="90000"/>
          </a:bodyPr>
          <a:lstStyle/>
          <a:p>
            <a:r>
              <a:rPr lang="zh-TW" altLang="en-US" dirty="0"/>
              <a:t>為甚麼種類多這麼重要？</a:t>
            </a:r>
            <a:br>
              <a:rPr lang="zh-TW" altLang="zh-TW" dirty="0"/>
            </a:br>
            <a:endParaRPr lang="zh-TW" altLang="en-US" dirty="0"/>
          </a:p>
        </p:txBody>
      </p:sp>
      <p:sp>
        <p:nvSpPr>
          <p:cNvPr id="3" name="內容版面配置區 2"/>
          <p:cNvSpPr>
            <a:spLocks noGrp="1"/>
          </p:cNvSpPr>
          <p:nvPr>
            <p:ph idx="1"/>
          </p:nvPr>
        </p:nvSpPr>
        <p:spPr>
          <a:xfrm>
            <a:off x="580768" y="1612557"/>
            <a:ext cx="10923844" cy="4298665"/>
          </a:xfrm>
        </p:spPr>
        <p:txBody>
          <a:bodyPr/>
          <a:lstStyle/>
          <a:p>
            <a:pPr marL="0" lvl="0" indent="0">
              <a:buNone/>
            </a:pPr>
            <a:r>
              <a:rPr lang="zh-TW" altLang="zh-TW" sz="2800" dirty="0"/>
              <a:t>土壤中的</a:t>
            </a:r>
            <a:r>
              <a:rPr lang="zh-TW" altLang="zh-TW" sz="3200" dirty="0">
                <a:solidFill>
                  <a:srgbClr val="FF0000"/>
                </a:solidFill>
              </a:rPr>
              <a:t>功能菌群</a:t>
            </a:r>
            <a:br>
              <a:rPr lang="zh-TW" altLang="zh-TW" sz="2800" dirty="0"/>
            </a:br>
            <a:endParaRPr lang="en-US" altLang="zh-TW" sz="2800" dirty="0"/>
          </a:p>
          <a:p>
            <a:pPr lvl="0"/>
            <a:r>
              <a:rPr lang="zh-TW" altLang="zh-TW" sz="2800" dirty="0"/>
              <a:t>與</a:t>
            </a:r>
            <a:r>
              <a:rPr lang="zh-TW" altLang="zh-TW" sz="2800" dirty="0">
                <a:solidFill>
                  <a:srgbClr val="FF0000"/>
                </a:solidFill>
              </a:rPr>
              <a:t>氮循環</a:t>
            </a:r>
            <a:r>
              <a:rPr lang="zh-TW" altLang="zh-TW" sz="2800" dirty="0"/>
              <a:t>相關的微生物</a:t>
            </a:r>
          </a:p>
          <a:p>
            <a:r>
              <a:rPr lang="zh-TW" altLang="zh-TW" sz="2800" dirty="0"/>
              <a:t>與</a:t>
            </a:r>
            <a:r>
              <a:rPr lang="zh-TW" altLang="zh-TW" sz="2800" dirty="0">
                <a:solidFill>
                  <a:srgbClr val="FF0000"/>
                </a:solidFill>
              </a:rPr>
              <a:t>碳循環</a:t>
            </a:r>
            <a:r>
              <a:rPr lang="zh-TW" altLang="zh-TW" sz="2800" dirty="0"/>
              <a:t>相關的微生物</a:t>
            </a:r>
          </a:p>
          <a:p>
            <a:r>
              <a:rPr lang="zh-TW" altLang="zh-TW" sz="2800" dirty="0"/>
              <a:t>與</a:t>
            </a:r>
            <a:r>
              <a:rPr lang="zh-TW" altLang="zh-TW" sz="2800" dirty="0">
                <a:solidFill>
                  <a:srgbClr val="FF0000"/>
                </a:solidFill>
              </a:rPr>
              <a:t>磷循環</a:t>
            </a:r>
            <a:r>
              <a:rPr lang="zh-TW" altLang="zh-TW" sz="2800" dirty="0"/>
              <a:t>相關的微生物</a:t>
            </a:r>
            <a:endParaRPr lang="en-US" altLang="zh-TW" sz="2800" dirty="0"/>
          </a:p>
          <a:p>
            <a:r>
              <a:rPr lang="zh-TW" altLang="zh-TW" sz="2800" dirty="0"/>
              <a:t>與</a:t>
            </a:r>
            <a:r>
              <a:rPr lang="zh-TW" altLang="zh-TW" sz="2800" dirty="0">
                <a:solidFill>
                  <a:srgbClr val="FF0000"/>
                </a:solidFill>
              </a:rPr>
              <a:t>鉀循</a:t>
            </a:r>
            <a:r>
              <a:rPr lang="zh-TW" altLang="en-US" sz="2800" dirty="0">
                <a:solidFill>
                  <a:srgbClr val="FF0000"/>
                </a:solidFill>
              </a:rPr>
              <a:t>環</a:t>
            </a:r>
            <a:r>
              <a:rPr lang="zh-TW" altLang="zh-TW" sz="2800" dirty="0"/>
              <a:t>相關的微生物</a:t>
            </a:r>
            <a:endParaRPr lang="zh-TW" altLang="en-US" sz="28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154316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7589" y="413951"/>
            <a:ext cx="7302843" cy="815546"/>
          </a:xfrm>
        </p:spPr>
        <p:txBody>
          <a:bodyPr>
            <a:normAutofit fontScale="90000"/>
          </a:bodyPr>
          <a:lstStyle/>
          <a:p>
            <a:pPr lvl="0"/>
            <a:r>
              <a:rPr lang="zh-TW" altLang="zh-TW" dirty="0"/>
              <a:t>與</a:t>
            </a:r>
            <a:r>
              <a:rPr lang="zh-TW" altLang="zh-TW" dirty="0">
                <a:solidFill>
                  <a:srgbClr val="FF0000"/>
                </a:solidFill>
              </a:rPr>
              <a:t>氮</a:t>
            </a:r>
            <a:r>
              <a:rPr lang="zh-TW" altLang="zh-TW" dirty="0"/>
              <a:t>循環相關的微生物</a:t>
            </a:r>
            <a:br>
              <a:rPr lang="zh-TW" altLang="zh-TW" dirty="0"/>
            </a:br>
            <a:endParaRPr lang="zh-TW" altLang="en-US" dirty="0"/>
          </a:p>
        </p:txBody>
      </p:sp>
      <p:sp>
        <p:nvSpPr>
          <p:cNvPr id="3" name="內容版面配置區 2"/>
          <p:cNvSpPr>
            <a:spLocks noGrp="1"/>
          </p:cNvSpPr>
          <p:nvPr>
            <p:ph idx="1"/>
          </p:nvPr>
        </p:nvSpPr>
        <p:spPr>
          <a:xfrm>
            <a:off x="308919" y="1353066"/>
            <a:ext cx="11195693" cy="4558156"/>
          </a:xfrm>
        </p:spPr>
        <p:txBody>
          <a:bodyPr>
            <a:normAutofit lnSpcReduction="10000"/>
          </a:bodyPr>
          <a:lstStyle/>
          <a:p>
            <a:r>
              <a:rPr lang="zh-TW" altLang="zh-TW" dirty="0">
                <a:solidFill>
                  <a:srgbClr val="FF0000"/>
                </a:solidFill>
              </a:rPr>
              <a:t>固氮菌</a:t>
            </a:r>
            <a:r>
              <a:rPr lang="zh-TW" altLang="en-US" dirty="0"/>
              <a:t>：</a:t>
            </a:r>
            <a:r>
              <a:rPr lang="zh-TW" altLang="zh-TW" dirty="0"/>
              <a:t>自生固氮和共生固氮</a:t>
            </a:r>
            <a:endParaRPr lang="en-US" altLang="zh-TW" dirty="0"/>
          </a:p>
          <a:p>
            <a:r>
              <a:rPr lang="zh-TW" altLang="zh-TW" dirty="0"/>
              <a:t>氨化細菌</a:t>
            </a:r>
            <a:r>
              <a:rPr lang="zh-TW" altLang="en-US" dirty="0"/>
              <a:t>：氨化作用指</a:t>
            </a:r>
            <a:r>
              <a:rPr lang="zh-TW" altLang="zh-TW" dirty="0">
                <a:solidFill>
                  <a:srgbClr val="FF0000"/>
                </a:solidFill>
              </a:rPr>
              <a:t>含氮有機化合物在氨化細菌作用下釋</a:t>
            </a:r>
            <a:r>
              <a:rPr lang="zh-TW" altLang="en-US" dirty="0">
                <a:solidFill>
                  <a:srgbClr val="FF0000"/>
                </a:solidFill>
              </a:rPr>
              <a:t>放</a:t>
            </a:r>
            <a:r>
              <a:rPr lang="zh-TW" altLang="zh-TW" dirty="0">
                <a:solidFill>
                  <a:srgbClr val="FF0000"/>
                </a:solidFill>
              </a:rPr>
              <a:t>氨的過程</a:t>
            </a:r>
            <a:r>
              <a:rPr lang="zh-TW" altLang="zh-TW" dirty="0"/>
              <a:t>。進入土壤中的動植物殘體和有機肥料，必須通過氨化作用，轉變為植物能吸收和利用的氮素養料。氨化過程分為兩</a:t>
            </a:r>
            <a:r>
              <a:rPr lang="zh-TW" altLang="en-US" dirty="0"/>
              <a:t>階段</a:t>
            </a:r>
            <a:r>
              <a:rPr lang="zh-TW" altLang="zh-TW" dirty="0"/>
              <a:t>段，第一步是含氮有機物降解為多肽、氨基酸等簡單含氮化合物，第二步是簡單含氮化合物在脫氨基過程中轉變為氨，主要是好氧性細菌，如枯草芽孢杆菌，蕇狀芽孢杆菌等。</a:t>
            </a:r>
          </a:p>
          <a:p>
            <a:r>
              <a:rPr lang="zh-TW" altLang="zh-TW" dirty="0">
                <a:solidFill>
                  <a:srgbClr val="FF0000"/>
                </a:solidFill>
              </a:rPr>
              <a:t>硝化細菌</a:t>
            </a:r>
            <a:r>
              <a:rPr lang="zh-TW" altLang="en-US" dirty="0"/>
              <a:t>：</a:t>
            </a:r>
            <a:r>
              <a:rPr lang="zh-TW" altLang="zh-TW" dirty="0"/>
              <a:t>氧化硝酸並從中獲得能量的過程稱為硝化作用。土壤中的硝化作用可</a:t>
            </a:r>
            <a:r>
              <a:rPr lang="zh-TW" altLang="zh-TW" dirty="0">
                <a:solidFill>
                  <a:srgbClr val="FF0000"/>
                </a:solidFill>
              </a:rPr>
              <a:t>防止土壤中氨的散失，增加土壤中硝酸鹽含量</a:t>
            </a:r>
            <a:r>
              <a:rPr lang="zh-TW" altLang="zh-TW" dirty="0"/>
              <a:t>，對供給植物氮素和養分有重要意義。硝化作用分兩階段，第一由亞硝化細菌將氨轉變為亞硝酸的的亞硝化過程。土壤中的亞硝化細菌包括亞硝化單孢菌屬</a:t>
            </a:r>
            <a:r>
              <a:rPr lang="en-HK" altLang="zh-TW" dirty="0"/>
              <a:t>(</a:t>
            </a:r>
            <a:r>
              <a:rPr lang="en-HK" altLang="zh-TW" dirty="0" err="1"/>
              <a:t>Nitrosomomas</a:t>
            </a:r>
            <a:r>
              <a:rPr lang="en-HK" altLang="zh-TW" dirty="0"/>
              <a:t>)</a:t>
            </a:r>
            <a:r>
              <a:rPr lang="zh-TW" altLang="zh-TW" dirty="0"/>
              <a:t>和亞硝化螺菌屬</a:t>
            </a:r>
            <a:r>
              <a:rPr lang="en-HK" altLang="zh-TW" dirty="0"/>
              <a:t>(</a:t>
            </a:r>
            <a:r>
              <a:rPr lang="en-HK" altLang="zh-TW" dirty="0" err="1"/>
              <a:t>Nitrosospira</a:t>
            </a:r>
            <a:r>
              <a:rPr lang="en-HK" altLang="zh-TW" dirty="0"/>
              <a:t>)</a:t>
            </a:r>
            <a:r>
              <a:rPr lang="zh-TW" altLang="zh-TW" dirty="0"/>
              <a:t>、 亞硝化球菌屬</a:t>
            </a:r>
            <a:r>
              <a:rPr lang="en-HK" altLang="zh-TW" dirty="0"/>
              <a:t>(</a:t>
            </a:r>
            <a:r>
              <a:rPr lang="en-HK" altLang="zh-TW" dirty="0" err="1"/>
              <a:t>Nitrosococcus</a:t>
            </a:r>
            <a:r>
              <a:rPr lang="en-HK" altLang="zh-TW" dirty="0"/>
              <a:t>)</a:t>
            </a:r>
            <a:r>
              <a:rPr lang="zh-TW" altLang="zh-TW" dirty="0"/>
              <a:t>、亞硝化葉菌屬</a:t>
            </a:r>
            <a:r>
              <a:rPr lang="en-HK" altLang="zh-TW" dirty="0"/>
              <a:t>(</a:t>
            </a:r>
            <a:r>
              <a:rPr lang="en-HK" altLang="zh-TW" dirty="0" err="1"/>
              <a:t>Nitrosolobus</a:t>
            </a:r>
            <a:r>
              <a:rPr lang="en-HK" altLang="zh-TW" dirty="0"/>
              <a:t>)</a:t>
            </a:r>
            <a:r>
              <a:rPr lang="zh-TW" altLang="zh-TW" dirty="0"/>
              <a:t>，第二階段是由硝化細菌</a:t>
            </a:r>
            <a:r>
              <a:rPr lang="zh-TW" altLang="en-US" dirty="0"/>
              <a:t>氧化</a:t>
            </a:r>
            <a:r>
              <a:rPr lang="zh-TW" altLang="zh-TW" dirty="0"/>
              <a:t>為硝酸的過程，土壤中的硝化細菌包括硝化杆菌屬</a:t>
            </a:r>
            <a:r>
              <a:rPr lang="en-HK" altLang="zh-TW" dirty="0"/>
              <a:t>(</a:t>
            </a:r>
            <a:r>
              <a:rPr lang="en-HK" altLang="zh-TW" dirty="0" err="1"/>
              <a:t>Nitrobacter</a:t>
            </a:r>
            <a:r>
              <a:rPr lang="en-HK" altLang="zh-TW" dirty="0"/>
              <a:t>)</a:t>
            </a:r>
            <a:r>
              <a:rPr lang="zh-TW" altLang="zh-TW" dirty="0"/>
              <a:t>、硝化刺菌屬</a:t>
            </a:r>
            <a:r>
              <a:rPr lang="en-HK" altLang="zh-TW" dirty="0"/>
              <a:t>(</a:t>
            </a:r>
            <a:r>
              <a:rPr lang="en-HK" altLang="zh-TW" dirty="0" err="1"/>
              <a:t>Nitrospina</a:t>
            </a:r>
            <a:r>
              <a:rPr lang="en-HK" altLang="zh-TW" dirty="0"/>
              <a:t>)</a:t>
            </a:r>
            <a:r>
              <a:rPr lang="zh-TW" altLang="zh-TW" dirty="0"/>
              <a:t>和硝化球菌屬</a:t>
            </a:r>
            <a:r>
              <a:rPr lang="en-HK" altLang="zh-TW" dirty="0"/>
              <a:t>(</a:t>
            </a:r>
            <a:r>
              <a:rPr lang="en-HK" altLang="zh-TW" dirty="0" err="1"/>
              <a:t>Nitrococcus</a:t>
            </a:r>
            <a:r>
              <a:rPr lang="en-HK" altLang="zh-TW" dirty="0"/>
              <a:t>)</a:t>
            </a:r>
            <a:r>
              <a:rPr lang="zh-TW" altLang="zh-TW" dirty="0"/>
              <a:t>。硝化作用</a:t>
            </a:r>
            <a:r>
              <a:rPr lang="zh-TW" altLang="en-US" dirty="0"/>
              <a:t>要在通氣的土壤裡進行</a:t>
            </a:r>
            <a:r>
              <a:rPr lang="zh-TW" altLang="zh-TW" dirty="0"/>
              <a:t>。</a:t>
            </a:r>
          </a:p>
          <a:p>
            <a:r>
              <a:rPr lang="zh-TW" altLang="zh-TW" dirty="0">
                <a:solidFill>
                  <a:srgbClr val="FF0000"/>
                </a:solidFill>
              </a:rPr>
              <a:t>反硝化細菌</a:t>
            </a:r>
            <a:r>
              <a:rPr lang="zh-TW" altLang="zh-TW" dirty="0"/>
              <a:t>將硝酸鹽還原為</a:t>
            </a:r>
            <a:r>
              <a:rPr lang="zh-TW" altLang="en-US" dirty="0"/>
              <a:t>還</a:t>
            </a:r>
            <a:r>
              <a:rPr lang="zh-TW" altLang="zh-TW" dirty="0"/>
              <a:t>原態含氮化合物或分子態的過程稱為反硝化過程，又稱脫氮作用。反硝化作用是使土壤中</a:t>
            </a:r>
            <a:r>
              <a:rPr lang="zh-TW" altLang="zh-TW" dirty="0">
                <a:solidFill>
                  <a:srgbClr val="FF0000"/>
                </a:solidFill>
              </a:rPr>
              <a:t>氮素損失</a:t>
            </a:r>
            <a:r>
              <a:rPr lang="zh-TW" altLang="zh-TW" dirty="0"/>
              <a:t>的重要因素之一，防止方法是保持土壤疏鬆，排除過多水分，造成良好的通氣條件。反硝化細菌適宜在</a:t>
            </a:r>
            <a:r>
              <a:rPr lang="en-HK" altLang="zh-TW" dirty="0"/>
              <a:t>pH</a:t>
            </a:r>
            <a:r>
              <a:rPr lang="zh-TW" altLang="zh-TW" dirty="0"/>
              <a:t>值為</a:t>
            </a:r>
            <a:r>
              <a:rPr lang="en-HK" altLang="zh-TW" dirty="0"/>
              <a:t>6-8, 25ºC</a:t>
            </a:r>
            <a:r>
              <a:rPr lang="zh-TW" altLang="zh-TW" dirty="0"/>
              <a:t>土壤中生長。主要包括脫氮杆菌</a:t>
            </a:r>
            <a:r>
              <a:rPr lang="en-HK" altLang="zh-TW" dirty="0"/>
              <a:t>(Bacteria </a:t>
            </a:r>
            <a:r>
              <a:rPr lang="en-HK" altLang="zh-TW" dirty="0" err="1"/>
              <a:t>denitrificans</a:t>
            </a:r>
            <a:r>
              <a:rPr lang="en-HK" altLang="zh-TW" dirty="0"/>
              <a:t>)</a:t>
            </a:r>
            <a:r>
              <a:rPr lang="zh-TW" altLang="zh-TW" dirty="0"/>
              <a:t>，螢光極毛杆菌</a:t>
            </a:r>
            <a:r>
              <a:rPr lang="en-HK" altLang="zh-TW" dirty="0"/>
              <a:t>(Pseudomonas </a:t>
            </a:r>
            <a:r>
              <a:rPr lang="en-HK" altLang="zh-TW" dirty="0" err="1"/>
              <a:t>flrorescens</a:t>
            </a:r>
            <a:r>
              <a:rPr lang="en-HK" altLang="zh-TW" dirty="0"/>
              <a:t>)</a:t>
            </a:r>
            <a:r>
              <a:rPr lang="zh-TW" altLang="zh-TW" dirty="0"/>
              <a:t>等。</a:t>
            </a:r>
          </a:p>
          <a:p>
            <a:pPr marL="0" indent="0">
              <a:buNone/>
            </a:pPr>
            <a:endParaRPr lang="zh-TW"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555171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575486" y="426308"/>
            <a:ext cx="9929127" cy="815546"/>
          </a:xfrm>
        </p:spPr>
        <p:txBody>
          <a:bodyPr>
            <a:normAutofit fontScale="90000"/>
          </a:bodyPr>
          <a:lstStyle/>
          <a:p>
            <a:r>
              <a:rPr lang="zh-TW" altLang="en-US" b="1" dirty="0"/>
              <a:t>土壤是甚麼？</a:t>
            </a:r>
            <a:br>
              <a:rPr lang="zh-TW" altLang="en-US" dirty="0"/>
            </a:br>
            <a:endParaRPr lang="zh-TW" altLang="en-US" dirty="0"/>
          </a:p>
        </p:txBody>
      </p:sp>
      <p:sp>
        <p:nvSpPr>
          <p:cNvPr id="5" name="內容版面配置區 4"/>
          <p:cNvSpPr>
            <a:spLocks noGrp="1"/>
          </p:cNvSpPr>
          <p:nvPr>
            <p:ph idx="1"/>
          </p:nvPr>
        </p:nvSpPr>
        <p:spPr>
          <a:xfrm>
            <a:off x="685799" y="1464276"/>
            <a:ext cx="10960443" cy="5128054"/>
          </a:xfrm>
        </p:spPr>
        <p:txBody>
          <a:bodyPr/>
          <a:lstStyle/>
          <a:p>
            <a:r>
              <a:rPr lang="zh-TW" altLang="zh-TW" sz="2400" b="1" i="1" dirty="0"/>
              <a:t>土壤是種</a:t>
            </a:r>
            <a:r>
              <a:rPr lang="zh-TW" altLang="zh-TW" sz="2400" b="1" i="1" dirty="0">
                <a:solidFill>
                  <a:srgbClr val="FF0000"/>
                </a:solidFill>
              </a:rPr>
              <a:t>自然體</a:t>
            </a:r>
            <a:endParaRPr lang="en-US" altLang="zh-TW" sz="2400" dirty="0"/>
          </a:p>
          <a:p>
            <a:r>
              <a:rPr lang="zh-TW" altLang="zh-TW" sz="2400" dirty="0"/>
              <a:t>由數層厚度不一的</a:t>
            </a:r>
            <a:r>
              <a:rPr lang="zh-TW" altLang="zh-TW" sz="2400" dirty="0">
                <a:solidFill>
                  <a:srgbClr val="FF0000"/>
                </a:solidFill>
              </a:rPr>
              <a:t>土層</a:t>
            </a:r>
            <a:r>
              <a:rPr lang="zh-TW" altLang="zh-TW" sz="2400" dirty="0"/>
              <a:t>所構成</a:t>
            </a:r>
            <a:endParaRPr lang="en-US" altLang="zh-TW" sz="2400" dirty="0"/>
          </a:p>
          <a:p>
            <a:r>
              <a:rPr lang="zh-TW" altLang="zh-TW" sz="2400" dirty="0"/>
              <a:t>主要成分是</a:t>
            </a:r>
            <a:r>
              <a:rPr lang="zh-TW" altLang="en-US" sz="2400" dirty="0">
                <a:solidFill>
                  <a:srgbClr val="FF0000"/>
                </a:solidFill>
              </a:rPr>
              <a:t>滲合不同元素</a:t>
            </a:r>
            <a:r>
              <a:rPr lang="zh-TW" altLang="en-US" sz="2400" dirty="0"/>
              <a:t>的各種</a:t>
            </a:r>
            <a:r>
              <a:rPr lang="zh-TW" altLang="zh-TW" sz="2400" dirty="0"/>
              <a:t>礦物</a:t>
            </a:r>
            <a:r>
              <a:rPr lang="zh-TW" altLang="zh-TW" sz="2400" dirty="0">
                <a:solidFill>
                  <a:srgbClr val="FF0000"/>
                </a:solidFill>
              </a:rPr>
              <a:t>砂</a:t>
            </a:r>
            <a:r>
              <a:rPr lang="zh-TW" altLang="zh-TW" sz="2400" dirty="0"/>
              <a:t>、</a:t>
            </a:r>
            <a:r>
              <a:rPr lang="zh-TW" altLang="zh-TW" sz="2400" dirty="0">
                <a:solidFill>
                  <a:srgbClr val="FF0000"/>
                </a:solidFill>
              </a:rPr>
              <a:t>粉砂</a:t>
            </a:r>
            <a:r>
              <a:rPr lang="zh-TW" altLang="zh-TW" sz="2400" dirty="0"/>
              <a:t>和</a:t>
            </a:r>
            <a:r>
              <a:rPr lang="zh-TW" altLang="zh-TW" sz="2400" dirty="0">
                <a:solidFill>
                  <a:srgbClr val="FF0000"/>
                </a:solidFill>
              </a:rPr>
              <a:t>黏土</a:t>
            </a:r>
            <a:endParaRPr lang="en-US" altLang="zh-TW" sz="2400" dirty="0"/>
          </a:p>
          <a:p>
            <a:r>
              <a:rPr lang="zh-TW" altLang="zh-TW" sz="2400" dirty="0"/>
              <a:t>但祗有礦物還不能稱為土壤</a:t>
            </a:r>
            <a:endParaRPr lang="en-US" altLang="zh-TW" sz="2400" dirty="0"/>
          </a:p>
          <a:p>
            <a:r>
              <a:rPr lang="zh-TW" altLang="zh-TW" sz="2400" dirty="0"/>
              <a:t>這些礦物</a:t>
            </a:r>
            <a:r>
              <a:rPr lang="zh-TW" altLang="en-US" sz="2400" dirty="0"/>
              <a:t>土的</a:t>
            </a:r>
            <a:r>
              <a:rPr lang="zh-TW" altLang="en-US" sz="2400" dirty="0">
                <a:solidFill>
                  <a:srgbClr val="FF0000"/>
                </a:solidFill>
              </a:rPr>
              <a:t>表層</a:t>
            </a:r>
            <a:r>
              <a:rPr lang="zh-TW" altLang="en-US" sz="2400" dirty="0"/>
              <a:t>，</a:t>
            </a:r>
            <a:r>
              <a:rPr lang="zh-TW" altLang="zh-TW" sz="2400" dirty="0"/>
              <a:t>需經過</a:t>
            </a:r>
            <a:r>
              <a:rPr lang="zh-TW" altLang="zh-TW" sz="2400" dirty="0">
                <a:solidFill>
                  <a:srgbClr val="FF0000"/>
                </a:solidFill>
              </a:rPr>
              <a:t>千萬年的風化</a:t>
            </a:r>
            <a:r>
              <a:rPr lang="zh-TW" altLang="zh-TW" sz="2400" dirty="0"/>
              <a:t>和</a:t>
            </a:r>
            <a:r>
              <a:rPr lang="zh-TW" altLang="zh-TW" sz="2400" dirty="0">
                <a:solidFill>
                  <a:srgbClr val="FF0000"/>
                </a:solidFill>
              </a:rPr>
              <a:t>微生物的活動</a:t>
            </a:r>
            <a:r>
              <a:rPr lang="zh-TW" altLang="zh-TW" sz="2400" dirty="0"/>
              <a:t>，成為</a:t>
            </a:r>
            <a:r>
              <a:rPr lang="zh-TW" altLang="zh-TW" sz="2400" dirty="0">
                <a:solidFill>
                  <a:srgbClr val="FF0000"/>
                </a:solidFill>
              </a:rPr>
              <a:t>含有有機質</a:t>
            </a:r>
            <a:r>
              <a:rPr lang="zh-TW" altLang="zh-TW" sz="2400" dirty="0"/>
              <a:t>和</a:t>
            </a:r>
            <a:r>
              <a:rPr lang="zh-TW" altLang="zh-TW" sz="2400" dirty="0">
                <a:solidFill>
                  <a:srgbClr val="FF0000"/>
                </a:solidFill>
              </a:rPr>
              <a:t>微生物</a:t>
            </a:r>
            <a:r>
              <a:rPr lang="zh-TW" altLang="zh-TW" sz="2400" dirty="0"/>
              <a:t>的</a:t>
            </a:r>
            <a:r>
              <a:rPr lang="zh-TW" altLang="zh-TW" sz="2400" dirty="0">
                <a:solidFill>
                  <a:srgbClr val="FF0000"/>
                </a:solidFill>
              </a:rPr>
              <a:t>混合體</a:t>
            </a:r>
            <a:r>
              <a:rPr lang="zh-TW" altLang="zh-TW" sz="2400" dirty="0"/>
              <a:t>，才能養活生長在其上的各種可見動植物和生活在其中的億萬種微生物。</a:t>
            </a:r>
            <a:endParaRPr lang="en-US" altLang="zh-TW" sz="2400" dirty="0"/>
          </a:p>
          <a:p>
            <a:pPr marL="0" indent="0">
              <a:buNone/>
            </a:pPr>
            <a:endParaRPr lang="zh-TW" altLang="en-US" sz="20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170396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0839" y="364524"/>
            <a:ext cx="6919784" cy="778476"/>
          </a:xfrm>
        </p:spPr>
        <p:txBody>
          <a:bodyPr>
            <a:normAutofit fontScale="90000"/>
          </a:bodyPr>
          <a:lstStyle/>
          <a:p>
            <a:r>
              <a:rPr lang="zh-TW" altLang="zh-TW" dirty="0"/>
              <a:t>與</a:t>
            </a:r>
            <a:r>
              <a:rPr lang="zh-TW" altLang="zh-TW" dirty="0">
                <a:solidFill>
                  <a:srgbClr val="FF0000"/>
                </a:solidFill>
              </a:rPr>
              <a:t>碳</a:t>
            </a:r>
            <a:r>
              <a:rPr lang="zh-TW" altLang="zh-TW" dirty="0"/>
              <a:t>循環相關的微生物</a:t>
            </a:r>
            <a:br>
              <a:rPr lang="zh-TW" altLang="zh-TW" dirty="0"/>
            </a:br>
            <a:endParaRPr lang="zh-TW" altLang="en-US" dirty="0"/>
          </a:p>
        </p:txBody>
      </p:sp>
      <p:sp>
        <p:nvSpPr>
          <p:cNvPr id="3" name="內容版面配置區 2"/>
          <p:cNvSpPr>
            <a:spLocks noGrp="1"/>
          </p:cNvSpPr>
          <p:nvPr>
            <p:ph idx="1"/>
          </p:nvPr>
        </p:nvSpPr>
        <p:spPr>
          <a:xfrm>
            <a:off x="488093" y="1353065"/>
            <a:ext cx="11016520" cy="4558157"/>
          </a:xfrm>
        </p:spPr>
        <p:txBody>
          <a:bodyPr>
            <a:normAutofit/>
          </a:bodyPr>
          <a:lstStyle/>
          <a:p>
            <a:r>
              <a:rPr lang="zh-TW" altLang="zh-TW" sz="2400" dirty="0"/>
              <a:t>纖維素是土壤中植物殘體的主要組分之一。</a:t>
            </a:r>
            <a:endParaRPr lang="en-US" altLang="zh-TW" sz="2400" dirty="0"/>
          </a:p>
          <a:p>
            <a:endParaRPr lang="en-US" altLang="zh-TW" sz="2400" dirty="0"/>
          </a:p>
          <a:p>
            <a:r>
              <a:rPr lang="zh-TW" altLang="zh-TW" sz="2400" dirty="0"/>
              <a:t>土壤中能够</a:t>
            </a:r>
            <a:r>
              <a:rPr lang="zh-TW" altLang="zh-TW" sz="2400" dirty="0">
                <a:solidFill>
                  <a:srgbClr val="FF0000"/>
                </a:solidFill>
              </a:rPr>
              <a:t>分解纖維素</a:t>
            </a:r>
            <a:r>
              <a:rPr lang="zh-TW" altLang="zh-TW" sz="2400" dirty="0"/>
              <a:t>的微生物主要有細菌、真菌、放綫菌和原生動物。</a:t>
            </a:r>
            <a:endParaRPr lang="en-US" altLang="zh-TW" sz="2400" dirty="0"/>
          </a:p>
          <a:p>
            <a:r>
              <a:rPr lang="zh-TW" altLang="zh-TW" sz="2400" dirty="0"/>
              <a:t>纖維素分解細菌包括好氣性和嫌氣性纖維素分解細菌。好氣性纖維素分解細菌包括生孢噬纖維菌屬</a:t>
            </a:r>
            <a:r>
              <a:rPr lang="en-HK" altLang="zh-TW" sz="2400" dirty="0"/>
              <a:t>(</a:t>
            </a:r>
            <a:r>
              <a:rPr lang="en-HK" altLang="zh-TW" sz="2400" dirty="0" err="1"/>
              <a:t>Sporocytophaga</a:t>
            </a:r>
            <a:r>
              <a:rPr lang="en-HK" altLang="zh-TW" sz="2400" dirty="0"/>
              <a:t>)</a:t>
            </a:r>
            <a:r>
              <a:rPr lang="zh-TW" altLang="zh-TW" sz="2400" dirty="0"/>
              <a:t>、噬纖維菌屬</a:t>
            </a:r>
            <a:r>
              <a:rPr lang="en-HK" altLang="zh-TW" sz="2400" dirty="0"/>
              <a:t>(</a:t>
            </a:r>
            <a:r>
              <a:rPr lang="en-HK" altLang="zh-TW" sz="2400" dirty="0" err="1"/>
              <a:t>Cytophaga</a:t>
            </a:r>
            <a:r>
              <a:rPr lang="en-HK" altLang="zh-TW" sz="2400" dirty="0"/>
              <a:t>)</a:t>
            </a:r>
            <a:r>
              <a:rPr lang="zh-TW" altLang="zh-TW" sz="2400" dirty="0"/>
              <a:t>、多囊菌屬</a:t>
            </a:r>
            <a:r>
              <a:rPr lang="en-HK" altLang="zh-TW" sz="2400" dirty="0"/>
              <a:t>(</a:t>
            </a:r>
            <a:r>
              <a:rPr lang="en-HK" altLang="zh-TW" sz="2400" dirty="0" err="1"/>
              <a:t>Polyangium</a:t>
            </a:r>
            <a:r>
              <a:rPr lang="en-HK" altLang="zh-TW" sz="2400" dirty="0"/>
              <a:t>)</a:t>
            </a:r>
            <a:r>
              <a:rPr lang="zh-TW" altLang="zh-TW" sz="2400" dirty="0"/>
              <a:t>、和鐮狀纖維菌屬</a:t>
            </a:r>
            <a:r>
              <a:rPr lang="en-HK" altLang="zh-TW" sz="2400" dirty="0"/>
              <a:t>(Cell </a:t>
            </a:r>
            <a:r>
              <a:rPr lang="en-HK" altLang="zh-TW" sz="2400" dirty="0" err="1"/>
              <a:t>falcicula</a:t>
            </a:r>
            <a:r>
              <a:rPr lang="en-HK" altLang="zh-TW" sz="2400" dirty="0"/>
              <a:t>)</a:t>
            </a:r>
            <a:r>
              <a:rPr lang="zh-TW" altLang="zh-TW" sz="2400" dirty="0"/>
              <a:t>。嫌氣性纖維分解細菌主要是好熱性嫌氣纖維分解芽孢細菌，包括熱纖梭菌</a:t>
            </a:r>
            <a:r>
              <a:rPr lang="en-HK" altLang="zh-TW" sz="2400" dirty="0"/>
              <a:t>(</a:t>
            </a:r>
            <a:r>
              <a:rPr lang="en-HK" altLang="zh-TW" sz="2400" dirty="0" err="1"/>
              <a:t>Cl.thermocellum</a:t>
            </a:r>
            <a:r>
              <a:rPr lang="en-HK" altLang="zh-TW" sz="2400" dirty="0"/>
              <a:t>)</a:t>
            </a:r>
            <a:r>
              <a:rPr lang="zh-TW" altLang="zh-TW" sz="2400" dirty="0"/>
              <a:t>、溶解梭菌</a:t>
            </a:r>
            <a:r>
              <a:rPr lang="en-HK" altLang="zh-TW" sz="2400" dirty="0"/>
              <a:t>(</a:t>
            </a:r>
            <a:r>
              <a:rPr lang="en-HK" altLang="zh-TW" sz="2400" dirty="0" err="1"/>
              <a:t>Cl.dissolvens</a:t>
            </a:r>
            <a:r>
              <a:rPr lang="en-HK" altLang="zh-TW" sz="2400" dirty="0"/>
              <a:t>)</a:t>
            </a:r>
            <a:r>
              <a:rPr lang="zh-TW" altLang="zh-TW" sz="2400" dirty="0"/>
              <a:t>及高温溶解梭菌等</a:t>
            </a:r>
            <a:r>
              <a:rPr lang="en-HK" altLang="zh-TW" sz="2400" dirty="0"/>
              <a:t>(Cl. </a:t>
            </a:r>
            <a:r>
              <a:rPr lang="en-HK" altLang="zh-TW" sz="2400" dirty="0" err="1"/>
              <a:t>Thermocellulolyticus</a:t>
            </a:r>
            <a:r>
              <a:rPr lang="en-HK" altLang="zh-TW" sz="2400" dirty="0"/>
              <a:t>)</a:t>
            </a:r>
            <a:r>
              <a:rPr lang="zh-TW" altLang="zh-TW" sz="2400" dirty="0"/>
              <a:t>。</a:t>
            </a:r>
            <a:endParaRPr lang="en-US" altLang="zh-TW" sz="2400" dirty="0"/>
          </a:p>
          <a:p>
            <a:r>
              <a:rPr lang="zh-TW" altLang="zh-TW" sz="2400" dirty="0"/>
              <a:t>真菌分解纖維素能力特別强，如木霉</a:t>
            </a:r>
            <a:r>
              <a:rPr lang="en-HK" altLang="zh-TW" sz="2400" dirty="0"/>
              <a:t>(Trichoderma)</a:t>
            </a:r>
            <a:r>
              <a:rPr lang="zh-TW" altLang="zh-TW" sz="2400" dirty="0"/>
              <a:t>、毛売素菌</a:t>
            </a:r>
            <a:r>
              <a:rPr lang="en-HK" altLang="zh-TW" sz="2400" dirty="0"/>
              <a:t>(</a:t>
            </a:r>
            <a:r>
              <a:rPr lang="en-HK" altLang="zh-TW" sz="2400" dirty="0" err="1"/>
              <a:t>Cjaetocin</a:t>
            </a:r>
            <a:r>
              <a:rPr lang="en-HK" altLang="zh-TW" sz="2400" dirty="0"/>
              <a:t>)</a:t>
            </a:r>
            <a:r>
              <a:rPr lang="zh-TW" altLang="zh-TW" sz="2400" dirty="0"/>
              <a:t>、青霉</a:t>
            </a:r>
            <a:r>
              <a:rPr lang="en-HK" altLang="zh-TW" sz="2400" dirty="0"/>
              <a:t>(</a:t>
            </a:r>
            <a:r>
              <a:rPr lang="en-HK" altLang="zh-TW" sz="2400" dirty="0" err="1"/>
              <a:t>Penicillum</a:t>
            </a:r>
            <a:r>
              <a:rPr lang="en-HK" altLang="zh-TW" sz="2400" dirty="0"/>
              <a:t>)</a:t>
            </a:r>
            <a:r>
              <a:rPr lang="zh-TW" altLang="zh-TW" sz="2400" dirty="0"/>
              <a:t>等也可分解纖維素。</a:t>
            </a:r>
            <a:endParaRPr lang="en-US" altLang="zh-TW"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176122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3449" y="315097"/>
            <a:ext cx="6691183" cy="815546"/>
          </a:xfrm>
        </p:spPr>
        <p:txBody>
          <a:bodyPr/>
          <a:lstStyle/>
          <a:p>
            <a:r>
              <a:rPr lang="zh-TW" altLang="zh-TW" dirty="0"/>
              <a:t>與</a:t>
            </a:r>
            <a:r>
              <a:rPr lang="zh-TW" altLang="zh-TW" dirty="0">
                <a:solidFill>
                  <a:srgbClr val="FF0000"/>
                </a:solidFill>
              </a:rPr>
              <a:t>磷</a:t>
            </a:r>
            <a:r>
              <a:rPr lang="zh-TW" altLang="zh-TW" dirty="0"/>
              <a:t>循環相關的微生物</a:t>
            </a:r>
            <a:endParaRPr lang="zh-TW" altLang="en-US" dirty="0"/>
          </a:p>
        </p:txBody>
      </p:sp>
      <p:sp>
        <p:nvSpPr>
          <p:cNvPr id="3" name="內容版面配置區 2"/>
          <p:cNvSpPr>
            <a:spLocks noGrp="1"/>
          </p:cNvSpPr>
          <p:nvPr>
            <p:ph idx="1"/>
          </p:nvPr>
        </p:nvSpPr>
        <p:spPr>
          <a:xfrm>
            <a:off x="420130" y="1390135"/>
            <a:ext cx="11084482" cy="4521087"/>
          </a:xfrm>
        </p:spPr>
        <p:txBody>
          <a:bodyPr>
            <a:normAutofit/>
          </a:bodyPr>
          <a:lstStyle/>
          <a:p>
            <a:r>
              <a:rPr lang="zh-TW" altLang="zh-TW" sz="2400" dirty="0"/>
              <a:t>磷的轉化與農業生產密切相關，植物生長需要磷。</a:t>
            </a:r>
            <a:endParaRPr lang="en-US" altLang="zh-TW" sz="2400" dirty="0"/>
          </a:p>
          <a:p>
            <a:pPr lvl="0"/>
            <a:r>
              <a:rPr lang="zh-TW" altLang="zh-TW" sz="2400" dirty="0"/>
              <a:t>土壤中含有大量植物無法直接吸收利用的有機磷和難溶性無機磷，它們必須通過</a:t>
            </a:r>
            <a:r>
              <a:rPr lang="zh-TW" altLang="zh-TW" sz="2400" dirty="0">
                <a:solidFill>
                  <a:srgbClr val="FF0000"/>
                </a:solidFill>
              </a:rPr>
              <a:t>解磷菌</a:t>
            </a:r>
            <a:r>
              <a:rPr lang="zh-TW" altLang="zh-TW" sz="2400" dirty="0"/>
              <a:t>的作用後轉變為</a:t>
            </a:r>
            <a:r>
              <a:rPr lang="zh-TW" altLang="zh-TW" sz="2400" dirty="0">
                <a:solidFill>
                  <a:srgbClr val="FF0000"/>
                </a:solidFill>
              </a:rPr>
              <a:t>可溶性磷</a:t>
            </a:r>
            <a:endParaRPr lang="en-US" altLang="zh-TW" sz="2400" dirty="0">
              <a:solidFill>
                <a:srgbClr val="FF0000"/>
              </a:solidFill>
            </a:endParaRPr>
          </a:p>
          <a:p>
            <a:pPr lvl="0"/>
            <a:r>
              <a:rPr lang="zh-TW" altLang="zh-TW" sz="2400" dirty="0"/>
              <a:t>參與解磷作用的微生物主要有解無機磷細菌和解有機磷細菌。</a:t>
            </a:r>
            <a:endParaRPr lang="en-US" altLang="zh-TW" sz="2400" dirty="0"/>
          </a:p>
          <a:p>
            <a:pPr lvl="0"/>
            <a:r>
              <a:rPr lang="zh-TW" altLang="zh-TW" sz="2400" dirty="0"/>
              <a:t>土壤中的解磷菌有蠟狀芽孢杆菌</a:t>
            </a:r>
            <a:r>
              <a:rPr lang="en-HK" altLang="zh-TW" sz="2400" dirty="0"/>
              <a:t>(Bacillus cereus)</a:t>
            </a:r>
            <a:r>
              <a:rPr lang="zh-TW" altLang="zh-TW" sz="2400" dirty="0"/>
              <a:t>、蕇狀芽孢杆菌</a:t>
            </a:r>
            <a:r>
              <a:rPr lang="en-HK" altLang="zh-TW" sz="2400" dirty="0"/>
              <a:t>(B. </a:t>
            </a:r>
            <a:r>
              <a:rPr lang="en-HK" altLang="zh-TW" sz="2400" dirty="0" err="1"/>
              <a:t>Mmycoidies</a:t>
            </a:r>
            <a:r>
              <a:rPr lang="en-HK" altLang="zh-TW" sz="2400" dirty="0"/>
              <a:t>)</a:t>
            </a:r>
            <a:r>
              <a:rPr lang="zh-TW" altLang="zh-TW" sz="2400" dirty="0"/>
              <a:t>、巨大芽孢杆菌</a:t>
            </a:r>
            <a:r>
              <a:rPr lang="en-HK" altLang="zh-TW" sz="2400" dirty="0"/>
              <a:t>(</a:t>
            </a:r>
            <a:r>
              <a:rPr lang="en-HK" altLang="zh-TW" sz="2400" dirty="0" err="1"/>
              <a:t>B.megaterium</a:t>
            </a:r>
            <a:r>
              <a:rPr lang="en-HK" altLang="zh-TW" sz="2400" dirty="0"/>
              <a:t>)</a:t>
            </a:r>
            <a:r>
              <a:rPr lang="zh-TW" altLang="zh-TW" sz="2400" dirty="0"/>
              <a:t>，多黏芽孢杆菌等</a:t>
            </a:r>
            <a:r>
              <a:rPr lang="en-HK" altLang="zh-TW" sz="2400" dirty="0"/>
              <a:t>(B. </a:t>
            </a:r>
            <a:r>
              <a:rPr lang="en-HK" altLang="zh-TW" sz="2400" dirty="0" err="1"/>
              <a:t>polymyxz</a:t>
            </a:r>
            <a:r>
              <a:rPr lang="en-HK" altLang="zh-TW" sz="2400" dirty="0"/>
              <a:t>)</a:t>
            </a:r>
            <a:r>
              <a:rPr lang="zh-TW" altLang="zh-TW" sz="2400" dirty="0"/>
              <a:t>。</a:t>
            </a:r>
            <a:endParaRPr lang="en-US" altLang="zh-TW" sz="2400" dirty="0"/>
          </a:p>
          <a:p>
            <a:pPr lvl="0"/>
            <a:r>
              <a:rPr lang="zh-TW" altLang="zh-TW" sz="2400" dirty="0"/>
              <a:t>解磷真菌在數量上不如細菌多，但其解磷能力通常比細菌强。</a:t>
            </a:r>
            <a:endParaRPr lang="en-US" altLang="zh-TW" sz="2400" dirty="0"/>
          </a:p>
          <a:p>
            <a:pPr lvl="0"/>
            <a:r>
              <a:rPr lang="zh-TW" altLang="zh-TW" sz="2400" dirty="0"/>
              <a:t>溶磷的真菌類群主要有青霉屬</a:t>
            </a:r>
            <a:r>
              <a:rPr lang="en-HK" altLang="zh-TW" sz="2400" dirty="0"/>
              <a:t>(</a:t>
            </a:r>
            <a:r>
              <a:rPr lang="en-HK" altLang="zh-TW" sz="2400" dirty="0" err="1"/>
              <a:t>Penicillum</a:t>
            </a:r>
            <a:r>
              <a:rPr lang="en-HK" altLang="zh-TW" sz="2400" dirty="0"/>
              <a:t>)</a:t>
            </a:r>
            <a:r>
              <a:rPr lang="zh-TW" altLang="zh-TW" sz="2400" dirty="0"/>
              <a:t>和曲霉屬</a:t>
            </a:r>
            <a:r>
              <a:rPr lang="en-HK" altLang="zh-TW" sz="2400" dirty="0"/>
              <a:t>(aspergillus)</a:t>
            </a:r>
            <a:r>
              <a:rPr lang="zh-TW" altLang="zh-TW" sz="2400" dirty="0"/>
              <a:t>。</a:t>
            </a:r>
          </a:p>
          <a:p>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65617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22622" y="401595"/>
            <a:ext cx="6203092" cy="716692"/>
          </a:xfrm>
        </p:spPr>
        <p:txBody>
          <a:bodyPr>
            <a:normAutofit fontScale="90000"/>
          </a:bodyPr>
          <a:lstStyle/>
          <a:p>
            <a:r>
              <a:rPr lang="zh-TW" altLang="zh-TW" dirty="0"/>
              <a:t>與</a:t>
            </a:r>
            <a:r>
              <a:rPr lang="zh-TW" altLang="zh-TW" dirty="0">
                <a:solidFill>
                  <a:srgbClr val="FF0000"/>
                </a:solidFill>
              </a:rPr>
              <a:t>鉀</a:t>
            </a:r>
            <a:r>
              <a:rPr lang="zh-TW" altLang="zh-TW" dirty="0"/>
              <a:t>循理相關的微生物</a:t>
            </a:r>
            <a:br>
              <a:rPr lang="zh-TW" altLang="en-US" dirty="0"/>
            </a:br>
            <a:endParaRPr lang="zh-TW" altLang="en-US" dirty="0"/>
          </a:p>
        </p:txBody>
      </p:sp>
      <p:sp>
        <p:nvSpPr>
          <p:cNvPr id="3" name="內容版面配置區 2"/>
          <p:cNvSpPr>
            <a:spLocks noGrp="1"/>
          </p:cNvSpPr>
          <p:nvPr>
            <p:ph idx="1"/>
          </p:nvPr>
        </p:nvSpPr>
        <p:spPr>
          <a:xfrm>
            <a:off x="364524" y="1291281"/>
            <a:ext cx="11140088" cy="4619941"/>
          </a:xfrm>
        </p:spPr>
        <p:txBody>
          <a:bodyPr>
            <a:normAutofit/>
          </a:bodyPr>
          <a:lstStyle/>
          <a:p>
            <a:r>
              <a:rPr lang="zh-TW" altLang="zh-TW" sz="2400" dirty="0"/>
              <a:t>鉀對維持細胞結構，保持細胞的滲透性、吸收養分和構成酶的輔基等有重要意義</a:t>
            </a:r>
            <a:endParaRPr lang="en-US" altLang="zh-TW" sz="2400" dirty="0"/>
          </a:p>
          <a:p>
            <a:r>
              <a:rPr lang="zh-TW" altLang="zh-TW" sz="2400" dirty="0"/>
              <a:t>除鹽土外，土壤中可溶性鉀含量並不高，而且由於鉀易被植物帶走，需不斷補充</a:t>
            </a:r>
            <a:endParaRPr lang="en-US" altLang="zh-TW" sz="2400" dirty="0"/>
          </a:p>
          <a:p>
            <a:r>
              <a:rPr lang="zh-TW" altLang="zh-TW" sz="2400" dirty="0"/>
              <a:t>土壤中的芽孢杆菌、假單孢菌、曲霉，毛霉和青霉等都有解鉀功能。其中膠質芽孢杆菌，在其生長過程中能以铝硅酸鉀或鉀長石為唯一鉀源，將無效鉀轉變為有效鉀，且具有微弱固氮能力，供植株生長使用</a:t>
            </a:r>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631484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12557" y="142103"/>
            <a:ext cx="7339913" cy="1149180"/>
          </a:xfrm>
        </p:spPr>
        <p:txBody>
          <a:bodyPr>
            <a:normAutofit fontScale="90000"/>
          </a:bodyPr>
          <a:lstStyle/>
          <a:p>
            <a:r>
              <a:rPr lang="zh-TW" altLang="en-US" dirty="0"/>
              <a:t>植物的礦物需要</a:t>
            </a:r>
            <a:br>
              <a:rPr lang="en-US" altLang="zh-TW" dirty="0"/>
            </a:br>
            <a:r>
              <a:rPr lang="zh-TW" altLang="en-US" dirty="0"/>
              <a:t>就止於氮、碳、磷、鉀嗎？</a:t>
            </a:r>
          </a:p>
        </p:txBody>
      </p:sp>
      <p:sp>
        <p:nvSpPr>
          <p:cNvPr id="3" name="內容版面配置區 2"/>
          <p:cNvSpPr>
            <a:spLocks noGrp="1"/>
          </p:cNvSpPr>
          <p:nvPr>
            <p:ph idx="1"/>
          </p:nvPr>
        </p:nvSpPr>
        <p:spPr>
          <a:xfrm>
            <a:off x="525162" y="1192427"/>
            <a:ext cx="10979450" cy="5325762"/>
          </a:xfrm>
        </p:spPr>
        <p:txBody>
          <a:bodyPr/>
          <a:lstStyle/>
          <a:p>
            <a:r>
              <a:rPr lang="zh-TW" altLang="en-US" dirty="0"/>
              <a:t>以人為例，一個普通人身體的元素含量比例</a:t>
            </a:r>
            <a:endParaRPr lang="en-US" altLang="zh-TW" dirty="0"/>
          </a:p>
          <a:p>
            <a:endParaRPr lang="en-US" altLang="zh-TW" dirty="0"/>
          </a:p>
        </p:txBody>
      </p:sp>
      <p:graphicFrame>
        <p:nvGraphicFramePr>
          <p:cNvPr id="13" name="表格 12"/>
          <p:cNvGraphicFramePr>
            <a:graphicFrameLocks noGrp="1"/>
          </p:cNvGraphicFramePr>
          <p:nvPr>
            <p:extLst>
              <p:ext uri="{D42A27DB-BD31-4B8C-83A1-F6EECF244321}">
                <p14:modId xmlns:p14="http://schemas.microsoft.com/office/powerpoint/2010/main" val="2334863867"/>
              </p:ext>
            </p:extLst>
          </p:nvPr>
        </p:nvGraphicFramePr>
        <p:xfrm>
          <a:off x="883507" y="1587842"/>
          <a:ext cx="8260493" cy="5139556"/>
        </p:xfrm>
        <a:graphic>
          <a:graphicData uri="http://schemas.openxmlformats.org/drawingml/2006/table">
            <a:tbl>
              <a:tblPr firstRow="1" firstCol="1" bandRow="1">
                <a:tableStyleId>{5C22544A-7EE6-4342-B048-85BDC9FD1C3A}</a:tableStyleId>
              </a:tblPr>
              <a:tblGrid>
                <a:gridCol w="2753165">
                  <a:extLst>
                    <a:ext uri="{9D8B030D-6E8A-4147-A177-3AD203B41FA5}">
                      <a16:colId xmlns:a16="http://schemas.microsoft.com/office/drawing/2014/main" val="20000"/>
                    </a:ext>
                  </a:extLst>
                </a:gridCol>
                <a:gridCol w="2753165">
                  <a:extLst>
                    <a:ext uri="{9D8B030D-6E8A-4147-A177-3AD203B41FA5}">
                      <a16:colId xmlns:a16="http://schemas.microsoft.com/office/drawing/2014/main" val="20001"/>
                    </a:ext>
                  </a:extLst>
                </a:gridCol>
                <a:gridCol w="2754163">
                  <a:extLst>
                    <a:ext uri="{9D8B030D-6E8A-4147-A177-3AD203B41FA5}">
                      <a16:colId xmlns:a16="http://schemas.microsoft.com/office/drawing/2014/main" val="20002"/>
                    </a:ext>
                  </a:extLst>
                </a:gridCol>
              </a:tblGrid>
              <a:tr h="769891">
                <a:tc>
                  <a:txBody>
                    <a:bodyPr/>
                    <a:lstStyle/>
                    <a:p>
                      <a:pPr>
                        <a:spcAft>
                          <a:spcPts val="0"/>
                        </a:spcAft>
                      </a:pPr>
                      <a:r>
                        <a:rPr lang="en-HK" sz="1200" kern="100" dirty="0">
                          <a:effectLst/>
                        </a:rPr>
                        <a:t>Element</a:t>
                      </a:r>
                      <a:r>
                        <a:rPr lang="zh-TW" altLang="en-US" sz="1200" kern="100" dirty="0">
                          <a:effectLst/>
                        </a:rPr>
                        <a:t>元素</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dirty="0">
                          <a:effectLst/>
                        </a:rPr>
                        <a:t>Chemical Symbol</a:t>
                      </a:r>
                      <a:r>
                        <a:rPr lang="zh-TW" altLang="en-US" sz="1200" kern="100" dirty="0">
                          <a:effectLst/>
                        </a:rPr>
                        <a:t>化學符號</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dirty="0">
                          <a:effectLst/>
                        </a:rPr>
                        <a:t>By weight (%)</a:t>
                      </a:r>
                      <a:r>
                        <a:rPr lang="zh-TW" altLang="en-US" sz="1200" kern="100" dirty="0">
                          <a:effectLst/>
                        </a:rPr>
                        <a:t>重量</a:t>
                      </a:r>
                      <a:r>
                        <a:rPr lang="en-US" altLang="zh-TW" sz="1200" kern="100" dirty="0">
                          <a:effectLst/>
                        </a:rPr>
                        <a:t>(5%)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31540">
                <a:tc>
                  <a:txBody>
                    <a:bodyPr/>
                    <a:lstStyle/>
                    <a:p>
                      <a:pPr>
                        <a:spcAft>
                          <a:spcPts val="0"/>
                        </a:spcAft>
                      </a:pPr>
                      <a:r>
                        <a:rPr lang="en-HK" sz="1200" kern="100" dirty="0">
                          <a:effectLst/>
                        </a:rPr>
                        <a:t>Oxygen </a:t>
                      </a:r>
                      <a:r>
                        <a:rPr lang="zh-TW" altLang="en-US" sz="1600" kern="100" dirty="0">
                          <a:effectLst/>
                        </a:rPr>
                        <a:t>氧</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O</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65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31540">
                <a:tc>
                  <a:txBody>
                    <a:bodyPr/>
                    <a:lstStyle/>
                    <a:p>
                      <a:pPr>
                        <a:spcAft>
                          <a:spcPts val="0"/>
                        </a:spcAft>
                      </a:pPr>
                      <a:r>
                        <a:rPr lang="en-HK" sz="1200" kern="100" dirty="0">
                          <a:effectLst/>
                        </a:rPr>
                        <a:t>Carbon </a:t>
                      </a:r>
                      <a:r>
                        <a:rPr lang="zh-TW" altLang="en-US" sz="1600" kern="100" dirty="0">
                          <a:effectLst/>
                        </a:rPr>
                        <a:t>碳</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C</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18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31540">
                <a:tc>
                  <a:txBody>
                    <a:bodyPr/>
                    <a:lstStyle/>
                    <a:p>
                      <a:pPr>
                        <a:spcAft>
                          <a:spcPts val="0"/>
                        </a:spcAft>
                      </a:pPr>
                      <a:r>
                        <a:rPr lang="en-HK" sz="1200" kern="100" dirty="0">
                          <a:effectLst/>
                        </a:rPr>
                        <a:t>Hydrogen </a:t>
                      </a:r>
                      <a:r>
                        <a:rPr lang="zh-TW" altLang="en-US" sz="1600" kern="100" dirty="0">
                          <a:effectLst/>
                        </a:rPr>
                        <a:t>氫</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dirty="0">
                          <a:effectLst/>
                        </a:rPr>
                        <a:t>H</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31540">
                <a:tc>
                  <a:txBody>
                    <a:bodyPr/>
                    <a:lstStyle/>
                    <a:p>
                      <a:pPr>
                        <a:spcAft>
                          <a:spcPts val="0"/>
                        </a:spcAft>
                      </a:pPr>
                      <a:r>
                        <a:rPr lang="en-HK" sz="1200" kern="100" dirty="0">
                          <a:effectLst/>
                        </a:rPr>
                        <a:t>Nitrogen </a:t>
                      </a:r>
                      <a:r>
                        <a:rPr lang="zh-TW" altLang="en-US" sz="1600" kern="100" dirty="0">
                          <a:effectLst/>
                        </a:rPr>
                        <a:t>氮</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N</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31540">
                <a:tc>
                  <a:txBody>
                    <a:bodyPr/>
                    <a:lstStyle/>
                    <a:p>
                      <a:pPr>
                        <a:spcAft>
                          <a:spcPts val="0"/>
                        </a:spcAft>
                      </a:pPr>
                      <a:r>
                        <a:rPr lang="en-HK" sz="1200" kern="100" dirty="0">
                          <a:effectLst/>
                        </a:rPr>
                        <a:t>Calcium </a:t>
                      </a:r>
                      <a:r>
                        <a:rPr lang="zh-TW" altLang="en-US" sz="1600" kern="100" dirty="0">
                          <a:effectLst/>
                        </a:rPr>
                        <a:t>鈣</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Ca</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1.5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61935">
                <a:tc>
                  <a:txBody>
                    <a:bodyPr/>
                    <a:lstStyle/>
                    <a:p>
                      <a:pPr>
                        <a:spcAft>
                          <a:spcPts val="0"/>
                        </a:spcAft>
                      </a:pPr>
                      <a:r>
                        <a:rPr lang="en-HK" sz="1200" kern="100" dirty="0">
                          <a:effectLst/>
                        </a:rPr>
                        <a:t>Phosphorus </a:t>
                      </a:r>
                      <a:r>
                        <a:rPr lang="zh-TW" altLang="en-US" sz="1600" kern="100" dirty="0">
                          <a:effectLst/>
                        </a:rPr>
                        <a:t>磷</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P</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61935">
                <a:tc>
                  <a:txBody>
                    <a:bodyPr/>
                    <a:lstStyle/>
                    <a:p>
                      <a:pPr>
                        <a:spcAft>
                          <a:spcPts val="0"/>
                        </a:spcAft>
                      </a:pPr>
                      <a:r>
                        <a:rPr lang="en-HK" sz="1200" kern="100" dirty="0">
                          <a:effectLst/>
                        </a:rPr>
                        <a:t>Potassium </a:t>
                      </a:r>
                      <a:r>
                        <a:rPr lang="zh-TW" altLang="en-US" sz="1600" kern="100" dirty="0">
                          <a:effectLst/>
                        </a:rPr>
                        <a:t>鉀</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K</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31540">
                <a:tc>
                  <a:txBody>
                    <a:bodyPr/>
                    <a:lstStyle/>
                    <a:p>
                      <a:pPr>
                        <a:spcAft>
                          <a:spcPts val="0"/>
                        </a:spcAft>
                      </a:pPr>
                      <a:r>
                        <a:rPr lang="en-HK" sz="1200" kern="100" dirty="0">
                          <a:effectLst/>
                        </a:rPr>
                        <a:t>Sulphur </a:t>
                      </a:r>
                      <a:r>
                        <a:rPr lang="zh-TW" altLang="en-US" sz="1600" kern="100" dirty="0">
                          <a:effectLst/>
                        </a:rPr>
                        <a:t>硫</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31540">
                <a:tc>
                  <a:txBody>
                    <a:bodyPr/>
                    <a:lstStyle/>
                    <a:p>
                      <a:pPr>
                        <a:spcAft>
                          <a:spcPts val="0"/>
                        </a:spcAft>
                      </a:pPr>
                      <a:r>
                        <a:rPr lang="en-HK" sz="1200" kern="100" dirty="0">
                          <a:effectLst/>
                        </a:rPr>
                        <a:t>Sodium </a:t>
                      </a:r>
                      <a:r>
                        <a:rPr lang="zh-TW" altLang="en-US" sz="1600" kern="100" dirty="0">
                          <a:effectLst/>
                        </a:rPr>
                        <a:t>鈉</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Na</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0.2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31540">
                <a:tc>
                  <a:txBody>
                    <a:bodyPr/>
                    <a:lstStyle/>
                    <a:p>
                      <a:pPr>
                        <a:spcAft>
                          <a:spcPts val="0"/>
                        </a:spcAft>
                      </a:pPr>
                      <a:r>
                        <a:rPr lang="en-HK" sz="1200" kern="100" dirty="0">
                          <a:effectLst/>
                        </a:rPr>
                        <a:t>Chloride </a:t>
                      </a:r>
                      <a:r>
                        <a:rPr lang="zh-TW" altLang="en-US" sz="1600" kern="100" dirty="0">
                          <a:effectLst/>
                        </a:rPr>
                        <a:t>氯</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Cl</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461935">
                <a:tc>
                  <a:txBody>
                    <a:bodyPr/>
                    <a:lstStyle/>
                    <a:p>
                      <a:pPr>
                        <a:spcAft>
                          <a:spcPts val="0"/>
                        </a:spcAft>
                      </a:pPr>
                      <a:r>
                        <a:rPr lang="en-HK" sz="1200" kern="100" dirty="0">
                          <a:effectLst/>
                        </a:rPr>
                        <a:t>Magnesium </a:t>
                      </a:r>
                      <a:r>
                        <a:rPr lang="zh-TW" altLang="en-US" sz="1600" kern="100" dirty="0">
                          <a:effectLst/>
                        </a:rPr>
                        <a:t>鎂</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Mg</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331540">
                <a:tc>
                  <a:txBody>
                    <a:bodyPr/>
                    <a:lstStyle/>
                    <a:p>
                      <a:pPr>
                        <a:spcAft>
                          <a:spcPts val="0"/>
                        </a:spcAft>
                      </a:pPr>
                      <a:r>
                        <a:rPr lang="en-HK" sz="1200" kern="100" dirty="0">
                          <a:effectLst/>
                        </a:rPr>
                        <a:t>Total </a:t>
                      </a:r>
                      <a:r>
                        <a:rPr lang="zh-TW" altLang="en-US" sz="1600" kern="100" dirty="0">
                          <a:effectLst/>
                        </a:rPr>
                        <a:t>總計</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a:effectLst/>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HK" sz="1200" kern="100" dirty="0">
                          <a:effectLst/>
                        </a:rPr>
                        <a:t>99.6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bl>
          </a:graphicData>
        </a:graphic>
      </p:graphicFrame>
      <p:sp>
        <p:nvSpPr>
          <p:cNvPr id="14" name="Rectangle 3"/>
          <p:cNvSpPr>
            <a:spLocks noChangeArrowheads="1"/>
          </p:cNvSpPr>
          <p:nvPr/>
        </p:nvSpPr>
        <p:spPr bwMode="auto">
          <a:xfrm>
            <a:off x="1273853" y="2869324"/>
            <a:ext cx="3619763" cy="428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TW" altLang="en-US"/>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98181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0201" y="290384"/>
            <a:ext cx="7080422" cy="1248032"/>
          </a:xfrm>
        </p:spPr>
        <p:txBody>
          <a:bodyPr>
            <a:normAutofit/>
          </a:bodyPr>
          <a:lstStyle/>
          <a:p>
            <a:r>
              <a:rPr lang="zh-TW" altLang="en-US" dirty="0"/>
              <a:t>其餘的</a:t>
            </a:r>
            <a:r>
              <a:rPr lang="en-HK" altLang="zh-TW" dirty="0"/>
              <a:t>0.40% </a:t>
            </a:r>
            <a:br>
              <a:rPr lang="en-HK" altLang="zh-TW" dirty="0"/>
            </a:br>
            <a:r>
              <a:rPr lang="zh-TW" altLang="en-US" dirty="0"/>
              <a:t>是由以下的各種</a:t>
            </a:r>
            <a:r>
              <a:rPr lang="zh-TW" altLang="en-US" dirty="0">
                <a:solidFill>
                  <a:srgbClr val="FF0000"/>
                </a:solidFill>
              </a:rPr>
              <a:t>微量元素</a:t>
            </a:r>
            <a:r>
              <a:rPr lang="zh-TW" altLang="en-US" dirty="0"/>
              <a:t>組成</a:t>
            </a:r>
            <a:r>
              <a:rPr lang="en-HK" altLang="zh-TW" dirty="0"/>
              <a:t>:</a:t>
            </a:r>
            <a:endParaRPr lang="zh-TW" altLang="en-US" dirty="0"/>
          </a:p>
        </p:txBody>
      </p:sp>
      <p:sp>
        <p:nvSpPr>
          <p:cNvPr id="3" name="內容版面配置區 2"/>
          <p:cNvSpPr>
            <a:spLocks noGrp="1"/>
          </p:cNvSpPr>
          <p:nvPr>
            <p:ph idx="1"/>
          </p:nvPr>
        </p:nvSpPr>
        <p:spPr>
          <a:xfrm>
            <a:off x="586946" y="1686697"/>
            <a:ext cx="10917667" cy="4224525"/>
          </a:xfrm>
        </p:spPr>
        <p:txBody>
          <a:bodyPr>
            <a:normAutofit fontScale="70000" lnSpcReduction="20000"/>
          </a:bodyPr>
          <a:lstStyle/>
          <a:p>
            <a:r>
              <a:rPr lang="en-HK" altLang="zh-TW" sz="1900" dirty="0"/>
              <a:t>chromium (Cr) </a:t>
            </a:r>
            <a:r>
              <a:rPr lang="zh-TW" altLang="en-US" sz="2600" dirty="0"/>
              <a:t>鉻</a:t>
            </a:r>
            <a:endParaRPr lang="en-HK" altLang="zh-TW" sz="1900" dirty="0"/>
          </a:p>
          <a:p>
            <a:r>
              <a:rPr lang="en-HK" altLang="zh-TW" sz="1900" dirty="0"/>
              <a:t>copper (Cu) </a:t>
            </a:r>
            <a:r>
              <a:rPr lang="zh-TW" altLang="en-US" sz="2600" dirty="0"/>
              <a:t>銅</a:t>
            </a:r>
            <a:endParaRPr lang="en-HK" altLang="zh-TW" sz="1900" dirty="0"/>
          </a:p>
          <a:p>
            <a:r>
              <a:rPr lang="en-HK" altLang="zh-TW" sz="1900" dirty="0"/>
              <a:t>zinc(Zn) </a:t>
            </a:r>
            <a:r>
              <a:rPr lang="zh-TW" altLang="en-US" sz="2600" dirty="0"/>
              <a:t>鋅</a:t>
            </a:r>
            <a:endParaRPr lang="en-HK" altLang="zh-TW" sz="1900" dirty="0"/>
          </a:p>
          <a:p>
            <a:r>
              <a:rPr lang="en-HK" altLang="zh-TW" sz="1900" dirty="0"/>
              <a:t>selenium(Se) </a:t>
            </a:r>
            <a:r>
              <a:rPr lang="zh-TW" altLang="en-US" sz="2600" dirty="0"/>
              <a:t>硒</a:t>
            </a:r>
            <a:endParaRPr lang="en-HK" altLang="zh-TW" sz="1900" dirty="0"/>
          </a:p>
          <a:p>
            <a:r>
              <a:rPr lang="en-HK" altLang="zh-TW" sz="1900" dirty="0"/>
              <a:t>molybdenum(M0)</a:t>
            </a:r>
            <a:r>
              <a:rPr lang="zh-TW" altLang="en-US" sz="2600" dirty="0"/>
              <a:t>鉬</a:t>
            </a:r>
            <a:endParaRPr lang="en-HK" altLang="zh-TW" sz="1900" dirty="0"/>
          </a:p>
          <a:p>
            <a:r>
              <a:rPr lang="en-HK" altLang="zh-TW" sz="1900" dirty="0"/>
              <a:t>Fluorine(F)</a:t>
            </a:r>
            <a:r>
              <a:rPr lang="zh-TW" altLang="en-US" sz="2600" dirty="0"/>
              <a:t>氟</a:t>
            </a:r>
            <a:endParaRPr lang="en-US" altLang="zh-TW" sz="1900" dirty="0"/>
          </a:p>
          <a:p>
            <a:r>
              <a:rPr lang="en-HK" altLang="zh-TW" sz="1900" dirty="0"/>
              <a:t>iodine(I) </a:t>
            </a:r>
            <a:r>
              <a:rPr lang="zh-TW" altLang="en-US" sz="2600" dirty="0"/>
              <a:t>碘</a:t>
            </a:r>
            <a:endParaRPr lang="en-HK" altLang="zh-TW" sz="1900" dirty="0"/>
          </a:p>
          <a:p>
            <a:r>
              <a:rPr lang="en-HK" altLang="zh-TW" sz="1900" dirty="0"/>
              <a:t>manganese(</a:t>
            </a:r>
            <a:r>
              <a:rPr lang="en-HK" altLang="zh-TW" sz="1900" dirty="0" err="1"/>
              <a:t>Mn</a:t>
            </a:r>
            <a:r>
              <a:rPr lang="en-HK" altLang="zh-TW" sz="1900" dirty="0"/>
              <a:t>) </a:t>
            </a:r>
            <a:r>
              <a:rPr lang="zh-TW" altLang="en-US" sz="2600" dirty="0"/>
              <a:t>錳</a:t>
            </a:r>
            <a:endParaRPr lang="en-HK" altLang="zh-TW" sz="1900" dirty="0"/>
          </a:p>
          <a:p>
            <a:r>
              <a:rPr lang="en-HK" altLang="zh-TW" sz="1900" dirty="0"/>
              <a:t>and iron(Fe) </a:t>
            </a:r>
            <a:r>
              <a:rPr lang="zh-TW" altLang="en-US" sz="2600" dirty="0"/>
              <a:t>鐵</a:t>
            </a:r>
            <a:endParaRPr lang="en-HK" altLang="zh-TW" sz="1900" dirty="0"/>
          </a:p>
          <a:p>
            <a:r>
              <a:rPr lang="zh-TW" altLang="en-US" sz="1900" dirty="0"/>
              <a:t>不同的細胞也含有不同分量的以下微量元素：</a:t>
            </a:r>
            <a:r>
              <a:rPr lang="en-HK" altLang="zh-TW" sz="1900" dirty="0"/>
              <a:t>boron(B)</a:t>
            </a:r>
            <a:r>
              <a:rPr lang="zh-TW" altLang="en-US" sz="2600" dirty="0"/>
              <a:t>硼</a:t>
            </a:r>
            <a:r>
              <a:rPr lang="en-HK" altLang="zh-TW" sz="1900" dirty="0"/>
              <a:t>, cobalt(Co)</a:t>
            </a:r>
            <a:r>
              <a:rPr lang="zh-TW" altLang="en-US" sz="2600" dirty="0"/>
              <a:t>鈷</a:t>
            </a:r>
            <a:r>
              <a:rPr lang="en-HK" altLang="zh-TW" sz="1900" dirty="0"/>
              <a:t>, lithium(Li)</a:t>
            </a:r>
            <a:r>
              <a:rPr lang="zh-TW" altLang="en-US" sz="2600" dirty="0"/>
              <a:t>鋰</a:t>
            </a:r>
            <a:r>
              <a:rPr lang="en-HK" altLang="zh-TW" sz="1900" dirty="0"/>
              <a:t>, strontium(</a:t>
            </a:r>
            <a:r>
              <a:rPr lang="en-HK" altLang="zh-TW" sz="1900" dirty="0" err="1"/>
              <a:t>Sr</a:t>
            </a:r>
            <a:r>
              <a:rPr lang="en-HK" altLang="zh-TW" sz="1900" dirty="0"/>
              <a:t>)</a:t>
            </a:r>
            <a:r>
              <a:rPr lang="zh-TW" altLang="en-US" sz="2600" dirty="0"/>
              <a:t>鍶</a:t>
            </a:r>
            <a:r>
              <a:rPr lang="en-HK" altLang="zh-TW" sz="1900" dirty="0"/>
              <a:t>, aluminium(Al)</a:t>
            </a:r>
            <a:r>
              <a:rPr lang="zh-TW" altLang="en-US" sz="2600" dirty="0"/>
              <a:t>铝</a:t>
            </a:r>
            <a:r>
              <a:rPr lang="en-HK" altLang="zh-TW" sz="1900" dirty="0"/>
              <a:t>, silicon(Si)</a:t>
            </a:r>
            <a:r>
              <a:rPr lang="zh-TW" altLang="en-US" sz="2600" dirty="0"/>
              <a:t>矽</a:t>
            </a:r>
            <a:r>
              <a:rPr lang="en-HK" altLang="zh-TW" sz="1900" dirty="0"/>
              <a:t>, lead(</a:t>
            </a:r>
            <a:r>
              <a:rPr lang="en-HK" altLang="zh-TW" sz="1900" dirty="0" err="1"/>
              <a:t>Pb</a:t>
            </a:r>
            <a:r>
              <a:rPr lang="en-HK" altLang="zh-TW" sz="1900" dirty="0"/>
              <a:t>)</a:t>
            </a:r>
            <a:r>
              <a:rPr lang="zh-TW" altLang="en-US" sz="2600" dirty="0"/>
              <a:t>鉛</a:t>
            </a:r>
            <a:r>
              <a:rPr lang="en-HK" altLang="zh-TW" sz="1900" dirty="0"/>
              <a:t>, vanadium(V)</a:t>
            </a:r>
            <a:r>
              <a:rPr lang="zh-TW" altLang="en-US" sz="2600" dirty="0"/>
              <a:t>钒</a:t>
            </a:r>
            <a:r>
              <a:rPr lang="en-HK" altLang="zh-TW" sz="1900" dirty="0"/>
              <a:t>, arsenic(As)</a:t>
            </a:r>
            <a:r>
              <a:rPr lang="zh-TW" altLang="en-US" sz="2600" dirty="0"/>
              <a:t>砷</a:t>
            </a:r>
            <a:r>
              <a:rPr lang="en-HK" altLang="zh-TW" sz="1900" dirty="0"/>
              <a:t>, bromine(Br)</a:t>
            </a:r>
            <a:r>
              <a:rPr lang="zh-TW" altLang="en-US" sz="2600" dirty="0"/>
              <a:t>溴</a:t>
            </a:r>
            <a:endParaRPr lang="en-HK" altLang="zh-TW" sz="1900" dirty="0"/>
          </a:p>
          <a:p>
            <a:r>
              <a:rPr lang="zh-TW" altLang="en-US" sz="3500" dirty="0"/>
              <a:t>和其他</a:t>
            </a:r>
            <a:endParaRPr lang="zh-TW" altLang="zh-TW" sz="35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732199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1411" y="327454"/>
            <a:ext cx="7760043" cy="1248032"/>
          </a:xfrm>
        </p:spPr>
        <p:txBody>
          <a:bodyPr>
            <a:normAutofit/>
          </a:bodyPr>
          <a:lstStyle/>
          <a:p>
            <a:r>
              <a:rPr lang="zh-TW" altLang="en-US" sz="2800" dirty="0"/>
              <a:t>人類能按比例</a:t>
            </a:r>
            <a:br>
              <a:rPr lang="en-US" altLang="zh-TW" sz="2800" dirty="0"/>
            </a:br>
            <a:r>
              <a:rPr lang="zh-TW" altLang="en-US" sz="2800" dirty="0"/>
              <a:t>吞服這些元素的無機鹽而健康生活並繁衍嗎？</a:t>
            </a:r>
          </a:p>
        </p:txBody>
      </p:sp>
      <p:sp>
        <p:nvSpPr>
          <p:cNvPr id="3" name="內容版面配置區 2"/>
          <p:cNvSpPr>
            <a:spLocks noGrp="1"/>
          </p:cNvSpPr>
          <p:nvPr>
            <p:ph idx="1"/>
          </p:nvPr>
        </p:nvSpPr>
        <p:spPr>
          <a:xfrm>
            <a:off x="413951" y="1476632"/>
            <a:ext cx="11269364" cy="4992130"/>
          </a:xfrm>
        </p:spPr>
        <p:txBody>
          <a:bodyPr>
            <a:normAutofit/>
          </a:bodyPr>
          <a:lstStyle/>
          <a:p>
            <a:r>
              <a:rPr lang="zh-TW" altLang="en-US" sz="3200" dirty="0"/>
              <a:t>那為甚麼</a:t>
            </a:r>
            <a:r>
              <a:rPr lang="zh-TW" altLang="en-US" sz="3200" dirty="0">
                <a:solidFill>
                  <a:srgbClr val="FF0000"/>
                </a:solidFill>
              </a:rPr>
              <a:t>化工業的商人</a:t>
            </a:r>
            <a:r>
              <a:rPr lang="zh-TW" altLang="en-US" sz="3200" dirty="0"/>
              <a:t>告訴我們</a:t>
            </a:r>
            <a:endParaRPr lang="en-US" altLang="zh-TW" sz="3200" dirty="0"/>
          </a:p>
          <a:p>
            <a:pPr marL="0" indent="0">
              <a:buNone/>
            </a:pPr>
            <a:r>
              <a:rPr lang="en-US" altLang="zh-TW" sz="3200" dirty="0"/>
              <a:t>    </a:t>
            </a:r>
            <a:r>
              <a:rPr lang="zh-TW" altLang="en-US" sz="3200" dirty="0"/>
              <a:t>將氮肥、磷肥、鉀肥，加進土壤裡，便能長出健康的農產品？</a:t>
            </a:r>
            <a:endParaRPr lang="en-US" altLang="zh-TW" sz="3200" dirty="0"/>
          </a:p>
          <a:p>
            <a:pPr marL="0" indent="0">
              <a:buNone/>
            </a:pPr>
            <a:endParaRPr lang="en-US" altLang="zh-TW" sz="3200" dirty="0"/>
          </a:p>
          <a:p>
            <a:r>
              <a:rPr lang="zh-TW" altLang="en-US" sz="3200" dirty="0"/>
              <a:t>農產品如果健康，為甚麼需要那麼多殺蟲劑？</a:t>
            </a:r>
            <a:endParaRPr lang="en-US" altLang="zh-TW" sz="3200" dirty="0"/>
          </a:p>
          <a:p>
            <a:endParaRPr lang="en-US" altLang="zh-TW" sz="3200" dirty="0"/>
          </a:p>
          <a:p>
            <a:r>
              <a:rPr lang="zh-TW" altLang="en-US" sz="3200" dirty="0"/>
              <a:t>化工農產品和有機農產品的主要差異在那裡？</a:t>
            </a:r>
            <a:endParaRPr lang="en-US" altLang="zh-TW" sz="3200" dirty="0"/>
          </a:p>
          <a:p>
            <a:endParaRPr lang="en-US" altLang="zh-TW" sz="2400" dirty="0"/>
          </a:p>
          <a:p>
            <a:endParaRPr lang="en-US" altLang="zh-TW" sz="2800" dirty="0"/>
          </a:p>
          <a:p>
            <a:pPr marL="0" indent="0">
              <a:buNone/>
            </a:pPr>
            <a:endParaRPr lang="en-US" altLang="zh-TW" sz="2800" dirty="0"/>
          </a:p>
          <a:p>
            <a:endParaRPr lang="en-US" altLang="zh-TW" sz="2800" dirty="0"/>
          </a:p>
          <a:p>
            <a:pPr marL="0" indent="0">
              <a:buNone/>
            </a:pPr>
            <a:endParaRPr lang="en-US" altLang="zh-TW" sz="2800" dirty="0"/>
          </a:p>
          <a:p>
            <a:pPr marL="0" indent="0">
              <a:buNone/>
            </a:pPr>
            <a:endParaRPr lang="en-US" altLang="zh-TW" dirty="0"/>
          </a:p>
          <a:p>
            <a:pPr marL="0" indent="0">
              <a:buNone/>
            </a:pPr>
            <a:endParaRPr lang="en-US" altLang="zh-TW" dirty="0"/>
          </a:p>
          <a:p>
            <a:endParaRPr lang="en-US"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685652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31093" y="364524"/>
            <a:ext cx="5974492" cy="852618"/>
          </a:xfrm>
        </p:spPr>
        <p:txBody>
          <a:bodyPr/>
          <a:lstStyle/>
          <a:p>
            <a:r>
              <a:rPr lang="zh-TW" altLang="en-US" dirty="0"/>
              <a:t>植物比我們想像</a:t>
            </a:r>
            <a:r>
              <a:rPr lang="zh-TW" altLang="en-US" dirty="0">
                <a:solidFill>
                  <a:srgbClr val="FF0000"/>
                </a:solidFill>
              </a:rPr>
              <a:t>主動</a:t>
            </a:r>
            <a:r>
              <a:rPr lang="zh-TW" altLang="en-US" dirty="0"/>
              <a:t>得多？</a:t>
            </a:r>
          </a:p>
        </p:txBody>
      </p:sp>
      <p:sp>
        <p:nvSpPr>
          <p:cNvPr id="3" name="內容版面配置區 2"/>
          <p:cNvSpPr>
            <a:spLocks noGrp="1"/>
          </p:cNvSpPr>
          <p:nvPr>
            <p:ph idx="1"/>
          </p:nvPr>
        </p:nvSpPr>
        <p:spPr>
          <a:xfrm>
            <a:off x="401595" y="1451920"/>
            <a:ext cx="11287897" cy="4917988"/>
          </a:xfrm>
        </p:spPr>
        <p:txBody>
          <a:bodyPr>
            <a:normAutofit/>
          </a:bodyPr>
          <a:lstStyle/>
          <a:p>
            <a:r>
              <a:rPr lang="zh-TW" altLang="en-US" sz="2800" dirty="0"/>
              <a:t>植物在不同生長階段，不同季節，用不同分泌物，</a:t>
            </a:r>
            <a:endParaRPr lang="en-US" altLang="zh-TW" sz="2800" dirty="0"/>
          </a:p>
          <a:p>
            <a:pPr marL="0" indent="0">
              <a:buNone/>
            </a:pPr>
            <a:r>
              <a:rPr lang="en-US" altLang="zh-TW" sz="2800" dirty="0"/>
              <a:t>	</a:t>
            </a:r>
            <a:r>
              <a:rPr lang="zh-TW" altLang="en-US" sz="2800" dirty="0"/>
              <a:t>飼養不同微生物，有它不同的目的</a:t>
            </a:r>
            <a:endParaRPr lang="en-US" altLang="zh-TW" sz="2800" dirty="0"/>
          </a:p>
          <a:p>
            <a:pPr marL="0" indent="0">
              <a:buNone/>
            </a:pPr>
            <a:endParaRPr lang="en-US" altLang="zh-TW" sz="2800" dirty="0"/>
          </a:p>
          <a:p>
            <a:r>
              <a:rPr lang="zh-TW" altLang="en-US" sz="2800" dirty="0"/>
              <a:t>以四季分明的温帶植物為例</a:t>
            </a:r>
            <a:endParaRPr lang="en-US" altLang="zh-TW" sz="28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594776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92877" y="413950"/>
            <a:ext cx="7778578" cy="704335"/>
          </a:xfrm>
        </p:spPr>
        <p:txBody>
          <a:bodyPr/>
          <a:lstStyle/>
          <a:p>
            <a:r>
              <a:rPr lang="zh-TW" altLang="en-US" dirty="0"/>
              <a:t>冬季</a:t>
            </a:r>
          </a:p>
        </p:txBody>
      </p:sp>
      <p:sp>
        <p:nvSpPr>
          <p:cNvPr id="5" name="內容版面配置區 4"/>
          <p:cNvSpPr>
            <a:spLocks noGrp="1"/>
          </p:cNvSpPr>
          <p:nvPr>
            <p:ph idx="1"/>
          </p:nvPr>
        </p:nvSpPr>
        <p:spPr>
          <a:xfrm>
            <a:off x="605481" y="1526059"/>
            <a:ext cx="10899131" cy="4385163"/>
          </a:xfrm>
        </p:spPr>
        <p:txBody>
          <a:bodyPr>
            <a:normAutofit/>
          </a:bodyPr>
          <a:lstStyle/>
          <a:p>
            <a:r>
              <a:rPr lang="zh-CN" altLang="zh-TW" sz="2800" dirty="0"/>
              <a:t>冬季雖然寒冷，白雪覆蓋下土壤裡的微生物卻依然活躍，</a:t>
            </a:r>
            <a:r>
              <a:rPr lang="zh-CN" altLang="zh-TW" sz="2800" dirty="0">
                <a:solidFill>
                  <a:srgbClr val="FF0000"/>
                </a:solidFill>
              </a:rPr>
              <a:t>有機質被分解</a:t>
            </a:r>
            <a:r>
              <a:rPr lang="zh-CN" altLang="zh-TW" sz="2800" dirty="0"/>
              <a:t>的速率，比地球上的任何熱帶雨林還迅速。</a:t>
            </a:r>
            <a:endParaRPr lang="en-US" altLang="zh-CN" sz="2800" dirty="0"/>
          </a:p>
          <a:p>
            <a:r>
              <a:rPr lang="zh-CN" altLang="zh-TW" sz="2800" dirty="0"/>
              <a:t>那些有機質本是在早前的秋季落回地上的落葉、殘枝、花、果實和種子。</a:t>
            </a:r>
            <a:endParaRPr lang="en-US" altLang="zh-CN" sz="2800" dirty="0"/>
          </a:p>
          <a:p>
            <a:r>
              <a:rPr lang="zh-CN" altLang="zh-TW" sz="2800" dirty="0"/>
              <a:t>但若農耕者將農作物收割了，則必須確保有足夠食物去養活土裡的微生物，使它們保持增長</a:t>
            </a:r>
            <a:r>
              <a:rPr lang="zh-TW" altLang="en-US" sz="2800" dirty="0"/>
              <a:t>。</a:t>
            </a:r>
            <a:endParaRPr lang="en-US" altLang="zh-TW" sz="2800" dirty="0"/>
          </a:p>
          <a:p>
            <a:r>
              <a:rPr lang="zh-CN" altLang="zh-TW" sz="2800" dirty="0"/>
              <a:t>這些真菌或細菌若能安渡漫漫長冬，翌年春天，植物就能得到所需的養分</a:t>
            </a:r>
            <a:endParaRPr lang="zh-TW" altLang="en-US" sz="28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4773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495169" y="376881"/>
            <a:ext cx="7704436" cy="889687"/>
          </a:xfrm>
        </p:spPr>
        <p:txBody>
          <a:bodyPr/>
          <a:lstStyle/>
          <a:p>
            <a:r>
              <a:rPr lang="zh-CN" altLang="zh-TW" dirty="0"/>
              <a:t>冬末回暖，種子便會準備萌芽</a:t>
            </a:r>
            <a:endParaRPr lang="zh-TW" altLang="en-US" dirty="0"/>
          </a:p>
        </p:txBody>
      </p:sp>
      <p:sp>
        <p:nvSpPr>
          <p:cNvPr id="5" name="內容版面配置區 4"/>
          <p:cNvSpPr>
            <a:spLocks noGrp="1"/>
          </p:cNvSpPr>
          <p:nvPr>
            <p:ph idx="1"/>
          </p:nvPr>
        </p:nvSpPr>
        <p:spPr>
          <a:xfrm>
            <a:off x="667265" y="1637270"/>
            <a:ext cx="10837347" cy="4273952"/>
          </a:xfrm>
        </p:spPr>
        <p:txBody>
          <a:bodyPr>
            <a:normAutofit/>
          </a:bodyPr>
          <a:lstStyle/>
          <a:p>
            <a:r>
              <a:rPr lang="zh-CN" altLang="zh-TW" sz="2800" dirty="0">
                <a:solidFill>
                  <a:srgbClr val="FF0000"/>
                </a:solidFill>
              </a:rPr>
              <a:t>一年生植物</a:t>
            </a:r>
            <a:r>
              <a:rPr lang="zh-CN" altLang="zh-TW" sz="2800" dirty="0"/>
              <a:t>的種子，發芽一般需時</a:t>
            </a:r>
            <a:r>
              <a:rPr lang="en-US" altLang="zh-TW" sz="2800" dirty="0"/>
              <a:t>2</a:t>
            </a:r>
            <a:r>
              <a:rPr lang="zh-CN" altLang="zh-TW" sz="2800" dirty="0"/>
              <a:t>至</a:t>
            </a:r>
            <a:r>
              <a:rPr lang="en-US" altLang="zh-TW" sz="2800" dirty="0"/>
              <a:t>4 </a:t>
            </a:r>
            <a:r>
              <a:rPr lang="zh-CN" altLang="zh-TW" sz="2800" dirty="0"/>
              <a:t>周，萌芽時，種子會釋放</a:t>
            </a:r>
            <a:r>
              <a:rPr lang="zh-CN" altLang="zh-TW" sz="2800" dirty="0">
                <a:solidFill>
                  <a:srgbClr val="00B050"/>
                </a:solidFill>
              </a:rPr>
              <a:t>分泌物去</a:t>
            </a:r>
            <a:r>
              <a:rPr lang="zh-TW" altLang="en-US" sz="2800" dirty="0">
                <a:solidFill>
                  <a:srgbClr val="00B050"/>
                </a:solidFill>
              </a:rPr>
              <a:t>餵</a:t>
            </a:r>
            <a:r>
              <a:rPr lang="zh-CN" altLang="zh-TW" sz="2800" dirty="0">
                <a:solidFill>
                  <a:srgbClr val="00B050"/>
                </a:solidFill>
              </a:rPr>
              <a:t>飼</a:t>
            </a:r>
            <a:r>
              <a:rPr lang="zh-CN" altLang="zh-TW" sz="2800" dirty="0"/>
              <a:t>周圍的微生物，使作物和微生物同時快速增長</a:t>
            </a:r>
            <a:endParaRPr lang="en-US" altLang="zh-CN" sz="2800" dirty="0"/>
          </a:p>
          <a:p>
            <a:r>
              <a:rPr lang="zh-CN" altLang="zh-TW" sz="2800" dirty="0">
                <a:solidFill>
                  <a:srgbClr val="FF0000"/>
                </a:solidFill>
              </a:rPr>
              <a:t>多年生的植物</a:t>
            </a:r>
            <a:r>
              <a:rPr lang="zh-CN" altLang="zh-TW" sz="2800" dirty="0"/>
              <a:t>，則在萌芽大約一個月前，開始</a:t>
            </a:r>
            <a:r>
              <a:rPr lang="zh-CN" altLang="zh-TW" sz="2800" dirty="0">
                <a:solidFill>
                  <a:srgbClr val="00B050"/>
                </a:solidFill>
              </a:rPr>
              <a:t>釋出</a:t>
            </a:r>
            <a:r>
              <a:rPr lang="zh-CN" altLang="zh-TW" sz="2800" dirty="0"/>
              <a:t>去年</a:t>
            </a:r>
            <a:r>
              <a:rPr lang="zh-CN" altLang="zh-TW" sz="2800" dirty="0">
                <a:solidFill>
                  <a:srgbClr val="00B050"/>
                </a:solidFill>
              </a:rPr>
              <a:t>存儲在根系中的醣</a:t>
            </a:r>
            <a:r>
              <a:rPr lang="zh-CN" altLang="zh-TW" sz="2800" dirty="0"/>
              <a:t>，以</a:t>
            </a:r>
            <a:r>
              <a:rPr lang="zh-TW" altLang="en-US" sz="2800" dirty="0">
                <a:solidFill>
                  <a:srgbClr val="00B050"/>
                </a:solidFill>
              </a:rPr>
              <a:t>餵</a:t>
            </a:r>
            <a:r>
              <a:rPr lang="zh-CN" altLang="zh-TW" sz="2800" dirty="0">
                <a:solidFill>
                  <a:srgbClr val="00B050"/>
                </a:solidFill>
              </a:rPr>
              <a:t>飼</a:t>
            </a:r>
            <a:r>
              <a:rPr lang="zh-CN" altLang="zh-TW" sz="2800" dirty="0"/>
              <a:t>根部周圍的微生物</a:t>
            </a:r>
            <a:endParaRPr lang="en-US" altLang="zh-CN" sz="2800" dirty="0"/>
          </a:p>
          <a:p>
            <a:r>
              <a:rPr lang="zh-CN" altLang="zh-TW" sz="2800" dirty="0"/>
              <a:t>大多植物在</a:t>
            </a:r>
            <a:r>
              <a:rPr lang="zh-CN" altLang="zh-TW" sz="2800" dirty="0">
                <a:solidFill>
                  <a:srgbClr val="FF0000"/>
                </a:solidFill>
              </a:rPr>
              <a:t>早期生長</a:t>
            </a:r>
            <a:r>
              <a:rPr lang="zh-CN" altLang="zh-TW" sz="2800" dirty="0"/>
              <a:t>階段，釋出的主要是</a:t>
            </a:r>
            <a:r>
              <a:rPr lang="zh-CN" altLang="zh-TW" sz="2800" dirty="0">
                <a:solidFill>
                  <a:srgbClr val="FF0000"/>
                </a:solidFill>
              </a:rPr>
              <a:t>供養細菌</a:t>
            </a:r>
            <a:r>
              <a:rPr lang="zh-CN" altLang="zh-TW" sz="2800" dirty="0"/>
              <a:t>的食物，例如氮主要是以</a:t>
            </a:r>
            <a:r>
              <a:rPr lang="zh-CN" altLang="zh-TW" sz="2800" dirty="0">
                <a:solidFill>
                  <a:srgbClr val="00B0F0"/>
                </a:solidFill>
              </a:rPr>
              <a:t>硝酸鹽</a:t>
            </a:r>
            <a:r>
              <a:rPr lang="zh-CN" altLang="zh-TW" sz="2800" dirty="0"/>
              <a:t>的形式出現。因而有些農耕者發現，在這時期施以硝酸鹽肥料，最能催穀蔬菜作物生長</a:t>
            </a:r>
            <a:endParaRPr lang="zh-TW" altLang="zh-TW" sz="2800" dirty="0"/>
          </a:p>
          <a:p>
            <a:endParaRPr lang="zh-TW" altLang="en-US" sz="24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4270353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80520" y="278027"/>
            <a:ext cx="6851822" cy="988541"/>
          </a:xfrm>
        </p:spPr>
        <p:txBody>
          <a:bodyPr/>
          <a:lstStyle/>
          <a:p>
            <a:r>
              <a:rPr lang="zh-CN" altLang="zh-TW" dirty="0"/>
              <a:t>初夏</a:t>
            </a:r>
            <a:endParaRPr lang="zh-TW" altLang="en-US" dirty="0"/>
          </a:p>
        </p:txBody>
      </p:sp>
      <p:sp>
        <p:nvSpPr>
          <p:cNvPr id="3" name="內容版面配置區 2"/>
          <p:cNvSpPr>
            <a:spLocks noGrp="1"/>
          </p:cNvSpPr>
          <p:nvPr>
            <p:ph idx="1"/>
          </p:nvPr>
        </p:nvSpPr>
        <p:spPr>
          <a:xfrm>
            <a:off x="506627" y="1390135"/>
            <a:ext cx="10997985" cy="4521087"/>
          </a:xfrm>
        </p:spPr>
        <p:txBody>
          <a:bodyPr>
            <a:normAutofit/>
          </a:bodyPr>
          <a:lstStyle/>
          <a:p>
            <a:r>
              <a:rPr lang="zh-CN" altLang="zh-TW" sz="2800" dirty="0"/>
              <a:t>植物各部分會開始放出較多</a:t>
            </a:r>
            <a:r>
              <a:rPr lang="zh-CN" altLang="zh-TW" sz="2800" dirty="0">
                <a:solidFill>
                  <a:srgbClr val="00B050"/>
                </a:solidFill>
              </a:rPr>
              <a:t>養飼真菌</a:t>
            </a:r>
            <a:r>
              <a:rPr lang="zh-CN" altLang="zh-TW" sz="2800" dirty="0"/>
              <a:t>的食物，例如氮的形式會由硝酸鹽</a:t>
            </a:r>
            <a:r>
              <a:rPr lang="en-HK" altLang="zh-CN" sz="2800" dirty="0"/>
              <a:t>(</a:t>
            </a:r>
            <a:r>
              <a:rPr lang="en-HK" altLang="zh-TW" sz="2800" dirty="0"/>
              <a:t>NO</a:t>
            </a:r>
            <a:r>
              <a:rPr lang="en-HK" altLang="zh-TW" sz="2800" baseline="-25000" dirty="0"/>
              <a:t>3</a:t>
            </a:r>
            <a:r>
              <a:rPr lang="en-HK" altLang="zh-TW" sz="2800" baseline="30000" dirty="0"/>
              <a:t>-1</a:t>
            </a:r>
            <a:r>
              <a:rPr lang="en-HK" altLang="zh-CN" sz="2800" dirty="0"/>
              <a:t>)</a:t>
            </a:r>
            <a:r>
              <a:rPr lang="zh-TW" altLang="en-US" sz="2800" dirty="0"/>
              <a:t>改為</a:t>
            </a:r>
            <a:r>
              <a:rPr lang="zh-TW" altLang="en-US" sz="2800" dirty="0">
                <a:solidFill>
                  <a:srgbClr val="FF0000"/>
                </a:solidFill>
              </a:rPr>
              <a:t>銨</a:t>
            </a:r>
            <a:r>
              <a:rPr lang="en-HK" altLang="zh-CN" sz="2800" dirty="0"/>
              <a:t>(</a:t>
            </a:r>
            <a:r>
              <a:rPr lang="en-HK" altLang="zh-TW" sz="2800" dirty="0"/>
              <a:t>NH</a:t>
            </a:r>
            <a:r>
              <a:rPr lang="en-HK" altLang="zh-TW" sz="2800" baseline="-25000" dirty="0"/>
              <a:t>4</a:t>
            </a:r>
            <a:r>
              <a:rPr lang="en-HK" altLang="zh-TW" sz="2800" baseline="30000" dirty="0"/>
              <a:t>+</a:t>
            </a:r>
            <a:r>
              <a:rPr lang="en-HK" altLang="zh-CN" sz="2800" dirty="0"/>
              <a:t>)</a:t>
            </a:r>
            <a:endParaRPr lang="en-US" altLang="zh-CN" sz="2800" dirty="0"/>
          </a:p>
          <a:p>
            <a:r>
              <a:rPr lang="zh-CN" altLang="zh-TW" sz="2800" dirty="0"/>
              <a:t>這期間植物快速生長，預備到初秋，開花結實</a:t>
            </a:r>
            <a:endParaRPr lang="en-US" altLang="zh-CN" sz="2800" dirty="0"/>
          </a:p>
          <a:p>
            <a:r>
              <a:rPr lang="zh-CN" altLang="zh-TW" sz="2800" dirty="0"/>
              <a:t>它們</a:t>
            </a:r>
            <a:r>
              <a:rPr lang="zh-CN" altLang="zh-TW" sz="2800" dirty="0">
                <a:solidFill>
                  <a:srgbClr val="00B050"/>
                </a:solidFill>
              </a:rPr>
              <a:t>漸漸</a:t>
            </a:r>
            <a:r>
              <a:rPr lang="zh-CN" altLang="zh-TW" sz="2800" dirty="0"/>
              <a:t>會把營養物質集中</a:t>
            </a:r>
            <a:r>
              <a:rPr lang="zh-CN" altLang="zh-TW" sz="2800" dirty="0">
                <a:solidFill>
                  <a:srgbClr val="00B050"/>
                </a:solidFill>
              </a:rPr>
              <a:t>投放到不斷增長的生殖組織</a:t>
            </a:r>
            <a:r>
              <a:rPr lang="zh-CN" altLang="zh-TW" sz="2800" dirty="0"/>
              <a:t>，即果實和種子中去，不再留多少給土壤中的微生物</a:t>
            </a:r>
            <a:endParaRPr lang="en-US" altLang="zh-CN" sz="2800" dirty="0"/>
          </a:p>
          <a:p>
            <a:r>
              <a:rPr lang="zh-CN" altLang="zh-TW" sz="2800" dirty="0"/>
              <a:t>這時候，植株已得到所需要的養分來繁殖下一代了，微生物的使命已完成，進入根系的分泌物便會減少</a:t>
            </a:r>
            <a:r>
              <a:rPr lang="zh-TW" altLang="en-US" sz="2800" dirty="0"/>
              <a:t>。</a:t>
            </a:r>
            <a:r>
              <a:rPr lang="zh-CN" altLang="zh-TW" sz="2800" dirty="0"/>
              <a:t>進入收穫期，這期間，土壤幾乎完全沒有活性</a:t>
            </a:r>
            <a:endParaRPr lang="en-US" altLang="zh-CN" sz="28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884323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9627" y="574590"/>
            <a:ext cx="9854985" cy="753762"/>
          </a:xfrm>
        </p:spPr>
        <p:txBody>
          <a:bodyPr>
            <a:normAutofit/>
          </a:bodyPr>
          <a:lstStyle/>
          <a:p>
            <a:r>
              <a:rPr lang="zh-TW" altLang="en-US" sz="3200" b="1" dirty="0"/>
              <a:t>失去了生產力的土壤如何回復生機</a:t>
            </a:r>
            <a:r>
              <a:rPr lang="zh-TW" altLang="en-US" sz="3200" dirty="0"/>
              <a:t>？</a:t>
            </a:r>
          </a:p>
        </p:txBody>
      </p:sp>
      <p:sp>
        <p:nvSpPr>
          <p:cNvPr id="3" name="內容版面配置區 2"/>
          <p:cNvSpPr>
            <a:spLocks noGrp="1"/>
          </p:cNvSpPr>
          <p:nvPr>
            <p:ph idx="1"/>
          </p:nvPr>
        </p:nvSpPr>
        <p:spPr>
          <a:xfrm>
            <a:off x="549876" y="1661984"/>
            <a:ext cx="10954736" cy="4249238"/>
          </a:xfrm>
        </p:spPr>
        <p:txBody>
          <a:bodyPr>
            <a:normAutofit/>
          </a:bodyPr>
          <a:lstStyle/>
          <a:p>
            <a:r>
              <a:rPr lang="zh-TW" altLang="zh-TW" sz="2400" dirty="0"/>
              <a:t>礦物</a:t>
            </a:r>
            <a:r>
              <a:rPr lang="zh-TW" altLang="en-US" sz="2400" dirty="0"/>
              <a:t>土的</a:t>
            </a:r>
            <a:r>
              <a:rPr lang="zh-TW" altLang="en-US" sz="2400" dirty="0">
                <a:solidFill>
                  <a:srgbClr val="FF0000"/>
                </a:solidFill>
              </a:rPr>
              <a:t>表層</a:t>
            </a:r>
            <a:r>
              <a:rPr lang="zh-TW" altLang="en-US" sz="2400" dirty="0"/>
              <a:t>，既然要經過</a:t>
            </a:r>
            <a:r>
              <a:rPr lang="zh-TW" altLang="zh-TW" sz="2400" dirty="0">
                <a:solidFill>
                  <a:srgbClr val="FF0000"/>
                </a:solidFill>
              </a:rPr>
              <a:t>微生物的活動</a:t>
            </a:r>
            <a:r>
              <a:rPr lang="zh-TW" altLang="zh-TW" sz="2400" dirty="0"/>
              <a:t>，成為</a:t>
            </a:r>
            <a:r>
              <a:rPr lang="zh-TW" altLang="zh-TW" sz="2400" dirty="0">
                <a:solidFill>
                  <a:srgbClr val="FF0000"/>
                </a:solidFill>
              </a:rPr>
              <a:t>含有有機質</a:t>
            </a:r>
            <a:r>
              <a:rPr lang="en-US" altLang="zh-TW" sz="2400" dirty="0">
                <a:solidFill>
                  <a:srgbClr val="FF0000"/>
                </a:solidFill>
              </a:rPr>
              <a:t>(</a:t>
            </a:r>
            <a:r>
              <a:rPr lang="zh-TW" altLang="en-US" sz="2400" dirty="0">
                <a:solidFill>
                  <a:srgbClr val="FF0000"/>
                </a:solidFill>
              </a:rPr>
              <a:t>腐殖質</a:t>
            </a:r>
            <a:r>
              <a:rPr lang="en-US" altLang="zh-TW" sz="2400" dirty="0">
                <a:solidFill>
                  <a:srgbClr val="FF0000"/>
                </a:solidFill>
              </a:rPr>
              <a:t>)</a:t>
            </a:r>
            <a:r>
              <a:rPr lang="zh-TW" altLang="zh-TW" sz="2400" dirty="0"/>
              <a:t>和</a:t>
            </a:r>
            <a:r>
              <a:rPr lang="zh-TW" altLang="zh-TW" sz="2400" dirty="0">
                <a:solidFill>
                  <a:srgbClr val="FF0000"/>
                </a:solidFill>
              </a:rPr>
              <a:t>微生物</a:t>
            </a:r>
            <a:r>
              <a:rPr lang="zh-TW" altLang="zh-TW" sz="2400" dirty="0"/>
              <a:t>的</a:t>
            </a:r>
            <a:r>
              <a:rPr lang="zh-TW" altLang="zh-TW" sz="2400" dirty="0">
                <a:solidFill>
                  <a:srgbClr val="FF0000"/>
                </a:solidFill>
              </a:rPr>
              <a:t>混合體</a:t>
            </a:r>
            <a:r>
              <a:rPr lang="zh-TW" altLang="zh-TW" sz="2400" dirty="0"/>
              <a:t>，才能養活生長在其上的各種可見動植物和生活在其中的億萬種微生物</a:t>
            </a:r>
            <a:endParaRPr lang="en-US" altLang="zh-TW" sz="2400" dirty="0"/>
          </a:p>
          <a:p>
            <a:r>
              <a:rPr lang="zh-TW" altLang="en-US" sz="2400" dirty="0"/>
              <a:t>要回復失去了生產力的土壤，便要把微生物和由它們合成的有機質</a:t>
            </a:r>
            <a:r>
              <a:rPr lang="en-US" altLang="zh-TW" sz="2400" dirty="0">
                <a:solidFill>
                  <a:schemeClr val="tx1"/>
                </a:solidFill>
              </a:rPr>
              <a:t>(</a:t>
            </a:r>
            <a:r>
              <a:rPr lang="zh-TW" altLang="en-US" sz="2400" dirty="0">
                <a:solidFill>
                  <a:schemeClr val="tx1"/>
                </a:solidFill>
              </a:rPr>
              <a:t>腐殖質</a:t>
            </a:r>
            <a:r>
              <a:rPr lang="en-US" altLang="zh-TW" sz="2400" dirty="0">
                <a:solidFill>
                  <a:schemeClr val="tx1"/>
                </a:solidFill>
              </a:rPr>
              <a:t>) </a:t>
            </a:r>
            <a:r>
              <a:rPr lang="zh-TW" altLang="en-US" sz="2400" dirty="0"/>
              <a:t>，放回土壤去。</a:t>
            </a:r>
            <a:endParaRPr lang="en-US" altLang="zh-TW" sz="2400" dirty="0"/>
          </a:p>
          <a:p>
            <a:r>
              <a:rPr lang="zh-TW" altLang="en-US" sz="2400" dirty="0"/>
              <a:t>這過程便是</a:t>
            </a:r>
            <a:r>
              <a:rPr lang="zh-TW" altLang="en-US" sz="3200" b="1" dirty="0">
                <a:solidFill>
                  <a:srgbClr val="FF0000"/>
                </a:solidFill>
              </a:rPr>
              <a:t>堆肥</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178096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2877" y="488092"/>
            <a:ext cx="7543800" cy="722870"/>
          </a:xfrm>
        </p:spPr>
        <p:txBody>
          <a:bodyPr/>
          <a:lstStyle/>
          <a:p>
            <a:r>
              <a:rPr lang="zh-CN" altLang="zh-TW" dirty="0"/>
              <a:t>秋天收穫期過後</a:t>
            </a:r>
            <a:endParaRPr lang="zh-TW" altLang="en-US" dirty="0"/>
          </a:p>
        </p:txBody>
      </p:sp>
      <p:sp>
        <p:nvSpPr>
          <p:cNvPr id="3" name="內容版面配置區 2"/>
          <p:cNvSpPr>
            <a:spLocks noGrp="1"/>
          </p:cNvSpPr>
          <p:nvPr>
            <p:ph idx="1"/>
          </p:nvPr>
        </p:nvSpPr>
        <p:spPr>
          <a:xfrm>
            <a:off x="691978" y="1519881"/>
            <a:ext cx="10812634" cy="4391341"/>
          </a:xfrm>
        </p:spPr>
        <p:txBody>
          <a:bodyPr/>
          <a:lstStyle/>
          <a:p>
            <a:r>
              <a:rPr lang="zh-CN" altLang="zh-TW" sz="2400" dirty="0"/>
              <a:t>作物的殘留物跌回耕地上。這時候若溫度適中，土壤中</a:t>
            </a:r>
            <a:r>
              <a:rPr lang="zh-CN" altLang="zh-TW" sz="2400" dirty="0">
                <a:solidFill>
                  <a:srgbClr val="FF0000"/>
                </a:solidFill>
              </a:rPr>
              <a:t>微生物</a:t>
            </a:r>
            <a:r>
              <a:rPr lang="zh-CN" altLang="zh-TW" sz="2400" dirty="0"/>
              <a:t>可出現</a:t>
            </a:r>
            <a:r>
              <a:rPr lang="zh-CN" altLang="zh-TW" sz="2400" dirty="0">
                <a:solidFill>
                  <a:srgbClr val="FF0000"/>
                </a:solidFill>
              </a:rPr>
              <a:t>爆發式的增長</a:t>
            </a:r>
            <a:endParaRPr lang="en-US" altLang="zh-CN" sz="2400" dirty="0">
              <a:solidFill>
                <a:srgbClr val="FF0000"/>
              </a:solidFill>
            </a:endParaRPr>
          </a:p>
          <a:p>
            <a:r>
              <a:rPr lang="zh-CN" altLang="zh-TW" sz="2400" dirty="0"/>
              <a:t>有時天氣太乾旱，農耕者知道必須要使殘留物儘量分解，必要時甚至澆水於其上，讓益菌將所有食物耗盡，直至沒有食物殘餘留給致病的微生物，否則病源體的滋長會在翌年，帶來麻煩甚至災難</a:t>
            </a:r>
            <a:endParaRPr lang="en-US" altLang="zh-CN" sz="2400" dirty="0"/>
          </a:p>
          <a:p>
            <a:r>
              <a:rPr lang="zh-CN" altLang="zh-TW" sz="2400" dirty="0"/>
              <a:t>有益的微生物有這些分解了的殘留物作為食物，便能安渡漫長冬天，建立土壤，為明年「未雨籌繆」</a:t>
            </a:r>
            <a:endParaRPr lang="en-US" altLang="zh-CN" sz="2400" dirty="0"/>
          </a:p>
          <a:p>
            <a:r>
              <a:rPr lang="zh-CN" altLang="zh-TW" sz="2400" dirty="0">
                <a:solidFill>
                  <a:srgbClr val="FF0000"/>
                </a:solidFill>
              </a:rPr>
              <a:t>每年第一次降雨</a:t>
            </a:r>
            <a:r>
              <a:rPr lang="zh-CN" altLang="zh-TW" sz="2400" dirty="0"/>
              <a:t>時微生物開始活躍，作物增長加速</a:t>
            </a:r>
            <a:endParaRPr lang="zh-TW" altLang="en-US" sz="2400"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807452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7017" y="488092"/>
            <a:ext cx="6654114" cy="852616"/>
          </a:xfrm>
        </p:spPr>
        <p:txBody>
          <a:bodyPr/>
          <a:lstStyle/>
          <a:p>
            <a:r>
              <a:rPr lang="zh-TW" altLang="en-US" dirty="0"/>
              <a:t>等待春天第一場雨</a:t>
            </a:r>
          </a:p>
        </p:txBody>
      </p:sp>
      <p:sp>
        <p:nvSpPr>
          <p:cNvPr id="3" name="內容版面配置區 2"/>
          <p:cNvSpPr>
            <a:spLocks noGrp="1"/>
          </p:cNvSpPr>
          <p:nvPr>
            <p:ph idx="1"/>
          </p:nvPr>
        </p:nvSpPr>
        <p:spPr>
          <a:xfrm>
            <a:off x="556054" y="1612557"/>
            <a:ext cx="10948558" cy="4298665"/>
          </a:xfrm>
        </p:spPr>
        <p:txBody>
          <a:bodyPr>
            <a:normAutofit/>
          </a:bodyPr>
          <a:lstStyle/>
          <a:p>
            <a:r>
              <a:rPr lang="zh-CN" altLang="zh-TW" sz="2800" dirty="0"/>
              <a:t>每年第一次降雨時微生物開始活躍，作物增長加速</a:t>
            </a:r>
            <a:endParaRPr lang="en-US" altLang="zh-CN" sz="2800" dirty="0"/>
          </a:p>
          <a:p>
            <a:r>
              <a:rPr lang="zh-CN" altLang="zh-TW" sz="2800" dirty="0"/>
              <a:t>是</a:t>
            </a:r>
            <a:r>
              <a:rPr lang="zh-CN" altLang="zh-TW" sz="2800" dirty="0">
                <a:solidFill>
                  <a:srgbClr val="FF0000"/>
                </a:solidFill>
              </a:rPr>
              <a:t>雨水</a:t>
            </a:r>
            <a:r>
              <a:rPr lang="zh-CN" altLang="zh-TW" sz="2800" dirty="0"/>
              <a:t>把這個迴圈開啟和關閉</a:t>
            </a:r>
            <a:endParaRPr lang="en-US" altLang="zh-CN" sz="2800" dirty="0"/>
          </a:p>
          <a:p>
            <a:r>
              <a:rPr lang="zh-CN" altLang="zh-TW" sz="2800" dirty="0"/>
              <a:t>而</a:t>
            </a:r>
            <a:r>
              <a:rPr lang="zh-CN" altLang="zh-TW" sz="2800" dirty="0">
                <a:solidFill>
                  <a:srgbClr val="00B0F0"/>
                </a:solidFill>
              </a:rPr>
              <a:t>植物</a:t>
            </a:r>
            <a:r>
              <a:rPr lang="zh-CN" altLang="zh-TW" sz="2800" dirty="0"/>
              <a:t>卻</a:t>
            </a:r>
            <a:r>
              <a:rPr lang="zh-CN" altLang="zh-TW" sz="2800" dirty="0">
                <a:solidFill>
                  <a:srgbClr val="00B0F0"/>
                </a:solidFill>
              </a:rPr>
              <a:t>各自有機制</a:t>
            </a:r>
            <a:r>
              <a:rPr lang="zh-CN" altLang="zh-TW" sz="2800" dirty="0"/>
              <a:t>，</a:t>
            </a:r>
            <a:r>
              <a:rPr lang="zh-CN" altLang="zh-TW" sz="2800" dirty="0">
                <a:solidFill>
                  <a:srgbClr val="00B0F0"/>
                </a:solidFill>
              </a:rPr>
              <a:t>適時</a:t>
            </a:r>
            <a:r>
              <a:rPr lang="zh-CN" altLang="zh-TW" sz="2800" dirty="0">
                <a:solidFill>
                  <a:srgbClr val="FF0000"/>
                </a:solidFill>
              </a:rPr>
              <a:t>養活那些為它們服務的微生物</a:t>
            </a:r>
            <a:endParaRPr lang="en-US" altLang="zh-CN" sz="2800" dirty="0">
              <a:solidFill>
                <a:srgbClr val="FF0000"/>
              </a:solidFill>
            </a:endParaRPr>
          </a:p>
          <a:p>
            <a:r>
              <a:rPr lang="zh-CN" altLang="zh-TW" sz="2800" dirty="0"/>
              <a:t>其中最重要的服務當然就是</a:t>
            </a:r>
            <a:r>
              <a:rPr lang="zh-CN" altLang="zh-TW" sz="2800" dirty="0">
                <a:solidFill>
                  <a:srgbClr val="00B050"/>
                </a:solidFill>
              </a:rPr>
              <a:t>在植物的不同成長階段，將植物所需的關鍵養料，以植物能吸收的形式提供給植物</a:t>
            </a:r>
            <a:endParaRPr lang="en-US" altLang="zh-CN" sz="2800" dirty="0">
              <a:solidFill>
                <a:srgbClr val="00B050"/>
              </a:solidFill>
            </a:endParaRPr>
          </a:p>
          <a:p>
            <a:r>
              <a:rPr lang="zh-TW" altLang="en-US" sz="2800" dirty="0"/>
              <a:t>以及</a:t>
            </a:r>
            <a:r>
              <a:rPr lang="zh-TW" altLang="en-US" sz="2800" dirty="0">
                <a:solidFill>
                  <a:srgbClr val="FF0000"/>
                </a:solidFill>
              </a:rPr>
              <a:t>為植物防病害</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53582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05233" y="364524"/>
            <a:ext cx="7000102" cy="889688"/>
          </a:xfrm>
        </p:spPr>
        <p:txBody>
          <a:bodyPr>
            <a:normAutofit fontScale="90000"/>
          </a:bodyPr>
          <a:lstStyle/>
          <a:p>
            <a:r>
              <a:rPr lang="zh-TW" altLang="zh-TW" dirty="0"/>
              <a:t>綠色植物</a:t>
            </a:r>
            <a:r>
              <a:rPr lang="zh-TW" altLang="zh-TW" dirty="0">
                <a:solidFill>
                  <a:srgbClr val="FF0000"/>
                </a:solidFill>
              </a:rPr>
              <a:t>生命週期</a:t>
            </a:r>
            <a:r>
              <a:rPr lang="zh-TW" altLang="zh-TW" dirty="0"/>
              <a:t>的</a:t>
            </a:r>
            <a:r>
              <a:rPr lang="zh-TW" altLang="en-US" dirty="0">
                <a:solidFill>
                  <a:srgbClr val="00B0F0"/>
                </a:solidFill>
              </a:rPr>
              <a:t>營養比例</a:t>
            </a:r>
            <a:r>
              <a:rPr lang="zh-TW" altLang="zh-TW" dirty="0">
                <a:solidFill>
                  <a:srgbClr val="7030A0"/>
                </a:solidFill>
              </a:rPr>
              <a:t>變化</a:t>
            </a:r>
            <a:r>
              <a:rPr lang="zh-TW" altLang="en-US" dirty="0"/>
              <a:t>：</a:t>
            </a:r>
            <a:br>
              <a:rPr lang="en-US" altLang="zh-TW" dirty="0"/>
            </a:br>
            <a:r>
              <a:rPr lang="zh-TW" altLang="en-US" dirty="0"/>
              <a:t>以某種</a:t>
            </a:r>
            <a:r>
              <a:rPr lang="zh-TW" altLang="zh-TW" dirty="0"/>
              <a:t>多年生草本植物</a:t>
            </a:r>
            <a:r>
              <a:rPr lang="zh-TW" altLang="en-US" dirty="0"/>
              <a:t>的</a:t>
            </a:r>
            <a:r>
              <a:rPr lang="zh-TW" altLang="zh-TW" dirty="0">
                <a:solidFill>
                  <a:srgbClr val="FF0000"/>
                </a:solidFill>
              </a:rPr>
              <a:t>碳氮比</a:t>
            </a:r>
            <a:r>
              <a:rPr lang="zh-TW" altLang="zh-TW" dirty="0"/>
              <a:t>為例</a:t>
            </a:r>
            <a:br>
              <a:rPr lang="en-US" altLang="zh-TW" dirty="0"/>
            </a:br>
            <a:endParaRPr lang="zh-TW" altLang="en-US" dirty="0"/>
          </a:p>
        </p:txBody>
      </p:sp>
      <p:sp>
        <p:nvSpPr>
          <p:cNvPr id="3" name="內容版面配置區 2"/>
          <p:cNvSpPr>
            <a:spLocks noGrp="1"/>
          </p:cNvSpPr>
          <p:nvPr>
            <p:ph idx="1"/>
          </p:nvPr>
        </p:nvSpPr>
        <p:spPr>
          <a:xfrm>
            <a:off x="531341" y="1538415"/>
            <a:ext cx="10973271" cy="5016843"/>
          </a:xfrm>
        </p:spPr>
        <p:txBody>
          <a:bodyPr/>
          <a:lstStyle/>
          <a:p>
            <a:r>
              <a:rPr lang="zh-TW" altLang="zh-TW" dirty="0"/>
              <a:t>植物在</a:t>
            </a:r>
            <a:r>
              <a:rPr lang="zh-TW" altLang="zh-TW" dirty="0">
                <a:solidFill>
                  <a:srgbClr val="FF0000"/>
                </a:solidFill>
              </a:rPr>
              <a:t>春天</a:t>
            </a:r>
            <a:r>
              <a:rPr lang="zh-TW" altLang="zh-TW" dirty="0"/>
              <a:t>到臨前，已將碳、氮、磷、硫、鎂、鈣等營養，以混雜著磷或氮小球體但基本上是澱粉的形式，</a:t>
            </a:r>
            <a:r>
              <a:rPr lang="zh-TW" altLang="zh-TW" dirty="0">
                <a:solidFill>
                  <a:srgbClr val="FF0000"/>
                </a:solidFill>
              </a:rPr>
              <a:t>儲備在其根系</a:t>
            </a:r>
            <a:r>
              <a:rPr lang="zh-TW" altLang="zh-TW" dirty="0"/>
              <a:t>中</a:t>
            </a:r>
            <a:endParaRPr lang="en-US" altLang="zh-TW" dirty="0"/>
          </a:p>
          <a:p>
            <a:r>
              <a:rPr lang="zh-TW" altLang="zh-TW" dirty="0"/>
              <a:t>待條件適當，便動員這些營養素，來</a:t>
            </a:r>
            <a:r>
              <a:rPr lang="zh-TW" altLang="zh-TW" dirty="0">
                <a:solidFill>
                  <a:srgbClr val="FF0000"/>
                </a:solidFill>
              </a:rPr>
              <a:t>餵飼細菌和真菌</a:t>
            </a:r>
            <a:r>
              <a:rPr lang="zh-TW" altLang="zh-TW" dirty="0"/>
              <a:t>，使它們在根系周圍增長</a:t>
            </a:r>
            <a:endParaRPr lang="en-US" altLang="zh-TW" dirty="0"/>
          </a:p>
          <a:p>
            <a:r>
              <a:rPr lang="zh-TW" altLang="en-US" dirty="0"/>
              <a:t>待</a:t>
            </a:r>
            <a:r>
              <a:rPr lang="zh-TW" altLang="zh-TW" dirty="0"/>
              <a:t>春天一到，</a:t>
            </a:r>
            <a:r>
              <a:rPr lang="zh-TW" altLang="en-US" dirty="0">
                <a:solidFill>
                  <a:srgbClr val="FF0000"/>
                </a:solidFill>
              </a:rPr>
              <a:t>微生物</a:t>
            </a:r>
            <a:r>
              <a:rPr lang="zh-TW" altLang="en-US" dirty="0"/>
              <a:t>便</a:t>
            </a:r>
            <a:r>
              <a:rPr lang="zh-TW" altLang="zh-TW" dirty="0"/>
              <a:t>能</a:t>
            </a:r>
            <a:r>
              <a:rPr lang="zh-TW" altLang="zh-TW" dirty="0">
                <a:solidFill>
                  <a:srgbClr val="FF0000"/>
                </a:solidFill>
              </a:rPr>
              <a:t>啟動養份循環</a:t>
            </a:r>
            <a:r>
              <a:rPr lang="zh-TW" altLang="zh-TW" dirty="0"/>
              <a:t>，</a:t>
            </a:r>
            <a:r>
              <a:rPr lang="zh-TW" altLang="zh-TW" dirty="0">
                <a:solidFill>
                  <a:srgbClr val="FF0000"/>
                </a:solidFill>
              </a:rPr>
              <a:t>將氮向上輸送以抽新芽</a:t>
            </a:r>
            <a:endParaRPr lang="en-US" altLang="zh-TW" dirty="0">
              <a:solidFill>
                <a:srgbClr val="FF0000"/>
              </a:solidFill>
            </a:endParaRPr>
          </a:p>
          <a:p>
            <a:r>
              <a:rPr lang="zh-TW" altLang="zh-TW" dirty="0"/>
              <a:t>因此，</a:t>
            </a:r>
            <a:r>
              <a:rPr lang="zh-TW" altLang="en-US" dirty="0"/>
              <a:t>初</a:t>
            </a:r>
            <a:r>
              <a:rPr lang="zh-TW" altLang="zh-TW" dirty="0"/>
              <a:t>春不斷</a:t>
            </a:r>
            <a:r>
              <a:rPr lang="zh-TW" altLang="zh-TW" dirty="0">
                <a:solidFill>
                  <a:srgbClr val="FF0000"/>
                </a:solidFill>
              </a:rPr>
              <a:t>新</a:t>
            </a:r>
            <a:r>
              <a:rPr lang="zh-TW" altLang="zh-TW" dirty="0"/>
              <a:t>長的幼</a:t>
            </a:r>
            <a:r>
              <a:rPr lang="zh-TW" altLang="zh-TW" dirty="0">
                <a:solidFill>
                  <a:srgbClr val="FF0000"/>
                </a:solidFill>
              </a:rPr>
              <a:t>葉</a:t>
            </a:r>
            <a:r>
              <a:rPr lang="zh-TW" altLang="zh-TW" dirty="0"/>
              <a:t>，其</a:t>
            </a:r>
            <a:r>
              <a:rPr lang="zh-TW" altLang="zh-TW" dirty="0">
                <a:solidFill>
                  <a:srgbClr val="FF0000"/>
                </a:solidFill>
              </a:rPr>
              <a:t>含氮量</a:t>
            </a:r>
            <a:r>
              <a:rPr lang="zh-TW" altLang="zh-TW" dirty="0"/>
              <a:t>之高</a:t>
            </a:r>
            <a:r>
              <a:rPr lang="zh-TW" altLang="zh-TW" dirty="0">
                <a:solidFill>
                  <a:srgbClr val="FF0000"/>
                </a:solidFill>
              </a:rPr>
              <a:t>比得上糞便</a:t>
            </a:r>
            <a:endParaRPr lang="en-US" altLang="zh-TW" dirty="0">
              <a:solidFill>
                <a:srgbClr val="FF0000"/>
              </a:solidFill>
            </a:endParaRPr>
          </a:p>
          <a:p>
            <a:r>
              <a:rPr lang="zh-TW" altLang="zh-TW" dirty="0"/>
              <a:t>但這些</a:t>
            </a:r>
            <a:r>
              <a:rPr lang="zh-TW" altLang="zh-TW" dirty="0">
                <a:solidFill>
                  <a:srgbClr val="FF0000"/>
                </a:solidFill>
              </a:rPr>
              <a:t>葉子</a:t>
            </a:r>
            <a:r>
              <a:rPr lang="zh-TW" altLang="zh-TW" dirty="0"/>
              <a:t>進行光合作用之後，開始</a:t>
            </a:r>
            <a:r>
              <a:rPr lang="zh-TW" altLang="zh-TW" dirty="0">
                <a:solidFill>
                  <a:srgbClr val="FF0000"/>
                </a:solidFill>
              </a:rPr>
              <a:t>伸長</a:t>
            </a:r>
            <a:r>
              <a:rPr lang="zh-TW" altLang="zh-TW" dirty="0"/>
              <a:t>，</a:t>
            </a:r>
            <a:r>
              <a:rPr lang="zh-TW" altLang="zh-TW" dirty="0">
                <a:solidFill>
                  <a:srgbClr val="FF0000"/>
                </a:solidFill>
              </a:rPr>
              <a:t>氮</a:t>
            </a:r>
            <a:r>
              <a:rPr lang="zh-TW" altLang="zh-TW" dirty="0"/>
              <a:t>亦會</a:t>
            </a:r>
            <a:r>
              <a:rPr lang="zh-TW" altLang="zh-TW" dirty="0">
                <a:solidFill>
                  <a:srgbClr val="FF0000"/>
                </a:solidFill>
              </a:rPr>
              <a:t>被稀釋</a:t>
            </a:r>
            <a:r>
              <a:rPr lang="zh-TW" altLang="zh-TW" dirty="0"/>
              <a:t>，這時綠葉的碳氮比可能是</a:t>
            </a:r>
            <a:r>
              <a:rPr lang="en-US" altLang="zh-TW" dirty="0">
                <a:solidFill>
                  <a:srgbClr val="FF0000"/>
                </a:solidFill>
              </a:rPr>
              <a:t>30:1</a:t>
            </a:r>
          </a:p>
          <a:p>
            <a:r>
              <a:rPr lang="zh-TW" altLang="zh-TW" dirty="0"/>
              <a:t>這株植物穩定生長期間，氮可持續從根系得到</a:t>
            </a:r>
            <a:endParaRPr lang="en-US" altLang="zh-TW" dirty="0"/>
          </a:p>
          <a:p>
            <a:r>
              <a:rPr lang="zh-TW" altLang="zh-TW" dirty="0"/>
              <a:t>植物慢慢便</a:t>
            </a:r>
            <a:r>
              <a:rPr lang="zh-TW" altLang="zh-TW" dirty="0">
                <a:solidFill>
                  <a:srgbClr val="FF0000"/>
                </a:solidFill>
              </a:rPr>
              <a:t>要開花結果</a:t>
            </a:r>
            <a:r>
              <a:rPr lang="zh-TW" altLang="zh-TW" dirty="0"/>
              <a:t>，其</a:t>
            </a:r>
            <a:r>
              <a:rPr lang="zh-TW" altLang="zh-TW" dirty="0">
                <a:solidFill>
                  <a:srgbClr val="FF0000"/>
                </a:solidFill>
              </a:rPr>
              <a:t>種子需要額外的氮</a:t>
            </a:r>
            <a:r>
              <a:rPr lang="zh-TW" altLang="zh-TW" dirty="0"/>
              <a:t>，便</a:t>
            </a:r>
            <a:r>
              <a:rPr lang="zh-TW" altLang="zh-TW" dirty="0">
                <a:solidFill>
                  <a:srgbClr val="FF0000"/>
                </a:solidFill>
              </a:rPr>
              <a:t>需由植物其他的部位獲取</a:t>
            </a:r>
            <a:endParaRPr lang="en-US" altLang="zh-TW" dirty="0">
              <a:solidFill>
                <a:srgbClr val="FF0000"/>
              </a:solidFill>
            </a:endParaRPr>
          </a:p>
          <a:p>
            <a:r>
              <a:rPr lang="zh-TW" altLang="zh-TW" dirty="0"/>
              <a:t>植物開始</a:t>
            </a:r>
            <a:r>
              <a:rPr lang="zh-TW" altLang="zh-TW" dirty="0">
                <a:solidFill>
                  <a:srgbClr val="FF0000"/>
                </a:solidFill>
              </a:rPr>
              <a:t>將綠葉裡的氮移到種子裡</a:t>
            </a:r>
            <a:r>
              <a:rPr lang="zh-TW" altLang="zh-TW" dirty="0"/>
              <a:t>，讓</a:t>
            </a:r>
            <a:r>
              <a:rPr lang="zh-TW" altLang="zh-TW" dirty="0">
                <a:solidFill>
                  <a:srgbClr val="FF0000"/>
                </a:solidFill>
              </a:rPr>
              <a:t>種子的碳氮比變為</a:t>
            </a:r>
            <a:r>
              <a:rPr lang="en-US" altLang="zh-TW" dirty="0">
                <a:solidFill>
                  <a:srgbClr val="FF0000"/>
                </a:solidFill>
              </a:rPr>
              <a:t>10</a:t>
            </a:r>
            <a:r>
              <a:rPr lang="zh-TW" altLang="zh-TW" dirty="0">
                <a:solidFill>
                  <a:srgbClr val="FF0000"/>
                </a:solidFill>
              </a:rPr>
              <a:t>：</a:t>
            </a:r>
            <a:r>
              <a:rPr lang="en-US" altLang="zh-TW" dirty="0">
                <a:solidFill>
                  <a:srgbClr val="FF0000"/>
                </a:solidFill>
              </a:rPr>
              <a:t>1</a:t>
            </a:r>
            <a:r>
              <a:rPr lang="zh-TW" altLang="en-US" dirty="0"/>
              <a:t>。</a:t>
            </a:r>
            <a:r>
              <a:rPr lang="zh-TW" altLang="zh-TW" dirty="0"/>
              <a:t>這意味著這棵綠色</a:t>
            </a:r>
            <a:r>
              <a:rPr lang="zh-TW" altLang="zh-TW" dirty="0">
                <a:solidFill>
                  <a:srgbClr val="FF0000"/>
                </a:solidFill>
              </a:rPr>
              <a:t>植物</a:t>
            </a:r>
            <a:r>
              <a:rPr lang="zh-TW" altLang="zh-TW" dirty="0"/>
              <a:t>的碳氮比不再是</a:t>
            </a:r>
            <a:r>
              <a:rPr lang="en-US" altLang="zh-TW" dirty="0"/>
              <a:t>30</a:t>
            </a:r>
            <a:r>
              <a:rPr lang="zh-TW" altLang="zh-TW" dirty="0"/>
              <a:t>：</a:t>
            </a:r>
            <a:r>
              <a:rPr lang="en-US" altLang="zh-TW" dirty="0"/>
              <a:t>1</a:t>
            </a:r>
            <a:r>
              <a:rPr lang="zh-TW" altLang="zh-TW" dirty="0"/>
              <a:t>，</a:t>
            </a:r>
            <a:r>
              <a:rPr lang="zh-TW" altLang="zh-TW" dirty="0">
                <a:solidFill>
                  <a:srgbClr val="FF0000"/>
                </a:solidFill>
              </a:rPr>
              <a:t>開始不那麼綠</a:t>
            </a:r>
            <a:r>
              <a:rPr lang="zh-TW" altLang="zh-TW" dirty="0"/>
              <a:t>了</a:t>
            </a:r>
            <a:endParaRPr lang="en-US" altLang="zh-TW" dirty="0"/>
          </a:p>
          <a:p>
            <a:r>
              <a:rPr lang="zh-TW" altLang="zh-TW" dirty="0"/>
              <a:t>植物開始進入</a:t>
            </a:r>
            <a:r>
              <a:rPr lang="zh-TW" altLang="zh-TW" dirty="0">
                <a:solidFill>
                  <a:srgbClr val="FF0000"/>
                </a:solidFill>
              </a:rPr>
              <a:t>休眠期</a:t>
            </a:r>
            <a:r>
              <a:rPr lang="zh-TW" altLang="zh-TW" dirty="0"/>
              <a:t>，</a:t>
            </a:r>
            <a:r>
              <a:rPr lang="zh-TW" altLang="en-US" dirty="0">
                <a:solidFill>
                  <a:srgbClr val="FF0000"/>
                </a:solidFill>
              </a:rPr>
              <a:t>葉子</a:t>
            </a:r>
            <a:r>
              <a:rPr lang="zh-TW" altLang="zh-TW" dirty="0"/>
              <a:t>並變為</a:t>
            </a:r>
            <a:r>
              <a:rPr lang="zh-TW" altLang="zh-TW" dirty="0">
                <a:solidFill>
                  <a:srgbClr val="FF0000"/>
                </a:solidFill>
              </a:rPr>
              <a:t>褐色</a:t>
            </a:r>
            <a:r>
              <a:rPr lang="zh-TW" altLang="zh-TW" dirty="0"/>
              <a:t>，</a:t>
            </a:r>
            <a:r>
              <a:rPr lang="zh-TW" altLang="en-US" dirty="0"/>
              <a:t>葉子</a:t>
            </a:r>
            <a:r>
              <a:rPr lang="zh-TW" altLang="zh-TW" dirty="0"/>
              <a:t>的碳氮比現在可能袛是</a:t>
            </a:r>
            <a:r>
              <a:rPr lang="en-US" altLang="zh-TW" dirty="0"/>
              <a:t> </a:t>
            </a:r>
            <a:r>
              <a:rPr lang="en-US" altLang="zh-TW" dirty="0">
                <a:solidFill>
                  <a:srgbClr val="FF0000"/>
                </a:solidFill>
              </a:rPr>
              <a:t>75</a:t>
            </a:r>
            <a:r>
              <a:rPr lang="zh-TW" altLang="zh-TW" dirty="0">
                <a:solidFill>
                  <a:srgbClr val="FF0000"/>
                </a:solidFill>
              </a:rPr>
              <a:t>：</a:t>
            </a:r>
            <a:r>
              <a:rPr lang="en-US" altLang="zh-TW" dirty="0">
                <a:solidFill>
                  <a:srgbClr val="FF0000"/>
                </a:solidFill>
              </a:rPr>
              <a:t>1</a:t>
            </a:r>
          </a:p>
          <a:p>
            <a:r>
              <a:rPr lang="zh-TW" altLang="zh-TW" dirty="0"/>
              <a:t>植物的種子，可能經秋收或被動物吃去後，</a:t>
            </a:r>
            <a:r>
              <a:rPr lang="zh-TW" altLang="zh-TW" dirty="0">
                <a:solidFill>
                  <a:srgbClr val="FF0000"/>
                </a:solidFill>
              </a:rPr>
              <a:t>植物</a:t>
            </a:r>
            <a:r>
              <a:rPr lang="zh-TW" altLang="zh-TW" dirty="0"/>
              <a:t>得把所有</a:t>
            </a:r>
            <a:r>
              <a:rPr lang="zh-TW" altLang="zh-TW" dirty="0">
                <a:solidFill>
                  <a:srgbClr val="FF0000"/>
                </a:solidFill>
              </a:rPr>
              <a:t>剩餘的營養放回根系存儲</a:t>
            </a:r>
            <a:r>
              <a:rPr lang="zh-TW" altLang="zh-TW" dirty="0"/>
              <a:t>，留待明春抽芽之用</a:t>
            </a:r>
            <a:endParaRPr lang="en-US" altLang="zh-TW" dirty="0"/>
          </a:p>
          <a:p>
            <a:r>
              <a:rPr lang="zh-TW" altLang="zh-TW" dirty="0"/>
              <a:t>在植物處於休眠狀態，或農家冬藏的時節，</a:t>
            </a:r>
            <a:r>
              <a:rPr lang="zh-TW" altLang="zh-TW" dirty="0">
                <a:solidFill>
                  <a:srgbClr val="FF0000"/>
                </a:solidFill>
              </a:rPr>
              <a:t>秸稈</a:t>
            </a:r>
            <a:r>
              <a:rPr lang="zh-TW" altLang="zh-TW" dirty="0"/>
              <a:t>的碳氮比可以是</a:t>
            </a:r>
            <a:r>
              <a:rPr lang="en-US" altLang="zh-TW" dirty="0">
                <a:solidFill>
                  <a:srgbClr val="FF0000"/>
                </a:solidFill>
              </a:rPr>
              <a:t>100</a:t>
            </a:r>
            <a:r>
              <a:rPr lang="zh-TW" altLang="zh-TW" dirty="0">
                <a:solidFill>
                  <a:srgbClr val="FF0000"/>
                </a:solidFill>
              </a:rPr>
              <a:t>：</a:t>
            </a:r>
            <a:r>
              <a:rPr lang="en-US" altLang="zh-TW" dirty="0">
                <a:solidFill>
                  <a:srgbClr val="FF0000"/>
                </a:solidFill>
              </a:rPr>
              <a:t>1</a:t>
            </a:r>
            <a:r>
              <a:rPr lang="zh-TW" altLang="zh-TW" dirty="0">
                <a:solidFill>
                  <a:srgbClr val="FF0000"/>
                </a:solidFill>
              </a:rPr>
              <a:t>，或</a:t>
            </a:r>
            <a:r>
              <a:rPr lang="en-US" altLang="zh-TW" dirty="0">
                <a:solidFill>
                  <a:srgbClr val="FF0000"/>
                </a:solidFill>
              </a:rPr>
              <a:t>150</a:t>
            </a:r>
            <a:r>
              <a:rPr lang="zh-TW" altLang="zh-TW" dirty="0">
                <a:solidFill>
                  <a:srgbClr val="FF0000"/>
                </a:solidFill>
              </a:rPr>
              <a:t>：</a:t>
            </a:r>
            <a:r>
              <a:rPr lang="en-US" altLang="zh-TW" dirty="0">
                <a:solidFill>
                  <a:srgbClr val="FF0000"/>
                </a:solidFill>
              </a:rPr>
              <a:t>1</a:t>
            </a:r>
            <a:r>
              <a:rPr lang="zh-TW" altLang="zh-TW" dirty="0">
                <a:solidFill>
                  <a:srgbClr val="FF0000"/>
                </a:solidFill>
              </a:rPr>
              <a:t>，甚至</a:t>
            </a:r>
            <a:r>
              <a:rPr lang="en-US" altLang="zh-TW" dirty="0">
                <a:solidFill>
                  <a:srgbClr val="FF0000"/>
                </a:solidFill>
              </a:rPr>
              <a:t>200</a:t>
            </a:r>
            <a:r>
              <a:rPr lang="zh-TW" altLang="zh-TW" dirty="0">
                <a:solidFill>
                  <a:srgbClr val="FF0000"/>
                </a:solidFill>
              </a:rPr>
              <a:t>：</a:t>
            </a:r>
            <a:r>
              <a:rPr lang="en-US" altLang="zh-TW" dirty="0">
                <a:solidFill>
                  <a:srgbClr val="FF0000"/>
                </a:solidFill>
              </a:rPr>
              <a:t>1</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140197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2876" y="278028"/>
            <a:ext cx="6802394" cy="1037968"/>
          </a:xfrm>
        </p:spPr>
        <p:txBody>
          <a:bodyPr>
            <a:normAutofit fontScale="90000"/>
          </a:bodyPr>
          <a:lstStyle/>
          <a:p>
            <a:r>
              <a:rPr lang="zh-TW" altLang="en-US" dirty="0">
                <a:solidFill>
                  <a:srgbClr val="FF0000"/>
                </a:solidFill>
              </a:rPr>
              <a:t>不同的植物</a:t>
            </a:r>
            <a:r>
              <a:rPr lang="zh-TW" altLang="en-US" dirty="0"/>
              <a:t>需要</a:t>
            </a:r>
            <a:r>
              <a:rPr lang="zh-TW" altLang="en-US" dirty="0">
                <a:solidFill>
                  <a:srgbClr val="FF0000"/>
                </a:solidFill>
              </a:rPr>
              <a:t>營養的形式</a:t>
            </a:r>
            <a:r>
              <a:rPr lang="zh-TW" altLang="en-US" dirty="0"/>
              <a:t>不同、</a:t>
            </a:r>
            <a:br>
              <a:rPr lang="en-US" altLang="zh-TW" dirty="0"/>
            </a:br>
            <a:r>
              <a:rPr lang="zh-TW" altLang="en-US" dirty="0">
                <a:solidFill>
                  <a:srgbClr val="00B050"/>
                </a:solidFill>
              </a:rPr>
              <a:t>不同生長階段</a:t>
            </a:r>
            <a:r>
              <a:rPr lang="zh-TW" altLang="en-US" dirty="0"/>
              <a:t>也不同</a:t>
            </a:r>
          </a:p>
        </p:txBody>
      </p:sp>
      <p:sp>
        <p:nvSpPr>
          <p:cNvPr id="3" name="內容版面配置區 2"/>
          <p:cNvSpPr>
            <a:spLocks noGrp="1"/>
          </p:cNvSpPr>
          <p:nvPr>
            <p:ph idx="1"/>
          </p:nvPr>
        </p:nvSpPr>
        <p:spPr>
          <a:xfrm>
            <a:off x="506627" y="1513703"/>
            <a:ext cx="10997985" cy="5041556"/>
          </a:xfrm>
        </p:spPr>
        <p:txBody>
          <a:bodyPr>
            <a:normAutofit lnSpcReduction="10000"/>
          </a:bodyPr>
          <a:lstStyle/>
          <a:p>
            <a:pPr marL="0" indent="0">
              <a:buNone/>
            </a:pPr>
            <a:r>
              <a:rPr lang="zh-TW" altLang="en-US" sz="2600" dirty="0"/>
              <a:t>以</a:t>
            </a:r>
            <a:r>
              <a:rPr lang="zh-TW" altLang="en-US" sz="2600" dirty="0">
                <a:solidFill>
                  <a:srgbClr val="FF0000"/>
                </a:solidFill>
              </a:rPr>
              <a:t>氮</a:t>
            </a:r>
            <a:r>
              <a:rPr lang="zh-TW" altLang="en-US" sz="2600" dirty="0"/>
              <a:t>為例</a:t>
            </a:r>
            <a:endParaRPr lang="en-US" altLang="zh-TW" sz="2600" dirty="0"/>
          </a:p>
          <a:p>
            <a:r>
              <a:rPr lang="zh-TW" altLang="en-US" sz="2600" dirty="0">
                <a:solidFill>
                  <a:srgbClr val="FF0000"/>
                </a:solidFill>
              </a:rPr>
              <a:t>銨</a:t>
            </a:r>
            <a:r>
              <a:rPr lang="en-US" altLang="zh-TW" baseline="30000" dirty="0"/>
              <a:t> </a:t>
            </a:r>
            <a:r>
              <a:rPr lang="en-US" altLang="zh-TW" dirty="0"/>
              <a:t>(NH</a:t>
            </a:r>
            <a:r>
              <a:rPr lang="en-US" altLang="zh-TW" baseline="-25000" dirty="0"/>
              <a:t>4</a:t>
            </a:r>
            <a:r>
              <a:rPr lang="en-US" altLang="zh-TW" baseline="30000" dirty="0"/>
              <a:t>+</a:t>
            </a:r>
            <a:r>
              <a:rPr lang="en-US" altLang="zh-TW" dirty="0"/>
              <a:t>)</a:t>
            </a:r>
            <a:r>
              <a:rPr lang="zh-TW" altLang="en-US" b="1" dirty="0"/>
              <a:t>，</a:t>
            </a:r>
            <a:r>
              <a:rPr lang="zh-TW" altLang="zh-TW" b="1" dirty="0"/>
              <a:t>是</a:t>
            </a:r>
            <a:r>
              <a:rPr lang="zh-TW" altLang="zh-TW" b="1" dirty="0">
                <a:solidFill>
                  <a:srgbClr val="FF0000"/>
                </a:solidFill>
              </a:rPr>
              <a:t>多年生植物</a:t>
            </a:r>
            <a:r>
              <a:rPr lang="zh-TW" altLang="zh-TW" b="1" dirty="0"/>
              <a:t>能吸收的形式</a:t>
            </a:r>
            <a:r>
              <a:rPr lang="zh-TW" altLang="en-US" b="1" dirty="0"/>
              <a:t>。</a:t>
            </a:r>
            <a:r>
              <a:rPr lang="zh-TW" altLang="zh-TW" b="1" dirty="0"/>
              <a:t>但</a:t>
            </a:r>
            <a:r>
              <a:rPr lang="zh-TW" altLang="zh-TW" b="1" dirty="0">
                <a:solidFill>
                  <a:srgbClr val="00B050"/>
                </a:solidFill>
              </a:rPr>
              <a:t>一年生</a:t>
            </a:r>
            <a:r>
              <a:rPr lang="zh-TW" altLang="zh-TW" b="1" dirty="0"/>
              <a:t>的蔬菜和草本需要的氮是</a:t>
            </a:r>
            <a:r>
              <a:rPr lang="zh-TW" altLang="zh-TW" sz="2200" b="1" dirty="0">
                <a:solidFill>
                  <a:srgbClr val="00B050"/>
                </a:solidFill>
              </a:rPr>
              <a:t>硝酸鹽</a:t>
            </a:r>
            <a:r>
              <a:rPr lang="en-US" altLang="zh-TW" dirty="0"/>
              <a:t>(NO</a:t>
            </a:r>
            <a:r>
              <a:rPr lang="en-US" altLang="zh-TW" baseline="-25000" dirty="0"/>
              <a:t>3</a:t>
            </a:r>
            <a:r>
              <a:rPr lang="en-US" altLang="zh-TW" baseline="30000" dirty="0"/>
              <a:t>-</a:t>
            </a:r>
            <a:r>
              <a:rPr lang="en-US" altLang="zh-TW" dirty="0"/>
              <a:t>)</a:t>
            </a:r>
            <a:r>
              <a:rPr lang="zh-TW" altLang="en-US" dirty="0"/>
              <a:t>，</a:t>
            </a:r>
            <a:r>
              <a:rPr lang="zh-TW" altLang="zh-TW" b="1" dirty="0"/>
              <a:t>而不是</a:t>
            </a:r>
            <a:r>
              <a:rPr lang="zh-TW" altLang="en-US" b="1" dirty="0"/>
              <a:t>銨</a:t>
            </a:r>
            <a:r>
              <a:rPr lang="en-US" altLang="zh-TW" dirty="0"/>
              <a:t>(NH</a:t>
            </a:r>
            <a:r>
              <a:rPr lang="en-US" altLang="zh-TW" baseline="-25000" dirty="0"/>
              <a:t>4</a:t>
            </a:r>
            <a:r>
              <a:rPr lang="en-US" altLang="zh-TW" b="1" baseline="30000" dirty="0"/>
              <a:t>+</a:t>
            </a:r>
            <a:r>
              <a:rPr lang="en-US" altLang="zh-TW" dirty="0"/>
              <a:t>)</a:t>
            </a:r>
          </a:p>
          <a:p>
            <a:r>
              <a:rPr lang="zh-TW" altLang="zh-TW" dirty="0"/>
              <a:t>蔬菜類和草本植物還</a:t>
            </a:r>
            <a:r>
              <a:rPr lang="zh-TW" altLang="zh-TW" dirty="0">
                <a:solidFill>
                  <a:srgbClr val="FF0000"/>
                </a:solidFill>
              </a:rPr>
              <a:t>需要其他微生物</a:t>
            </a:r>
            <a:r>
              <a:rPr lang="zh-TW" altLang="zh-TW" dirty="0"/>
              <a:t>的幫助，才能得到它們需要的氮</a:t>
            </a:r>
            <a:endParaRPr lang="en-US" altLang="zh-TW" dirty="0"/>
          </a:p>
          <a:p>
            <a:r>
              <a:rPr lang="zh-TW" altLang="zh-TW" dirty="0">
                <a:solidFill>
                  <a:srgbClr val="00B050"/>
                </a:solidFill>
              </a:rPr>
              <a:t>亞硝化屬的細菌</a:t>
            </a:r>
            <a:r>
              <a:rPr lang="zh-TW" altLang="zh-TW" dirty="0"/>
              <a:t>可把</a:t>
            </a:r>
            <a:r>
              <a:rPr lang="en-US" altLang="zh-TW" dirty="0">
                <a:solidFill>
                  <a:srgbClr val="FF0000"/>
                </a:solidFill>
              </a:rPr>
              <a:t>NH</a:t>
            </a:r>
            <a:r>
              <a:rPr lang="en-US" altLang="zh-TW" baseline="-25000" dirty="0">
                <a:solidFill>
                  <a:srgbClr val="FF0000"/>
                </a:solidFill>
              </a:rPr>
              <a:t>4</a:t>
            </a:r>
            <a:r>
              <a:rPr lang="en-US" altLang="zh-TW" baseline="30000" dirty="0">
                <a:solidFill>
                  <a:srgbClr val="FF0000"/>
                </a:solidFill>
              </a:rPr>
              <a:t>+</a:t>
            </a:r>
            <a:r>
              <a:rPr lang="zh-TW" altLang="zh-TW" dirty="0">
                <a:solidFill>
                  <a:srgbClr val="FF0000"/>
                </a:solidFill>
              </a:rPr>
              <a:t>轉換為</a:t>
            </a:r>
            <a:r>
              <a:rPr lang="en-US" altLang="zh-TW" dirty="0">
                <a:solidFill>
                  <a:srgbClr val="FF0000"/>
                </a:solidFill>
              </a:rPr>
              <a:t>NO</a:t>
            </a:r>
            <a:r>
              <a:rPr lang="en-US" altLang="zh-TW" baseline="-25000" dirty="0">
                <a:solidFill>
                  <a:srgbClr val="FF0000"/>
                </a:solidFill>
              </a:rPr>
              <a:t>2</a:t>
            </a:r>
            <a:r>
              <a:rPr lang="en-US" altLang="zh-TW" baseline="30000" dirty="0">
                <a:solidFill>
                  <a:srgbClr val="FF0000"/>
                </a:solidFill>
              </a:rPr>
              <a:t>-</a:t>
            </a:r>
            <a:r>
              <a:rPr lang="zh-TW" altLang="zh-TW" dirty="0"/>
              <a:t>，它們不把銨吸入體內，而是撕去</a:t>
            </a:r>
            <a:r>
              <a:rPr lang="en-US" altLang="zh-TW" dirty="0"/>
              <a:t>NH</a:t>
            </a:r>
            <a:r>
              <a:rPr lang="en-US" altLang="zh-TW" baseline="-25000" dirty="0"/>
              <a:t>4</a:t>
            </a:r>
            <a:r>
              <a:rPr lang="en-US" altLang="zh-TW" baseline="30000" dirty="0"/>
              <a:t>+</a:t>
            </a:r>
            <a:r>
              <a:rPr lang="zh-TW" altLang="zh-TW" dirty="0"/>
              <a:t>的氫換為氧，並形成</a:t>
            </a:r>
            <a:r>
              <a:rPr lang="en-US" altLang="zh-TW" dirty="0"/>
              <a:t>NO</a:t>
            </a:r>
            <a:r>
              <a:rPr lang="en-US" altLang="zh-TW" baseline="-25000" dirty="0"/>
              <a:t>2</a:t>
            </a:r>
            <a:r>
              <a:rPr lang="en-US" altLang="zh-TW" baseline="30000" dirty="0"/>
              <a:t>-</a:t>
            </a:r>
            <a:r>
              <a:rPr lang="zh-TW" altLang="zh-TW" dirty="0"/>
              <a:t>。這是由一種氮化物形式轉為另一種氮化物</a:t>
            </a:r>
            <a:r>
              <a:rPr lang="en-US" altLang="zh-TW" dirty="0"/>
              <a:t>(</a:t>
            </a:r>
            <a:r>
              <a:rPr lang="zh-TW" altLang="zh-TW" dirty="0"/>
              <a:t>礦物</a:t>
            </a:r>
            <a:r>
              <a:rPr lang="en-US" altLang="zh-TW" dirty="0"/>
              <a:t>)</a:t>
            </a:r>
            <a:r>
              <a:rPr lang="zh-TW" altLang="zh-TW" dirty="0"/>
              <a:t>形式</a:t>
            </a:r>
            <a:endParaRPr lang="en-US" altLang="zh-TW" dirty="0"/>
          </a:p>
          <a:p>
            <a:r>
              <a:rPr lang="zh-TW" altLang="zh-TW" dirty="0"/>
              <a:t>另一種細菌，</a:t>
            </a:r>
            <a:r>
              <a:rPr lang="zh-TW" altLang="zh-TW" dirty="0">
                <a:solidFill>
                  <a:srgbClr val="00B050"/>
                </a:solidFill>
              </a:rPr>
              <a:t>硝化細菌</a:t>
            </a:r>
            <a:r>
              <a:rPr lang="zh-TW" altLang="zh-TW" dirty="0"/>
              <a:t>，則會將</a:t>
            </a:r>
            <a:r>
              <a:rPr lang="en-US" altLang="zh-TW" dirty="0">
                <a:solidFill>
                  <a:srgbClr val="FF0000"/>
                </a:solidFill>
              </a:rPr>
              <a:t>NO</a:t>
            </a:r>
            <a:r>
              <a:rPr lang="en-US" altLang="zh-TW" baseline="-25000" dirty="0">
                <a:solidFill>
                  <a:srgbClr val="FF0000"/>
                </a:solidFill>
              </a:rPr>
              <a:t>2</a:t>
            </a:r>
            <a:r>
              <a:rPr lang="en-US" altLang="zh-TW" baseline="30000" dirty="0">
                <a:solidFill>
                  <a:srgbClr val="FF0000"/>
                </a:solidFill>
              </a:rPr>
              <a:t>-</a:t>
            </a:r>
            <a:r>
              <a:rPr lang="zh-TW" altLang="zh-TW" dirty="0">
                <a:solidFill>
                  <a:srgbClr val="FF0000"/>
                </a:solidFill>
              </a:rPr>
              <a:t>轉換成</a:t>
            </a:r>
            <a:r>
              <a:rPr lang="en-US" altLang="zh-TW" dirty="0">
                <a:solidFill>
                  <a:srgbClr val="FF0000"/>
                </a:solidFill>
              </a:rPr>
              <a:t>NO</a:t>
            </a:r>
            <a:r>
              <a:rPr lang="en-US" altLang="zh-TW" baseline="-25000" dirty="0">
                <a:solidFill>
                  <a:srgbClr val="FF0000"/>
                </a:solidFill>
              </a:rPr>
              <a:t>3</a:t>
            </a:r>
            <a:r>
              <a:rPr lang="en-US" altLang="zh-TW" baseline="30000" dirty="0">
                <a:solidFill>
                  <a:srgbClr val="FF0000"/>
                </a:solidFill>
              </a:rPr>
              <a:t>-</a:t>
            </a:r>
            <a:r>
              <a:rPr lang="zh-TW" altLang="zh-TW" dirty="0"/>
              <a:t>，即是在亞硝酸根多加一個氧</a:t>
            </a:r>
            <a:endParaRPr lang="en-US" altLang="zh-TW" dirty="0"/>
          </a:p>
          <a:p>
            <a:r>
              <a:rPr lang="zh-TW" altLang="zh-TW" dirty="0"/>
              <a:t>這些</a:t>
            </a:r>
            <a:r>
              <a:rPr lang="zh-TW" altLang="zh-TW" dirty="0">
                <a:solidFill>
                  <a:srgbClr val="00B0F0"/>
                </a:solidFill>
              </a:rPr>
              <a:t>細菌的酶只能在</a:t>
            </a:r>
            <a:r>
              <a:rPr lang="en-US" altLang="zh-TW" dirty="0">
                <a:solidFill>
                  <a:srgbClr val="00B0F0"/>
                </a:solidFill>
              </a:rPr>
              <a:t>pH</a:t>
            </a:r>
            <a:r>
              <a:rPr lang="zh-TW" altLang="zh-TW" dirty="0">
                <a:solidFill>
                  <a:srgbClr val="00B0F0"/>
                </a:solidFill>
              </a:rPr>
              <a:t>值大於</a:t>
            </a:r>
            <a:r>
              <a:rPr lang="en-US" altLang="zh-TW" dirty="0">
                <a:solidFill>
                  <a:srgbClr val="00B0F0"/>
                </a:solidFill>
              </a:rPr>
              <a:t>7</a:t>
            </a:r>
            <a:r>
              <a:rPr lang="zh-TW" altLang="zh-TW" dirty="0">
                <a:solidFill>
                  <a:srgbClr val="00B0F0"/>
                </a:solidFill>
              </a:rPr>
              <a:t>的鹼性土壤中發揮作</a:t>
            </a:r>
            <a:r>
              <a:rPr lang="zh-TW" altLang="zh-TW" dirty="0"/>
              <a:t>用。所以，如果多年生植物生長在</a:t>
            </a:r>
            <a:r>
              <a:rPr lang="en-US" altLang="zh-TW" dirty="0"/>
              <a:t>pH</a:t>
            </a:r>
            <a:r>
              <a:rPr lang="zh-TW" altLang="zh-TW" dirty="0"/>
              <a:t>為</a:t>
            </a:r>
            <a:r>
              <a:rPr lang="en-US" altLang="zh-TW" dirty="0"/>
              <a:t>6.5</a:t>
            </a:r>
            <a:r>
              <a:rPr lang="zh-TW" altLang="zh-TW" dirty="0"/>
              <a:t>的土壤，沒有亞硝化屬的細菌或硝化細菌幫植物進行轉換，農人便要用肥料，才可讓作物得到所需的氮，即使一年生植物也一様</a:t>
            </a:r>
            <a:endParaRPr lang="en-US" altLang="zh-TW" dirty="0"/>
          </a:p>
          <a:p>
            <a:r>
              <a:rPr lang="zh-TW" altLang="zh-TW" dirty="0"/>
              <a:t>對於</a:t>
            </a:r>
            <a:r>
              <a:rPr lang="zh-TW" altLang="zh-TW" dirty="0">
                <a:solidFill>
                  <a:srgbClr val="FF0000"/>
                </a:solidFill>
              </a:rPr>
              <a:t>同時需要硝酸鹽</a:t>
            </a:r>
            <a:r>
              <a:rPr lang="en-US" altLang="zh-TW" dirty="0"/>
              <a:t>(NO</a:t>
            </a:r>
            <a:r>
              <a:rPr lang="en-US" altLang="zh-TW" baseline="-25000" dirty="0"/>
              <a:t>3</a:t>
            </a:r>
            <a:r>
              <a:rPr lang="en-US" altLang="zh-TW" baseline="30000" dirty="0"/>
              <a:t>-</a:t>
            </a:r>
            <a:r>
              <a:rPr lang="en-US" altLang="zh-TW" dirty="0"/>
              <a:t>)</a:t>
            </a:r>
            <a:r>
              <a:rPr lang="zh-TW" altLang="zh-TW" dirty="0">
                <a:solidFill>
                  <a:srgbClr val="FF0000"/>
                </a:solidFill>
              </a:rPr>
              <a:t>和銨</a:t>
            </a:r>
            <a:r>
              <a:rPr lang="en-US" altLang="zh-TW" dirty="0"/>
              <a:t>(NH</a:t>
            </a:r>
            <a:r>
              <a:rPr lang="en-US" altLang="zh-TW" baseline="-25000" dirty="0"/>
              <a:t>4</a:t>
            </a:r>
            <a:r>
              <a:rPr lang="en-US" altLang="zh-TW" b="1" baseline="30000" dirty="0"/>
              <a:t>+</a:t>
            </a:r>
            <a:r>
              <a:rPr lang="en-US" altLang="zh-TW" dirty="0"/>
              <a:t>)</a:t>
            </a:r>
            <a:r>
              <a:rPr lang="zh-TW" altLang="zh-TW" dirty="0"/>
              <a:t>的</a:t>
            </a:r>
            <a:r>
              <a:rPr lang="zh-TW" altLang="zh-TW" dirty="0">
                <a:solidFill>
                  <a:srgbClr val="FF0000"/>
                </a:solidFill>
              </a:rPr>
              <a:t>多年生植物</a:t>
            </a:r>
            <a:r>
              <a:rPr lang="zh-TW" altLang="zh-TW" dirty="0"/>
              <a:t>，強制它們生長在</a:t>
            </a:r>
            <a:r>
              <a:rPr lang="en-GB" altLang="zh-TW" dirty="0"/>
              <a:t>pH</a:t>
            </a:r>
            <a:r>
              <a:rPr lang="zh-TW" altLang="zh-TW" dirty="0"/>
              <a:t>在</a:t>
            </a:r>
            <a:r>
              <a:rPr lang="en-US" altLang="zh-TW" dirty="0"/>
              <a:t>6.5/ 6.8</a:t>
            </a:r>
            <a:r>
              <a:rPr lang="zh-TW" altLang="zh-TW" dirty="0"/>
              <a:t>範圍間，是無法取得適當平衡的</a:t>
            </a:r>
            <a:r>
              <a:rPr lang="zh-TW" altLang="en-US" dirty="0"/>
              <a:t>。</a:t>
            </a:r>
            <a:r>
              <a:rPr lang="zh-TW" altLang="zh-TW" dirty="0"/>
              <a:t>這些微生物的酶必須在鹼性土壤中，才能做硝化轉換。</a:t>
            </a:r>
            <a:endParaRPr lang="en-US" altLang="zh-TW" dirty="0"/>
          </a:p>
          <a:p>
            <a:r>
              <a:rPr lang="zh-TW" altLang="zh-TW" dirty="0"/>
              <a:t>換言之，在土壤</a:t>
            </a:r>
            <a:r>
              <a:rPr lang="zh-TW" altLang="zh-TW" dirty="0">
                <a:solidFill>
                  <a:schemeClr val="tx1"/>
                </a:solidFill>
              </a:rPr>
              <a:t>養飼大量的細菌</a:t>
            </a:r>
            <a:r>
              <a:rPr lang="zh-TW" altLang="zh-TW" dirty="0"/>
              <a:t>，讓土壤變成</a:t>
            </a:r>
            <a:r>
              <a:rPr lang="zh-TW" altLang="zh-TW" dirty="0">
                <a:solidFill>
                  <a:srgbClr val="00B050"/>
                </a:solidFill>
              </a:rPr>
              <a:t>細菌主導</a:t>
            </a:r>
            <a:r>
              <a:rPr lang="zh-TW" altLang="zh-TW" dirty="0"/>
              <a:t>，</a:t>
            </a:r>
            <a:r>
              <a:rPr lang="zh-TW" altLang="zh-TW" dirty="0">
                <a:solidFill>
                  <a:srgbClr val="FF0000"/>
                </a:solidFill>
              </a:rPr>
              <a:t>土壤便會變為鹼性</a:t>
            </a:r>
            <a:r>
              <a:rPr lang="zh-TW" altLang="en-US" dirty="0"/>
              <a:t>。</a:t>
            </a:r>
            <a:r>
              <a:rPr lang="zh-TW" altLang="zh-TW" dirty="0"/>
              <a:t>這種土壤</a:t>
            </a:r>
            <a:r>
              <a:rPr lang="zh-TW" altLang="zh-TW" dirty="0">
                <a:solidFill>
                  <a:srgbClr val="FF0000"/>
                </a:solidFill>
              </a:rPr>
              <a:t>適合</a:t>
            </a:r>
            <a:r>
              <a:rPr lang="zh-TW" altLang="zh-TW" dirty="0">
                <a:solidFill>
                  <a:schemeClr val="tx1"/>
                </a:solidFill>
              </a:rPr>
              <a:t>那些</a:t>
            </a:r>
            <a:r>
              <a:rPr lang="zh-TW" altLang="zh-TW" dirty="0">
                <a:solidFill>
                  <a:srgbClr val="FF0000"/>
                </a:solidFill>
              </a:rPr>
              <a:t>需要硝酸鹽</a:t>
            </a:r>
            <a:r>
              <a:rPr lang="zh-TW" altLang="zh-TW" dirty="0">
                <a:solidFill>
                  <a:schemeClr val="tx1"/>
                </a:solidFill>
              </a:rPr>
              <a:t>的</a:t>
            </a:r>
            <a:r>
              <a:rPr lang="zh-TW" altLang="zh-TW" dirty="0">
                <a:solidFill>
                  <a:srgbClr val="00B050"/>
                </a:solidFill>
              </a:rPr>
              <a:t>一年生</a:t>
            </a:r>
            <a:r>
              <a:rPr lang="zh-TW" altLang="zh-TW" dirty="0">
                <a:solidFill>
                  <a:srgbClr val="FF0000"/>
                </a:solidFill>
              </a:rPr>
              <a:t>植物成長</a:t>
            </a:r>
            <a:endParaRPr lang="en-US" altLang="zh-TW" dirty="0">
              <a:solidFill>
                <a:srgbClr val="FF0000"/>
              </a:solidFill>
            </a:endParaRPr>
          </a:p>
          <a:p>
            <a:r>
              <a:rPr lang="zh-TW" altLang="zh-TW" dirty="0"/>
              <a:t>對於那些</a:t>
            </a:r>
            <a:r>
              <a:rPr lang="zh-TW" altLang="zh-TW" dirty="0">
                <a:solidFill>
                  <a:srgbClr val="FF0000"/>
                </a:solidFill>
              </a:rPr>
              <a:t>不需或只要非常少量硝酸鹽的</a:t>
            </a:r>
            <a:r>
              <a:rPr lang="zh-TW" altLang="zh-TW" dirty="0">
                <a:solidFill>
                  <a:srgbClr val="00B050"/>
                </a:solidFill>
              </a:rPr>
              <a:t>多年生植物</a:t>
            </a:r>
            <a:r>
              <a:rPr lang="zh-TW" altLang="zh-TW" dirty="0"/>
              <a:t>，土壤應讓</a:t>
            </a:r>
            <a:r>
              <a:rPr lang="zh-TW" altLang="zh-TW" dirty="0">
                <a:solidFill>
                  <a:srgbClr val="00B050"/>
                </a:solidFill>
              </a:rPr>
              <a:t>真菌主導</a:t>
            </a:r>
            <a:r>
              <a:rPr lang="zh-TW" altLang="zh-TW" dirty="0"/>
              <a:t>，而</a:t>
            </a:r>
            <a:r>
              <a:rPr lang="en-US" altLang="zh-TW" dirty="0"/>
              <a:t>pH</a:t>
            </a:r>
            <a:r>
              <a:rPr lang="zh-TW" altLang="zh-TW" dirty="0"/>
              <a:t>值將保持低於</a:t>
            </a:r>
            <a:r>
              <a:rPr lang="en-US" altLang="zh-TW" dirty="0"/>
              <a:t>7</a:t>
            </a:r>
            <a:endParaRPr lang="zh-TW" altLang="en-US"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115848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7589" y="364524"/>
            <a:ext cx="5603789" cy="1013253"/>
          </a:xfrm>
        </p:spPr>
        <p:txBody>
          <a:bodyPr>
            <a:normAutofit fontScale="90000"/>
          </a:bodyPr>
          <a:lstStyle/>
          <a:p>
            <a:r>
              <a:rPr lang="zh-TW" altLang="en-US" dirty="0"/>
              <a:t>土壤上、下的</a:t>
            </a:r>
            <a:r>
              <a:rPr lang="zh-TW" altLang="en-US" dirty="0">
                <a:solidFill>
                  <a:srgbClr val="FF0000"/>
                </a:solidFill>
              </a:rPr>
              <a:t>生物</a:t>
            </a:r>
            <a:r>
              <a:rPr lang="zh-TW" altLang="en-US" dirty="0"/>
              <a:t>够</a:t>
            </a:r>
            <a:r>
              <a:rPr lang="zh-TW" altLang="en-US" dirty="0">
                <a:solidFill>
                  <a:srgbClr val="FF0000"/>
                </a:solidFill>
              </a:rPr>
              <a:t>多樣性</a:t>
            </a:r>
            <a:br>
              <a:rPr lang="en-US" altLang="zh-TW" dirty="0">
                <a:solidFill>
                  <a:srgbClr val="FF0000"/>
                </a:solidFill>
              </a:rPr>
            </a:br>
            <a:r>
              <a:rPr lang="zh-TW" altLang="en-US" dirty="0"/>
              <a:t>植物便自己可以選擇</a:t>
            </a:r>
          </a:p>
        </p:txBody>
      </p:sp>
      <p:sp>
        <p:nvSpPr>
          <p:cNvPr id="3" name="內容版面配置區 2"/>
          <p:cNvSpPr>
            <a:spLocks noGrp="1"/>
          </p:cNvSpPr>
          <p:nvPr>
            <p:ph idx="1"/>
          </p:nvPr>
        </p:nvSpPr>
        <p:spPr>
          <a:xfrm>
            <a:off x="531341" y="1550773"/>
            <a:ext cx="11114902" cy="4955059"/>
          </a:xfrm>
        </p:spPr>
        <p:txBody>
          <a:bodyPr>
            <a:normAutofit/>
          </a:bodyPr>
          <a:lstStyle/>
          <a:p>
            <a:r>
              <a:rPr lang="zh-TW" altLang="zh-TW" sz="2400" dirty="0"/>
              <a:t>我們的大自然，在土壤中的生命未被農藥和化肥摧毀之前，就是這樣運作</a:t>
            </a:r>
            <a:r>
              <a:rPr lang="zh-TW" altLang="en-US" sz="2400" dirty="0"/>
              <a:t>的</a:t>
            </a:r>
            <a:endParaRPr lang="en-US" altLang="zh-TW" sz="2400" dirty="0"/>
          </a:p>
          <a:p>
            <a:r>
              <a:rPr lang="zh-TW" altLang="zh-TW" sz="2400" dirty="0">
                <a:solidFill>
                  <a:srgbClr val="00B050"/>
                </a:solidFill>
              </a:rPr>
              <a:t>多年生植物生長在真菌主導的土壤</a:t>
            </a:r>
            <a:endParaRPr lang="en-US" altLang="zh-TW" sz="2400" dirty="0">
              <a:solidFill>
                <a:srgbClr val="00B050"/>
              </a:solidFill>
            </a:endParaRPr>
          </a:p>
          <a:p>
            <a:r>
              <a:rPr lang="zh-TW" altLang="zh-TW" sz="2400" dirty="0">
                <a:solidFill>
                  <a:srgbClr val="00B0F0"/>
                </a:solidFill>
              </a:rPr>
              <a:t>一年生植物生長在細菌主導的土壤</a:t>
            </a:r>
            <a:endParaRPr lang="en-US" altLang="zh-TW" sz="2400" dirty="0">
              <a:solidFill>
                <a:srgbClr val="00B0F0"/>
              </a:solidFill>
            </a:endParaRPr>
          </a:p>
          <a:p>
            <a:r>
              <a:rPr lang="zh-TW" altLang="en-US" sz="2400" dirty="0"/>
              <a:t>當</a:t>
            </a:r>
            <a:r>
              <a:rPr lang="zh-TW" altLang="en-US" sz="2400" dirty="0">
                <a:solidFill>
                  <a:srgbClr val="FF0000"/>
                </a:solidFill>
              </a:rPr>
              <a:t>土壤裡的腐殖酸愈多，真菌便會較多</a:t>
            </a:r>
            <a:r>
              <a:rPr lang="zh-TW" altLang="en-US" sz="2400" dirty="0"/>
              <a:t>，自然演替，土壤會慢慢向著較多真菌的方向演替，</a:t>
            </a:r>
            <a:r>
              <a:rPr lang="zh-TW" altLang="en-US" sz="2400" dirty="0">
                <a:solidFill>
                  <a:srgbClr val="FF0000"/>
                </a:solidFill>
              </a:rPr>
              <a:t>植物也由簡單一年生草本演替向多年生木本</a:t>
            </a:r>
            <a:endParaRPr lang="en-US" altLang="zh-TW" sz="2400" dirty="0">
              <a:solidFill>
                <a:srgbClr val="FF0000"/>
              </a:solidFill>
            </a:endParaRPr>
          </a:p>
          <a:p>
            <a:r>
              <a:rPr lang="zh-TW" altLang="zh-TW" sz="2400" dirty="0"/>
              <a:t>把</a:t>
            </a:r>
            <a:r>
              <a:rPr lang="zh-TW" altLang="zh-TW" sz="2400" dirty="0">
                <a:solidFill>
                  <a:srgbClr val="FF0000"/>
                </a:solidFill>
              </a:rPr>
              <a:t>土壤裡的生物多様性回復</a:t>
            </a:r>
            <a:r>
              <a:rPr lang="zh-TW" altLang="zh-TW" sz="2400" dirty="0"/>
              <a:t>，讓土壤裡的微生物品種盡量豐富，植物</a:t>
            </a:r>
            <a:r>
              <a:rPr lang="zh-TW" altLang="en-US" sz="2400" dirty="0"/>
              <a:t>便</a:t>
            </a:r>
            <a:r>
              <a:rPr lang="zh-TW" altLang="zh-TW" sz="2400" dirty="0"/>
              <a:t>自然會選擇對它最合適的微生物在其根部滋長</a:t>
            </a:r>
            <a:r>
              <a:rPr lang="zh-TW" altLang="en-US" sz="2400" dirty="0"/>
              <a:t>，便自然會長得壯大又健康</a:t>
            </a:r>
            <a:endParaRPr lang="en-US" altLang="zh-TW" sz="2400" dirty="0"/>
          </a:p>
          <a:p>
            <a:r>
              <a:rPr lang="zh-TW" altLang="en-US" sz="2400" dirty="0"/>
              <a:t>這就是自然農耕的原理</a:t>
            </a:r>
            <a:endParaRPr lang="en-US" altLang="zh-TW" sz="2400" dirty="0"/>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4216931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12557" y="1142999"/>
            <a:ext cx="8272848" cy="5196017"/>
          </a:xfrm>
          <a:prstGeom prst="rect">
            <a:avLst/>
          </a:prstGeom>
        </p:spPr>
      </p:pic>
      <p:pic>
        <p:nvPicPr>
          <p:cNvPr id="5" name="圖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4071656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661983" y="525162"/>
            <a:ext cx="7685903" cy="797012"/>
          </a:xfrm>
        </p:spPr>
        <p:txBody>
          <a:bodyPr>
            <a:noAutofit/>
          </a:bodyPr>
          <a:lstStyle/>
          <a:p>
            <a:r>
              <a:rPr lang="zh-TW" altLang="en-US" dirty="0"/>
              <a:t>健康的人，</a:t>
            </a:r>
            <a:r>
              <a:rPr lang="zh-TW" altLang="en-US" dirty="0">
                <a:solidFill>
                  <a:srgbClr val="FF0000"/>
                </a:solidFill>
              </a:rPr>
              <a:t>腸道裡含有</a:t>
            </a:r>
            <a:r>
              <a:rPr lang="en-US" altLang="zh-TW" dirty="0">
                <a:solidFill>
                  <a:srgbClr val="FF0000"/>
                </a:solidFill>
              </a:rPr>
              <a:t>100</a:t>
            </a:r>
            <a:r>
              <a:rPr lang="zh-TW" altLang="en-US" dirty="0">
                <a:solidFill>
                  <a:srgbClr val="FF0000"/>
                </a:solidFill>
              </a:rPr>
              <a:t>兆微生物</a:t>
            </a:r>
            <a:br>
              <a:rPr lang="en-US" altLang="zh-TW" dirty="0"/>
            </a:br>
            <a:endParaRPr lang="zh-TW" altLang="en-US" dirty="0"/>
          </a:p>
        </p:txBody>
      </p:sp>
      <p:sp>
        <p:nvSpPr>
          <p:cNvPr id="6" name="內容版面配置區 5"/>
          <p:cNvSpPr>
            <a:spLocks noGrp="1"/>
          </p:cNvSpPr>
          <p:nvPr>
            <p:ph idx="1"/>
          </p:nvPr>
        </p:nvSpPr>
        <p:spPr>
          <a:xfrm>
            <a:off x="698157" y="1390135"/>
            <a:ext cx="10806455" cy="4812957"/>
          </a:xfrm>
        </p:spPr>
        <p:txBody>
          <a:bodyPr>
            <a:normAutofit/>
          </a:bodyPr>
          <a:lstStyle/>
          <a:p>
            <a:pPr marL="0" indent="0">
              <a:buNone/>
            </a:pPr>
            <a:r>
              <a:rPr lang="zh-TW" altLang="en-US" sz="3200" dirty="0"/>
              <a:t>直接與我們的消化、吸收、代謝、免疫、情緒</a:t>
            </a:r>
            <a:endParaRPr lang="en-US" altLang="zh-TW" sz="3200" dirty="0"/>
          </a:p>
          <a:p>
            <a:pPr marL="0" indent="0">
              <a:buNone/>
            </a:pPr>
            <a:r>
              <a:rPr lang="zh-TW" altLang="en-US" sz="3200" dirty="0"/>
              <a:t>甚至腦部的正常運作有關</a:t>
            </a:r>
            <a:endParaRPr lang="en-US" altLang="zh-TW" sz="3200" dirty="0"/>
          </a:p>
          <a:p>
            <a:pPr marL="0" indent="0">
              <a:buNone/>
            </a:pPr>
            <a:endParaRPr lang="en-US" altLang="zh-TW" sz="3200" dirty="0"/>
          </a:p>
          <a:p>
            <a:r>
              <a:rPr lang="zh-TW" altLang="en-US" sz="2800" dirty="0"/>
              <a:t>這些細菌需要有各種</a:t>
            </a:r>
            <a:r>
              <a:rPr lang="zh-TW" altLang="en-US" sz="2800" dirty="0">
                <a:solidFill>
                  <a:srgbClr val="FF0000"/>
                </a:solidFill>
              </a:rPr>
              <a:t>真食物</a:t>
            </a:r>
            <a:r>
              <a:rPr lang="zh-TW" altLang="en-US" sz="2800" dirty="0"/>
              <a:t>來餵飼，腸道生態才會健康，支持所有正常機理的運作</a:t>
            </a:r>
            <a:endParaRPr lang="en-US" altLang="zh-TW" sz="2800" dirty="0"/>
          </a:p>
          <a:p>
            <a:r>
              <a:rPr lang="zh-TW" altLang="en-US" sz="2800" dirty="0"/>
              <a:t>土壤裡的微生物也需要有來自空氣、植物、礦物砂、有機質和其他生物提供的</a:t>
            </a:r>
            <a:r>
              <a:rPr lang="zh-TW" altLang="en-US" sz="2800" dirty="0">
                <a:solidFill>
                  <a:srgbClr val="FF0000"/>
                </a:solidFill>
              </a:rPr>
              <a:t>真食物和自然能源</a:t>
            </a:r>
            <a:r>
              <a:rPr lang="zh-TW" altLang="en-US" sz="2800" dirty="0"/>
              <a:t>，才能</a:t>
            </a:r>
            <a:r>
              <a:rPr lang="zh-TW" altLang="en-US" sz="2800" dirty="0">
                <a:solidFill>
                  <a:srgbClr val="FF0000"/>
                </a:solidFill>
              </a:rPr>
              <a:t>支持整個地球生態的正常運作</a:t>
            </a:r>
            <a:endParaRPr lang="en-US" altLang="zh-TW" sz="2800" dirty="0">
              <a:solidFill>
                <a:srgbClr val="FF0000"/>
              </a:solidFill>
            </a:endParaRPr>
          </a:p>
          <a:p>
            <a:r>
              <a:rPr lang="zh-TW" altLang="en-US" sz="3200" dirty="0">
                <a:solidFill>
                  <a:srgbClr val="0070C0"/>
                </a:solidFill>
              </a:rPr>
              <a:t>化工農藥能提供這些條件嗎</a:t>
            </a:r>
            <a:r>
              <a:rPr lang="zh-TW" altLang="en-US" sz="2800" dirty="0"/>
              <a:t>？</a:t>
            </a:r>
            <a:endParaRPr lang="en-US" altLang="zh-TW" sz="2800"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692374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86698" y="475734"/>
            <a:ext cx="7154562" cy="679623"/>
          </a:xfrm>
        </p:spPr>
        <p:txBody>
          <a:bodyPr/>
          <a:lstStyle/>
          <a:p>
            <a:r>
              <a:rPr lang="zh-TW" altLang="en-US" dirty="0"/>
              <a:t>熱堆肥是唯一康復土地的方法嗎？</a:t>
            </a:r>
          </a:p>
        </p:txBody>
      </p:sp>
      <p:sp>
        <p:nvSpPr>
          <p:cNvPr id="5" name="內容版面配置區 4"/>
          <p:cNvSpPr>
            <a:spLocks noGrp="1"/>
          </p:cNvSpPr>
          <p:nvPr>
            <p:ph idx="1"/>
          </p:nvPr>
        </p:nvSpPr>
        <p:spPr>
          <a:xfrm>
            <a:off x="605481" y="1439562"/>
            <a:ext cx="10899130" cy="5128053"/>
          </a:xfrm>
        </p:spPr>
        <p:txBody>
          <a:bodyPr>
            <a:normAutofit/>
          </a:bodyPr>
          <a:lstStyle/>
          <a:p>
            <a:r>
              <a:rPr lang="zh-TW" altLang="en-US" sz="2800" dirty="0"/>
              <a:t>掌握植物演替與土壤微生物之間的關係，種植</a:t>
            </a:r>
            <a:r>
              <a:rPr lang="zh-TW" altLang="en-US" sz="2800" dirty="0">
                <a:solidFill>
                  <a:srgbClr val="FF0000"/>
                </a:solidFill>
              </a:rPr>
              <a:t>適當的多元植物</a:t>
            </a:r>
            <a:endParaRPr lang="en-US" altLang="zh-TW" sz="2800" dirty="0">
              <a:solidFill>
                <a:srgbClr val="FF0000"/>
              </a:solidFill>
            </a:endParaRPr>
          </a:p>
          <a:p>
            <a:r>
              <a:rPr lang="zh-TW" altLang="en-US" sz="2800" dirty="0"/>
              <a:t>其他堆肥方法：自然堆肥、蚯蚓肥</a:t>
            </a:r>
            <a:endParaRPr lang="en-US" altLang="zh-TW" sz="2800" dirty="0"/>
          </a:p>
          <a:p>
            <a:r>
              <a:rPr lang="zh-TW" altLang="en-US" sz="2800" dirty="0">
                <a:solidFill>
                  <a:srgbClr val="00B050"/>
                </a:solidFill>
              </a:rPr>
              <a:t>綠肥</a:t>
            </a:r>
            <a:r>
              <a:rPr lang="zh-TW" altLang="en-US" sz="2800" dirty="0"/>
              <a:t>及覆蓋物</a:t>
            </a:r>
            <a:endParaRPr lang="en-US" altLang="zh-TW" sz="2800" dirty="0"/>
          </a:p>
          <a:p>
            <a:r>
              <a:rPr lang="zh-TW" altLang="en-US" sz="2800" dirty="0"/>
              <a:t>酵液和發酵堆肥</a:t>
            </a:r>
            <a:endParaRPr lang="en-US" altLang="zh-TW" sz="2800" dirty="0"/>
          </a:p>
          <a:p>
            <a:r>
              <a:rPr lang="en-HK" altLang="zh-TW" sz="2800" dirty="0">
                <a:solidFill>
                  <a:srgbClr val="FF0000"/>
                </a:solidFill>
              </a:rPr>
              <a:t>EM</a:t>
            </a:r>
            <a:r>
              <a:rPr lang="en-HK" altLang="zh-TW" sz="2800" dirty="0"/>
              <a:t> (Effective Microorganism)</a:t>
            </a:r>
            <a:r>
              <a:rPr lang="zh-TW" altLang="en-US" sz="2800" dirty="0"/>
              <a:t>：日本琉球大學的</a:t>
            </a:r>
            <a:r>
              <a:rPr lang="en-HK" altLang="zh-TW" sz="2800" dirty="0" err="1"/>
              <a:t>Teruo</a:t>
            </a:r>
            <a:r>
              <a:rPr lang="en-HK" altLang="zh-TW" sz="2800" dirty="0"/>
              <a:t> </a:t>
            </a:r>
            <a:r>
              <a:rPr lang="en-HK" altLang="zh-TW" sz="2800" dirty="0" err="1"/>
              <a:t>Higa</a:t>
            </a:r>
            <a:r>
              <a:rPr lang="en-HK" altLang="zh-TW" sz="2800" dirty="0"/>
              <a:t> </a:t>
            </a:r>
            <a:r>
              <a:rPr lang="zh-TW" altLang="en-US" sz="2800" dirty="0"/>
              <a:t>推廣以</a:t>
            </a:r>
            <a:r>
              <a:rPr lang="en-US" altLang="zh-TW" sz="2800" dirty="0"/>
              <a:t>3</a:t>
            </a:r>
            <a:r>
              <a:rPr lang="zh-TW" altLang="en-US" sz="2800" dirty="0"/>
              <a:t>種或以上專有厭氧微生物</a:t>
            </a:r>
            <a:r>
              <a:rPr lang="en-HK" altLang="zh-TW" sz="2800" dirty="0"/>
              <a:t>(EM)</a:t>
            </a:r>
            <a:r>
              <a:rPr lang="zh-TW" altLang="en-US" sz="2800" dirty="0"/>
              <a:t>培殖的發酵液，再配合高碳纖維植物癈料製作的發酵堆肥</a:t>
            </a:r>
            <a:r>
              <a:rPr lang="en-HK" altLang="zh-TW" sz="2800" dirty="0"/>
              <a:t>(</a:t>
            </a:r>
            <a:r>
              <a:rPr lang="en-HK" altLang="zh-TW" sz="2800" dirty="0" err="1"/>
              <a:t>Bokashi</a:t>
            </a:r>
            <a:r>
              <a:rPr lang="en-HK" altLang="zh-TW" sz="2800" dirty="0"/>
              <a:t>)</a:t>
            </a:r>
            <a:r>
              <a:rPr lang="zh-TW" altLang="en-US" sz="2800" dirty="0"/>
              <a:t>，製作較熱堆肥簡易、快速，也可作為小型或家庭農莆，符合自然生態，短、中期改善土壤的權宜方法</a:t>
            </a:r>
            <a:endParaRPr lang="en-US" altLang="zh-TW" sz="2800" dirty="0"/>
          </a:p>
          <a:p>
            <a:r>
              <a:rPr lang="en-US" altLang="zh-TW" sz="2800" dirty="0">
                <a:solidFill>
                  <a:srgbClr val="FF0000"/>
                </a:solidFill>
              </a:rPr>
              <a:t>BD</a:t>
            </a:r>
            <a:r>
              <a:rPr lang="en-US" altLang="zh-TW" sz="2800" dirty="0"/>
              <a:t> </a:t>
            </a:r>
            <a:r>
              <a:rPr lang="en-HK" altLang="zh-TW" sz="2800" dirty="0"/>
              <a:t>(Biodynamic preparation)</a:t>
            </a:r>
            <a:r>
              <a:rPr lang="zh-TW" altLang="en-US" sz="2800" dirty="0"/>
              <a:t>及其他</a:t>
            </a:r>
            <a:endParaRPr lang="en-US" altLang="zh-TW" sz="28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995644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12558" y="438665"/>
            <a:ext cx="6376086" cy="1062681"/>
          </a:xfrm>
        </p:spPr>
        <p:txBody>
          <a:bodyPr>
            <a:normAutofit fontScale="90000"/>
          </a:bodyPr>
          <a:lstStyle/>
          <a:p>
            <a:r>
              <a:rPr lang="en-HK" altLang="zh-TW" dirty="0">
                <a:solidFill>
                  <a:srgbClr val="FF0000"/>
                </a:solidFill>
              </a:rPr>
              <a:t>EM</a:t>
            </a:r>
            <a:r>
              <a:rPr lang="en-US" altLang="zh-TW" dirty="0"/>
              <a:t>(</a:t>
            </a:r>
            <a:r>
              <a:rPr lang="en-HK" altLang="zh-TW" dirty="0"/>
              <a:t>Effective microorganism)</a:t>
            </a:r>
            <a:br>
              <a:rPr lang="en-HK" altLang="zh-TW" dirty="0"/>
            </a:br>
            <a:r>
              <a:rPr lang="zh-TW" altLang="en-US" dirty="0"/>
              <a:t>配方和原理</a:t>
            </a:r>
          </a:p>
        </p:txBody>
      </p:sp>
      <p:sp>
        <p:nvSpPr>
          <p:cNvPr id="5" name="內容版面配置區 4"/>
          <p:cNvSpPr>
            <a:spLocks noGrp="1"/>
          </p:cNvSpPr>
          <p:nvPr>
            <p:ph idx="1"/>
          </p:nvPr>
        </p:nvSpPr>
        <p:spPr>
          <a:xfrm>
            <a:off x="444843" y="1556951"/>
            <a:ext cx="11145795" cy="4967417"/>
          </a:xfrm>
        </p:spPr>
        <p:txBody>
          <a:bodyPr>
            <a:normAutofit/>
          </a:bodyPr>
          <a:lstStyle/>
          <a:p>
            <a:pPr lvl="0"/>
            <a:r>
              <a:rPr lang="en-US" altLang="zh-TW" dirty="0"/>
              <a:t>EM</a:t>
            </a:r>
            <a:r>
              <a:rPr lang="zh-TW" altLang="en-US" dirty="0"/>
              <a:t>基本上是</a:t>
            </a:r>
            <a:r>
              <a:rPr lang="zh-TW" altLang="zh-TW" dirty="0"/>
              <a:t>由</a:t>
            </a:r>
            <a:r>
              <a:rPr lang="en-US" altLang="zh-TW" dirty="0"/>
              <a:t>3</a:t>
            </a:r>
            <a:r>
              <a:rPr lang="zh-TW" altLang="zh-TW" dirty="0"/>
              <a:t>種或以上專有厭氧微生物混合</a:t>
            </a:r>
            <a:r>
              <a:rPr lang="zh-TW" altLang="en-US" dirty="0"/>
              <a:t>而</a:t>
            </a:r>
            <a:r>
              <a:rPr lang="zh-TW" altLang="zh-TW" dirty="0"/>
              <a:t>成</a:t>
            </a:r>
            <a:endParaRPr lang="en-US" altLang="zh-TW" dirty="0"/>
          </a:p>
          <a:p>
            <a:r>
              <a:rPr lang="zh-TW" altLang="en-US" dirty="0"/>
              <a:t>原本配方裡的基本微生物</a:t>
            </a:r>
            <a:r>
              <a:rPr lang="zh-TW" altLang="zh-TW" dirty="0"/>
              <a:t>為乳酸菌</a:t>
            </a:r>
            <a:r>
              <a:rPr lang="zh-TW" altLang="en-US" dirty="0"/>
              <a:t>屬</a:t>
            </a:r>
            <a:r>
              <a:rPr lang="en-HK" altLang="zh-TW" dirty="0"/>
              <a:t>(lactic acid bacteria)</a:t>
            </a:r>
            <a:r>
              <a:rPr lang="zh-TW" altLang="zh-TW" dirty="0"/>
              <a:t>、紫細菌</a:t>
            </a:r>
            <a:r>
              <a:rPr lang="zh-TW" altLang="en-US" dirty="0"/>
              <a:t>菌屬</a:t>
            </a:r>
            <a:r>
              <a:rPr lang="en-HK" altLang="zh-TW" dirty="0"/>
              <a:t>(purple bacteria)</a:t>
            </a:r>
            <a:r>
              <a:rPr lang="zh-TW" altLang="zh-TW" dirty="0"/>
              <a:t>和酵母</a:t>
            </a:r>
            <a:r>
              <a:rPr lang="zh-TW" altLang="en-US" dirty="0"/>
              <a:t>菌屬</a:t>
            </a:r>
            <a:r>
              <a:rPr lang="en-HK" altLang="zh-TW" dirty="0"/>
              <a:t>(yeast)</a:t>
            </a:r>
            <a:r>
              <a:rPr lang="zh-TW" altLang="en-US" dirty="0"/>
              <a:t>。其中</a:t>
            </a:r>
            <a:r>
              <a:rPr lang="zh-TW" altLang="zh-TW" dirty="0"/>
              <a:t>包括</a:t>
            </a:r>
            <a:r>
              <a:rPr lang="zh-TW" altLang="en-US" dirty="0"/>
              <a:t>：</a:t>
            </a:r>
            <a:endParaRPr lang="en-HK" altLang="zh-TW" dirty="0"/>
          </a:p>
          <a:p>
            <a:pPr lvl="0"/>
            <a:r>
              <a:rPr lang="en-US" altLang="zh-TW" dirty="0"/>
              <a:t>1. </a:t>
            </a:r>
            <a:r>
              <a:rPr lang="zh-TW" altLang="zh-TW" dirty="0"/>
              <a:t>乳酸菌</a:t>
            </a:r>
            <a:r>
              <a:rPr lang="en-US" altLang="zh-TW" dirty="0"/>
              <a:t>:</a:t>
            </a:r>
            <a:r>
              <a:rPr lang="zh-HK" altLang="zh-TW" dirty="0"/>
              <a:t>胚芽乳酸桿菌</a:t>
            </a:r>
            <a:r>
              <a:rPr lang="en-HK" altLang="zh-HK" dirty="0"/>
              <a:t>(</a:t>
            </a:r>
            <a:r>
              <a:rPr lang="en-HK" altLang="zh-TW" dirty="0"/>
              <a:t>Lactobacillus </a:t>
            </a:r>
            <a:r>
              <a:rPr lang="en-HK" altLang="zh-TW" dirty="0" err="1"/>
              <a:t>plantarum</a:t>
            </a:r>
            <a:r>
              <a:rPr lang="en-HK" altLang="zh-TW" dirty="0"/>
              <a:t>)</a:t>
            </a:r>
            <a:r>
              <a:rPr lang="zh-TW" altLang="en-US" dirty="0"/>
              <a:t>、</a:t>
            </a:r>
            <a:r>
              <a:rPr lang="zh-HK" altLang="zh-TW" dirty="0"/>
              <a:t>幹酪乳酸桿菌</a:t>
            </a:r>
            <a:r>
              <a:rPr lang="en-HK" altLang="zh-HK" dirty="0"/>
              <a:t>(</a:t>
            </a:r>
            <a:r>
              <a:rPr lang="en-HK" altLang="zh-TW" dirty="0" err="1"/>
              <a:t>L.casei</a:t>
            </a:r>
            <a:r>
              <a:rPr lang="en-HK" altLang="zh-TW" dirty="0"/>
              <a:t>)</a:t>
            </a:r>
            <a:r>
              <a:rPr lang="zh-TW" altLang="en-US" dirty="0"/>
              <a:t>、</a:t>
            </a:r>
            <a:r>
              <a:rPr lang="zh-HK" altLang="zh-TW" dirty="0"/>
              <a:t>乳酸鏈球菌</a:t>
            </a:r>
            <a:r>
              <a:rPr lang="en-HK" altLang="zh-HK" dirty="0"/>
              <a:t>(</a:t>
            </a:r>
            <a:r>
              <a:rPr lang="en-HK" altLang="zh-TW" dirty="0"/>
              <a:t>Streptococcus </a:t>
            </a:r>
            <a:r>
              <a:rPr lang="en-HK" altLang="zh-TW" dirty="0" err="1"/>
              <a:t>Lactis</a:t>
            </a:r>
            <a:r>
              <a:rPr lang="en-HK" altLang="zh-TW" dirty="0"/>
              <a:t>)</a:t>
            </a:r>
          </a:p>
          <a:p>
            <a:pPr lvl="0"/>
            <a:r>
              <a:rPr lang="en-HK" altLang="zh-TW" dirty="0"/>
              <a:t>2. </a:t>
            </a:r>
            <a:r>
              <a:rPr lang="zh-TW" altLang="zh-TW" dirty="0"/>
              <a:t>光合細菌</a:t>
            </a:r>
            <a:r>
              <a:rPr lang="en-HK" altLang="zh-TW" dirty="0"/>
              <a:t>:</a:t>
            </a:r>
            <a:r>
              <a:rPr lang="zh-HK" altLang="zh-TW" dirty="0"/>
              <a:t>沼澤紅假單胞菌</a:t>
            </a:r>
            <a:r>
              <a:rPr lang="en-HK" altLang="zh-HK" dirty="0"/>
              <a:t>(</a:t>
            </a:r>
            <a:r>
              <a:rPr lang="en-HK" altLang="zh-TW" dirty="0" err="1"/>
              <a:t>Rhodopseudomonas</a:t>
            </a:r>
            <a:r>
              <a:rPr lang="en-HK" altLang="zh-TW" dirty="0"/>
              <a:t> </a:t>
            </a:r>
            <a:r>
              <a:rPr lang="en-HK" altLang="zh-TW" dirty="0" err="1"/>
              <a:t>palustris</a:t>
            </a:r>
            <a:r>
              <a:rPr lang="en-HK" altLang="zh-TW" dirty="0"/>
              <a:t>)</a:t>
            </a:r>
            <a:r>
              <a:rPr lang="zh-TW" altLang="en-US" dirty="0"/>
              <a:t>、</a:t>
            </a:r>
            <a:r>
              <a:rPr lang="zh-HK" altLang="zh-TW" dirty="0"/>
              <a:t>渾球紅假單胞菌</a:t>
            </a:r>
            <a:r>
              <a:rPr lang="en-HK" altLang="zh-HK" dirty="0"/>
              <a:t>(</a:t>
            </a:r>
            <a:r>
              <a:rPr lang="en-HK" altLang="zh-TW" dirty="0" err="1"/>
              <a:t>Rhodobacter</a:t>
            </a:r>
            <a:r>
              <a:rPr lang="en-HK" altLang="zh-TW" dirty="0"/>
              <a:t> </a:t>
            </a:r>
            <a:r>
              <a:rPr lang="en-HK" altLang="zh-TW" dirty="0" err="1"/>
              <a:t>sphaeroides</a:t>
            </a:r>
            <a:r>
              <a:rPr lang="en-HK" altLang="zh-TW" dirty="0"/>
              <a:t>)</a:t>
            </a:r>
          </a:p>
          <a:p>
            <a:pPr lvl="0"/>
            <a:r>
              <a:rPr lang="en-HK" altLang="zh-TW" dirty="0"/>
              <a:t>3. </a:t>
            </a:r>
            <a:r>
              <a:rPr lang="zh-TW" altLang="zh-TW" dirty="0"/>
              <a:t>酵母</a:t>
            </a:r>
            <a:r>
              <a:rPr lang="en-HK" altLang="zh-TW" dirty="0"/>
              <a:t>:</a:t>
            </a:r>
            <a:r>
              <a:rPr lang="zh-HK" altLang="zh-TW" dirty="0"/>
              <a:t>啤酒酵母</a:t>
            </a:r>
            <a:r>
              <a:rPr lang="en-HK" altLang="zh-HK" dirty="0"/>
              <a:t>(</a:t>
            </a:r>
            <a:r>
              <a:rPr lang="en-HK" altLang="zh-TW" dirty="0"/>
              <a:t>Saccharomyces cerevisiae)</a:t>
            </a:r>
            <a:r>
              <a:rPr lang="zh-TW" altLang="en-US" dirty="0"/>
              <a:t>、</a:t>
            </a:r>
            <a:r>
              <a:rPr lang="zh-HK" altLang="zh-TW" dirty="0"/>
              <a:t>蛋白假絲</a:t>
            </a:r>
            <a:r>
              <a:rPr lang="en-HK" altLang="zh-HK" dirty="0"/>
              <a:t>(</a:t>
            </a:r>
            <a:r>
              <a:rPr lang="zh-HK" altLang="zh-TW" dirty="0"/>
              <a:t> </a:t>
            </a:r>
            <a:r>
              <a:rPr lang="en-HK" altLang="zh-TW" dirty="0"/>
              <a:t>Candida </a:t>
            </a:r>
            <a:r>
              <a:rPr lang="en-HK" altLang="zh-TW" dirty="0" err="1"/>
              <a:t>utilis</a:t>
            </a:r>
            <a:r>
              <a:rPr lang="en-HK" altLang="zh-TW" dirty="0"/>
              <a:t> )(</a:t>
            </a:r>
            <a:r>
              <a:rPr lang="zh-TW" altLang="zh-TW" dirty="0"/>
              <a:t>通常亦稱</a:t>
            </a:r>
            <a:r>
              <a:rPr lang="zh-HK" altLang="zh-TW" dirty="0"/>
              <a:t>圓酵母</a:t>
            </a:r>
            <a:r>
              <a:rPr lang="en-US" altLang="zh-TW" dirty="0"/>
              <a:t>(</a:t>
            </a:r>
            <a:r>
              <a:rPr lang="en-HK" altLang="zh-TW" dirty="0" err="1"/>
              <a:t>Torula</a:t>
            </a:r>
            <a:r>
              <a:rPr lang="en-US" altLang="zh-TW" dirty="0"/>
              <a:t>)</a:t>
            </a:r>
            <a:r>
              <a:rPr lang="en-HK" altLang="zh-TW" dirty="0"/>
              <a:t>,</a:t>
            </a:r>
            <a:r>
              <a:rPr lang="zh-HK" altLang="zh-TW" dirty="0"/>
              <a:t>傑丁畢赤酵母</a:t>
            </a:r>
            <a:r>
              <a:rPr lang="en-US" altLang="zh-TW" dirty="0"/>
              <a:t>(</a:t>
            </a:r>
            <a:r>
              <a:rPr lang="en-HK" altLang="zh-TW" dirty="0"/>
              <a:t>Pichia </a:t>
            </a:r>
            <a:r>
              <a:rPr lang="en-HK" altLang="zh-TW" dirty="0" err="1"/>
              <a:t>Jadinii</a:t>
            </a:r>
            <a:r>
              <a:rPr lang="en-US" altLang="zh-TW" dirty="0"/>
              <a:t>)</a:t>
            </a:r>
            <a:r>
              <a:rPr lang="zh-TW" altLang="en-US" dirty="0"/>
              <a:t>，</a:t>
            </a:r>
            <a:r>
              <a:rPr lang="zh-TW" altLang="zh-TW" dirty="0"/>
              <a:t>現</a:t>
            </a:r>
            <a:r>
              <a:rPr lang="zh-TW" altLang="en-US" dirty="0"/>
              <a:t>已</a:t>
            </a:r>
            <a:r>
              <a:rPr lang="zh-TW" altLang="zh-TW" dirty="0"/>
              <a:t>不用</a:t>
            </a:r>
            <a:r>
              <a:rPr lang="en-HK" altLang="zh-TW" dirty="0"/>
              <a:t>)</a:t>
            </a:r>
            <a:r>
              <a:rPr lang="zh-TW" altLang="zh-TW" dirty="0"/>
              <a:t> </a:t>
            </a:r>
            <a:endParaRPr lang="en-US" altLang="zh-TW" dirty="0"/>
          </a:p>
          <a:p>
            <a:pPr lvl="0"/>
            <a:r>
              <a:rPr lang="en-US" altLang="zh-TW" dirty="0"/>
              <a:t>4.</a:t>
            </a:r>
            <a:r>
              <a:rPr lang="zh-HK" altLang="zh-TW" dirty="0"/>
              <a:t>放射菌</a:t>
            </a:r>
            <a:r>
              <a:rPr lang="en-US" altLang="zh-TW" dirty="0"/>
              <a:t>(</a:t>
            </a:r>
            <a:r>
              <a:rPr lang="en-HK" altLang="zh-TW" dirty="0" err="1"/>
              <a:t>Actinomycetes</a:t>
            </a:r>
            <a:r>
              <a:rPr lang="en-US" altLang="zh-TW" dirty="0"/>
              <a:t>)</a:t>
            </a:r>
            <a:r>
              <a:rPr lang="zh-TW" altLang="en-US" dirty="0"/>
              <a:t>：</a:t>
            </a:r>
            <a:r>
              <a:rPr lang="zh-HK" altLang="en-US" dirty="0"/>
              <a:t>白色鏈黴菌</a:t>
            </a:r>
            <a:r>
              <a:rPr lang="en-US" altLang="zh-TW" dirty="0"/>
              <a:t>(</a:t>
            </a:r>
            <a:r>
              <a:rPr lang="en-HK" altLang="zh-TW" dirty="0"/>
              <a:t>Streptomyces </a:t>
            </a:r>
            <a:r>
              <a:rPr lang="en-HK" altLang="zh-TW" dirty="0" err="1"/>
              <a:t>albus</a:t>
            </a:r>
            <a:r>
              <a:rPr lang="en-HK" altLang="zh-TW" dirty="0"/>
              <a:t>)</a:t>
            </a:r>
            <a:r>
              <a:rPr lang="zh-TW" altLang="en-US" dirty="0"/>
              <a:t>、灰色鏈黴菌</a:t>
            </a:r>
            <a:r>
              <a:rPr lang="en-US" altLang="zh-TW" dirty="0"/>
              <a:t>(</a:t>
            </a:r>
            <a:r>
              <a:rPr lang="en-HK" altLang="zh-TW" dirty="0"/>
              <a:t>S. </a:t>
            </a:r>
            <a:r>
              <a:rPr lang="en-HK" altLang="zh-TW" dirty="0" err="1"/>
              <a:t>griseus</a:t>
            </a:r>
            <a:r>
              <a:rPr lang="en-HK" altLang="zh-TW" dirty="0"/>
              <a:t>)(</a:t>
            </a:r>
            <a:r>
              <a:rPr lang="zh-TW" altLang="en-US" dirty="0"/>
              <a:t>現已不用</a:t>
            </a:r>
            <a:r>
              <a:rPr lang="en-US" altLang="zh-TW" dirty="0"/>
              <a:t>)</a:t>
            </a:r>
          </a:p>
          <a:p>
            <a:pPr lvl="0"/>
            <a:r>
              <a:rPr lang="en-US" altLang="zh-TW" dirty="0"/>
              <a:t>5.</a:t>
            </a:r>
            <a:r>
              <a:rPr lang="zh-HK" altLang="zh-TW" dirty="0"/>
              <a:t>發酵系絲狀菌群</a:t>
            </a:r>
            <a:r>
              <a:rPr lang="en-HK" altLang="zh-HK" dirty="0"/>
              <a:t>(Fermenting fungi)</a:t>
            </a:r>
            <a:r>
              <a:rPr lang="zh-TW" altLang="en-US" dirty="0"/>
              <a:t>：</a:t>
            </a:r>
            <a:r>
              <a:rPr lang="zh-HK" altLang="zh-TW" dirty="0"/>
              <a:t>米麴菌</a:t>
            </a:r>
            <a:r>
              <a:rPr lang="en-US" altLang="zh-TW" dirty="0"/>
              <a:t>(</a:t>
            </a:r>
            <a:r>
              <a:rPr lang="en-HK" altLang="zh-TW" dirty="0" err="1"/>
              <a:t>Aspergillzus</a:t>
            </a:r>
            <a:r>
              <a:rPr lang="en-HK" altLang="zh-TW" dirty="0"/>
              <a:t> </a:t>
            </a:r>
            <a:r>
              <a:rPr lang="en-HK" altLang="zh-TW" dirty="0" err="1"/>
              <a:t>oryzae</a:t>
            </a:r>
            <a:r>
              <a:rPr lang="en-US" altLang="zh-TW" dirty="0"/>
              <a:t>)</a:t>
            </a:r>
            <a:r>
              <a:rPr lang="zh-TW" altLang="en-US" dirty="0"/>
              <a:t>、</a:t>
            </a:r>
            <a:r>
              <a:rPr lang="zh-HK" altLang="zh-TW" dirty="0"/>
              <a:t>土黄凍土毛霉</a:t>
            </a:r>
            <a:r>
              <a:rPr lang="en-US" altLang="zh-TW" dirty="0"/>
              <a:t>(</a:t>
            </a:r>
            <a:r>
              <a:rPr lang="en-HK" altLang="zh-TW" dirty="0" err="1"/>
              <a:t>Mucor</a:t>
            </a:r>
            <a:r>
              <a:rPr lang="en-HK" altLang="zh-TW" dirty="0"/>
              <a:t> </a:t>
            </a:r>
            <a:r>
              <a:rPr lang="en-HK" altLang="zh-TW" dirty="0" err="1"/>
              <a:t>hiemalis</a:t>
            </a:r>
            <a:r>
              <a:rPr lang="en-HK" altLang="zh-TW" dirty="0"/>
              <a:t>) </a:t>
            </a:r>
            <a:r>
              <a:rPr lang="en-US" altLang="zh-TW" dirty="0"/>
              <a:t>(</a:t>
            </a:r>
            <a:r>
              <a:rPr lang="zh-TW" altLang="en-US" dirty="0"/>
              <a:t>現已不用</a:t>
            </a:r>
            <a:r>
              <a:rPr lang="en-US" altLang="zh-TW" dirty="0"/>
              <a:t>)</a:t>
            </a:r>
            <a:endParaRPr lang="zh-TW" altLang="zh-TW" dirty="0"/>
          </a:p>
          <a:p>
            <a:pPr marL="0" lvl="0" indent="0">
              <a:buNone/>
            </a:pPr>
            <a:r>
              <a:rPr lang="zh-TW" altLang="en-US" dirty="0"/>
              <a:t>認為</a:t>
            </a:r>
            <a:r>
              <a:rPr lang="zh-TW" altLang="zh-TW" dirty="0"/>
              <a:t>把它們引入任何環境都有好處。這些有益的微生物，通過分解土壤中</a:t>
            </a:r>
            <a:r>
              <a:rPr lang="zh-TW" altLang="en-US" dirty="0"/>
              <a:t>的</a:t>
            </a:r>
            <a:r>
              <a:rPr lang="zh-TW" altLang="zh-TW" dirty="0"/>
              <a:t>有機物、從空氣中固氮</a:t>
            </a:r>
            <a:r>
              <a:rPr lang="zh-TW" altLang="en-US" dirty="0"/>
              <a:t>、</a:t>
            </a:r>
            <a:r>
              <a:rPr lang="zh-TW" altLang="zh-TW" dirty="0"/>
              <a:t>餵飼和保護植物和動物，</a:t>
            </a:r>
            <a:r>
              <a:rPr lang="zh-TW" altLang="en-US" dirty="0"/>
              <a:t>能</a:t>
            </a:r>
            <a:r>
              <a:rPr lang="zh-TW" altLang="zh-TW" dirty="0"/>
              <a:t>幫助改良土壤、植物、水和人類的健康。</a:t>
            </a:r>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28561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74341" y="475735"/>
            <a:ext cx="6363729" cy="1429265"/>
          </a:xfrm>
        </p:spPr>
        <p:txBody>
          <a:bodyPr>
            <a:normAutofit/>
          </a:bodyPr>
          <a:lstStyle/>
          <a:p>
            <a:pPr lvl="0"/>
            <a:r>
              <a:rPr lang="en-US" altLang="zh-TW" dirty="0"/>
              <a:t>4</a:t>
            </a:r>
            <a:r>
              <a:rPr lang="zh-TW" altLang="zh-TW" dirty="0"/>
              <a:t>種各具不同目的和效</a:t>
            </a:r>
            <a:r>
              <a:rPr lang="zh-TW" altLang="en-US" dirty="0"/>
              <a:t>能</a:t>
            </a:r>
            <a:r>
              <a:rPr lang="zh-TW" altLang="zh-TW" dirty="0"/>
              <a:t>的</a:t>
            </a:r>
            <a:r>
              <a:rPr lang="en-US" altLang="zh-TW" dirty="0"/>
              <a:t>EM</a:t>
            </a:r>
            <a:br>
              <a:rPr lang="zh-TW" altLang="zh-TW" dirty="0"/>
            </a:br>
            <a:r>
              <a:rPr lang="zh-TW" altLang="zh-TW" dirty="0"/>
              <a:t>（</a:t>
            </a:r>
            <a:r>
              <a:rPr lang="en-US" altLang="zh-TW" dirty="0"/>
              <a:t>EM1</a:t>
            </a:r>
            <a:r>
              <a:rPr lang="zh-TW" altLang="zh-TW" dirty="0"/>
              <a:t>，</a:t>
            </a:r>
            <a:r>
              <a:rPr lang="en-US" altLang="zh-TW" dirty="0"/>
              <a:t>EM2</a:t>
            </a:r>
            <a:r>
              <a:rPr lang="zh-TW" altLang="zh-TW" dirty="0"/>
              <a:t>，</a:t>
            </a:r>
            <a:r>
              <a:rPr lang="en-US" altLang="zh-TW" dirty="0"/>
              <a:t>EM3</a:t>
            </a:r>
            <a:r>
              <a:rPr lang="zh-TW" altLang="zh-TW" dirty="0"/>
              <a:t>，</a:t>
            </a:r>
            <a:r>
              <a:rPr lang="en-US" altLang="zh-TW" dirty="0"/>
              <a:t>EM4</a:t>
            </a:r>
            <a:r>
              <a:rPr lang="zh-TW" altLang="zh-TW" dirty="0"/>
              <a:t>）</a:t>
            </a:r>
            <a:endParaRPr lang="zh-TW" altLang="en-US" dirty="0"/>
          </a:p>
        </p:txBody>
      </p:sp>
      <p:sp>
        <p:nvSpPr>
          <p:cNvPr id="3" name="內容版面配置區 2"/>
          <p:cNvSpPr>
            <a:spLocks noGrp="1"/>
          </p:cNvSpPr>
          <p:nvPr>
            <p:ph idx="1"/>
          </p:nvPr>
        </p:nvSpPr>
        <p:spPr>
          <a:xfrm>
            <a:off x="494269" y="1810265"/>
            <a:ext cx="11219935" cy="4769708"/>
          </a:xfrm>
        </p:spPr>
        <p:txBody>
          <a:bodyPr>
            <a:normAutofit/>
          </a:bodyPr>
          <a:lstStyle/>
          <a:p>
            <a:pPr lvl="0"/>
            <a:r>
              <a:rPr lang="en-US" altLang="zh-TW" sz="2400" dirty="0"/>
              <a:t>EM1</a:t>
            </a:r>
            <a:r>
              <a:rPr lang="zh-TW" altLang="zh-TW" sz="2400" dirty="0"/>
              <a:t>是原商標，只由三類微生物，主要是乳酸菌（在代謝產生乳酸）、酵母和光合細菌，依一定比例組成</a:t>
            </a:r>
            <a:endParaRPr lang="en-US" altLang="zh-TW" sz="2400" dirty="0"/>
          </a:p>
          <a:p>
            <a:pPr lvl="0"/>
            <a:r>
              <a:rPr lang="en-US" altLang="zh-TW" sz="2400" dirty="0"/>
              <a:t>EM2 </a:t>
            </a:r>
            <a:r>
              <a:rPr lang="zh-TW" altLang="en-US" sz="2400" dirty="0"/>
              <a:t>由較</a:t>
            </a:r>
            <a:r>
              <a:rPr lang="zh-TW" altLang="zh-TW" sz="2400" dirty="0"/>
              <a:t>多</a:t>
            </a:r>
            <a:r>
              <a:rPr lang="zh-TW" altLang="en-US" sz="2400" dirty="0"/>
              <a:t>類</a:t>
            </a:r>
            <a:r>
              <a:rPr lang="zh-TW" altLang="zh-TW" sz="2400" dirty="0"/>
              <a:t>微生物混合</a:t>
            </a:r>
            <a:r>
              <a:rPr lang="zh-TW" altLang="en-US" sz="2400" dirty="0"/>
              <a:t>而</a:t>
            </a:r>
            <a:r>
              <a:rPr lang="zh-TW" altLang="zh-TW" sz="2400" dirty="0"/>
              <a:t>成，有</a:t>
            </a:r>
            <a:r>
              <a:rPr lang="en-US" altLang="zh-TW" sz="2400" dirty="0"/>
              <a:t>10</a:t>
            </a:r>
            <a:r>
              <a:rPr lang="zh-TW" altLang="zh-TW" sz="2400" dirty="0"/>
              <a:t>個屬和</a:t>
            </a:r>
            <a:r>
              <a:rPr lang="en-US" altLang="zh-TW" sz="2400" dirty="0"/>
              <a:t>80</a:t>
            </a:r>
            <a:r>
              <a:rPr lang="zh-TW" altLang="zh-TW" sz="2400" dirty="0"/>
              <a:t>種。主要是光合細菌、真菌、酵母或黴菌等。在</a:t>
            </a:r>
            <a:r>
              <a:rPr lang="en-US" altLang="zh-TW" sz="2400" dirty="0"/>
              <a:t>pH7</a:t>
            </a:r>
            <a:r>
              <a:rPr lang="zh-TW" altLang="zh-TW" sz="2400" dirty="0"/>
              <a:t>的液體培養基</a:t>
            </a:r>
            <a:r>
              <a:rPr lang="zh-TW" altLang="en-US" sz="2400" dirty="0"/>
              <a:t>中培殖</a:t>
            </a:r>
            <a:r>
              <a:rPr lang="zh-TW" altLang="zh-TW" sz="2400" dirty="0"/>
              <a:t>並貯存於</a:t>
            </a:r>
            <a:r>
              <a:rPr lang="en-US" altLang="zh-TW" sz="2400" dirty="0"/>
              <a:t>pH8.5</a:t>
            </a:r>
            <a:r>
              <a:rPr lang="zh-TW" altLang="en-US" sz="2400" dirty="0"/>
              <a:t>的</a:t>
            </a:r>
            <a:r>
              <a:rPr lang="zh-TW" altLang="zh-TW" sz="2400" dirty="0"/>
              <a:t>液體中，每克液體約有十億</a:t>
            </a:r>
            <a:r>
              <a:rPr lang="en-US" altLang="zh-TW" sz="2400" dirty="0"/>
              <a:t>(10</a:t>
            </a:r>
            <a:r>
              <a:rPr lang="en-US" altLang="zh-TW" sz="2400" baseline="30000" dirty="0"/>
              <a:t>9</a:t>
            </a:r>
            <a:r>
              <a:rPr lang="en-US" altLang="zh-TW" sz="2400" dirty="0"/>
              <a:t>)</a:t>
            </a:r>
            <a:r>
              <a:rPr lang="zh-TW" altLang="zh-TW" sz="2400" dirty="0"/>
              <a:t>個微生物細胞</a:t>
            </a:r>
            <a:endParaRPr lang="en-US" altLang="zh-TW" sz="2400" dirty="0"/>
          </a:p>
          <a:p>
            <a:pPr lvl="0"/>
            <a:r>
              <a:rPr lang="en-US" altLang="zh-TW" sz="2400" dirty="0"/>
              <a:t>EM3 90</a:t>
            </a:r>
            <a:r>
              <a:rPr lang="zh-TW" altLang="zh-TW" sz="2400" dirty="0"/>
              <a:t>％</a:t>
            </a:r>
            <a:r>
              <a:rPr lang="zh-TW" altLang="en-US" sz="2400" dirty="0"/>
              <a:t>都是光合細菌，餘下是其他不同的細菌。也一樣</a:t>
            </a:r>
            <a:r>
              <a:rPr lang="zh-TW" altLang="zh-TW" sz="2400" dirty="0"/>
              <a:t>在</a:t>
            </a:r>
            <a:r>
              <a:rPr lang="en-US" altLang="zh-TW" sz="2400" dirty="0"/>
              <a:t>pH 8.5</a:t>
            </a:r>
            <a:r>
              <a:rPr lang="zh-TW" altLang="zh-TW" sz="2400" dirty="0"/>
              <a:t>培養液中</a:t>
            </a:r>
            <a:r>
              <a:rPr lang="zh-TW" altLang="en-US" sz="2400" dirty="0"/>
              <a:t>培殖</a:t>
            </a:r>
            <a:r>
              <a:rPr lang="zh-TW" altLang="zh-TW" sz="2400" dirty="0"/>
              <a:t>和存儲。每克液體約有十億</a:t>
            </a:r>
            <a:r>
              <a:rPr lang="en-US" altLang="zh-TW" sz="2400" dirty="0"/>
              <a:t>(10</a:t>
            </a:r>
            <a:r>
              <a:rPr lang="en-US" altLang="zh-TW" sz="2400" baseline="30000" dirty="0"/>
              <a:t>9</a:t>
            </a:r>
            <a:r>
              <a:rPr lang="en-US" altLang="zh-TW" sz="2400" dirty="0"/>
              <a:t>)</a:t>
            </a:r>
            <a:r>
              <a:rPr lang="zh-TW" altLang="zh-TW" sz="2400" dirty="0"/>
              <a:t>個微生物細胞</a:t>
            </a:r>
            <a:endParaRPr lang="en-US" altLang="zh-TW" sz="2400" dirty="0"/>
          </a:p>
          <a:p>
            <a:r>
              <a:rPr lang="en-US" altLang="zh-TW" sz="2400" dirty="0"/>
              <a:t>EM4</a:t>
            </a:r>
            <a:r>
              <a:rPr lang="zh-TW" altLang="zh-TW" sz="2400" dirty="0"/>
              <a:t>由</a:t>
            </a:r>
            <a:r>
              <a:rPr lang="en-US" altLang="zh-TW" sz="2400" dirty="0"/>
              <a:t>90</a:t>
            </a:r>
            <a:r>
              <a:rPr lang="zh-TW" altLang="zh-TW" sz="2400" dirty="0"/>
              <a:t>％乳酸桿菌屬和產生</a:t>
            </a:r>
            <a:r>
              <a:rPr lang="zh-TW" altLang="en-US" sz="2400" dirty="0"/>
              <a:t>較多</a:t>
            </a:r>
            <a:r>
              <a:rPr lang="zh-TW" altLang="zh-TW" sz="2400" dirty="0"/>
              <a:t>乳酸</a:t>
            </a:r>
            <a:r>
              <a:rPr lang="zh-TW" altLang="en-US" sz="2400" dirty="0"/>
              <a:t>的</a:t>
            </a:r>
            <a:r>
              <a:rPr lang="zh-TW" altLang="zh-TW" sz="2400" dirty="0"/>
              <a:t>微生物組成。</a:t>
            </a:r>
            <a:r>
              <a:rPr lang="en-US" altLang="zh-TW" sz="2400" dirty="0"/>
              <a:t>EM4</a:t>
            </a:r>
            <a:r>
              <a:rPr lang="zh-TW" altLang="zh-TW" sz="2400" dirty="0"/>
              <a:t>在</a:t>
            </a:r>
            <a:r>
              <a:rPr lang="en-US" altLang="zh-TW" sz="2400" dirty="0"/>
              <a:t>pH4.5</a:t>
            </a:r>
            <a:r>
              <a:rPr lang="zh-TW" altLang="en-US" sz="2400" dirty="0"/>
              <a:t>的</a:t>
            </a:r>
            <a:r>
              <a:rPr lang="zh-TW" altLang="zh-TW" sz="2400" dirty="0"/>
              <a:t>酸性液體培養基中</a:t>
            </a:r>
            <a:r>
              <a:rPr lang="zh-TW" altLang="en-US" sz="2400" dirty="0"/>
              <a:t>培殖</a:t>
            </a:r>
            <a:r>
              <a:rPr lang="zh-TW" altLang="zh-TW" sz="2400" dirty="0"/>
              <a:t>。數量</a:t>
            </a:r>
            <a:r>
              <a:rPr lang="zh-TW" altLang="en-US" sz="2400" dirty="0"/>
              <a:t>與</a:t>
            </a:r>
            <a:r>
              <a:rPr lang="en-HK" altLang="zh-TW" sz="2400" dirty="0"/>
              <a:t>EM2 </a:t>
            </a:r>
            <a:r>
              <a:rPr lang="zh-TW" altLang="en-US" sz="2400" dirty="0"/>
              <a:t>和 </a:t>
            </a:r>
            <a:r>
              <a:rPr lang="en-HK" altLang="zh-TW" sz="2400" dirty="0"/>
              <a:t>EM3</a:t>
            </a:r>
            <a:r>
              <a:rPr lang="zh-TW" altLang="zh-TW" sz="2400" dirty="0"/>
              <a:t>相若</a:t>
            </a:r>
            <a:r>
              <a:rPr lang="zh-TW" altLang="en-US" sz="2400" dirty="0"/>
              <a:t>。</a:t>
            </a:r>
            <a:r>
              <a:rPr lang="zh-TW" altLang="zh-TW" sz="2400" dirty="0"/>
              <a:t>在亞洲</a:t>
            </a:r>
            <a:r>
              <a:rPr lang="zh-TW" altLang="en-US" sz="2400" dirty="0"/>
              <a:t>促</a:t>
            </a:r>
            <a:r>
              <a:rPr lang="zh-TW" altLang="zh-TW" sz="2400" dirty="0"/>
              <a:t>進農業和漁業</a:t>
            </a:r>
            <a:r>
              <a:rPr lang="zh-TW" altLang="en-US" sz="2400" dirty="0"/>
              <a:t>用得最多的是</a:t>
            </a:r>
            <a:r>
              <a:rPr lang="en-US" altLang="zh-TW" sz="2400" dirty="0"/>
              <a:t>EM4</a:t>
            </a:r>
            <a:endParaRPr lang="zh-TW" altLang="zh-TW" sz="2400" dirty="0"/>
          </a:p>
          <a:p>
            <a:pPr lvl="0"/>
            <a:endParaRPr lang="zh-TW" altLang="zh-TW"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893465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99054" y="549876"/>
            <a:ext cx="7142205" cy="827902"/>
          </a:xfrm>
        </p:spPr>
        <p:txBody>
          <a:bodyPr>
            <a:normAutofit/>
          </a:bodyPr>
          <a:lstStyle/>
          <a:p>
            <a:r>
              <a:rPr lang="zh-TW" altLang="zh-TW" dirty="0">
                <a:solidFill>
                  <a:srgbClr val="FF0000"/>
                </a:solidFill>
              </a:rPr>
              <a:t>堆肥</a:t>
            </a:r>
            <a:r>
              <a:rPr lang="zh-TW" altLang="zh-TW" dirty="0">
                <a:solidFill>
                  <a:schemeClr val="tx1"/>
                </a:solidFill>
              </a:rPr>
              <a:t>是甚麼？</a:t>
            </a:r>
            <a:endParaRPr lang="zh-TW" altLang="en-US" dirty="0"/>
          </a:p>
        </p:txBody>
      </p:sp>
      <p:sp>
        <p:nvSpPr>
          <p:cNvPr id="6" name="內容版面配置區 5"/>
          <p:cNvSpPr>
            <a:spLocks noGrp="1"/>
          </p:cNvSpPr>
          <p:nvPr>
            <p:ph sz="half" idx="1"/>
          </p:nvPr>
        </p:nvSpPr>
        <p:spPr>
          <a:xfrm>
            <a:off x="871151" y="1538416"/>
            <a:ext cx="6031925" cy="4372806"/>
          </a:xfrm>
        </p:spPr>
        <p:txBody>
          <a:bodyPr>
            <a:normAutofit/>
          </a:bodyPr>
          <a:lstStyle/>
          <a:p>
            <a:r>
              <a:rPr lang="zh-TW" altLang="zh-TW" dirty="0"/>
              <a:t>堆肥是指在</a:t>
            </a:r>
            <a:r>
              <a:rPr lang="zh-TW" altLang="zh-TW" dirty="0">
                <a:solidFill>
                  <a:srgbClr val="FF0000"/>
                </a:solidFill>
              </a:rPr>
              <a:t>有氧條件</a:t>
            </a:r>
            <a:r>
              <a:rPr lang="zh-TW" altLang="zh-TW" dirty="0"/>
              <a:t>下，</a:t>
            </a:r>
            <a:r>
              <a:rPr lang="zh-TW" altLang="en-US" dirty="0"/>
              <a:t>用</a:t>
            </a:r>
            <a:r>
              <a:rPr lang="zh-TW" altLang="zh-TW" dirty="0"/>
              <a:t>各種生命必需的，並</a:t>
            </a:r>
            <a:r>
              <a:rPr lang="zh-TW" altLang="zh-TW" dirty="0">
                <a:solidFill>
                  <a:srgbClr val="FF0000"/>
                </a:solidFill>
              </a:rPr>
              <a:t>來源於生物活動</a:t>
            </a:r>
            <a:r>
              <a:rPr lang="zh-TW" altLang="en-US" dirty="0">
                <a:solidFill>
                  <a:srgbClr val="FF0000"/>
                </a:solidFill>
              </a:rPr>
              <a:t>的</a:t>
            </a:r>
            <a:r>
              <a:rPr lang="zh-TW" altLang="zh-TW" dirty="0">
                <a:solidFill>
                  <a:srgbClr val="FF0000"/>
                </a:solidFill>
              </a:rPr>
              <a:t>底物</a:t>
            </a:r>
            <a:r>
              <a:rPr lang="en-US" altLang="zh-TW" dirty="0"/>
              <a:t>(</a:t>
            </a:r>
            <a:r>
              <a:rPr lang="zh-TW" altLang="zh-TW" dirty="0"/>
              <a:t>例如光合作用或生物質消耗，基本上都來源於植物、動物或者微生物</a:t>
            </a:r>
            <a:r>
              <a:rPr lang="en-US" altLang="zh-TW" dirty="0"/>
              <a:t>)</a:t>
            </a:r>
            <a:r>
              <a:rPr lang="zh-TW" altLang="en-US" dirty="0"/>
              <a:t>，</a:t>
            </a:r>
            <a:r>
              <a:rPr lang="zh-TW" altLang="zh-TW" dirty="0">
                <a:solidFill>
                  <a:srgbClr val="FF0000"/>
                </a:solidFill>
              </a:rPr>
              <a:t>混合大量微生物群落</a:t>
            </a:r>
            <a:r>
              <a:rPr lang="zh-TW" altLang="zh-TW" dirty="0"/>
              <a:t>以</a:t>
            </a:r>
            <a:r>
              <a:rPr lang="zh-TW" altLang="zh-TW" dirty="0">
                <a:solidFill>
                  <a:srgbClr val="FF0000"/>
                </a:solidFill>
              </a:rPr>
              <a:t>固態</a:t>
            </a:r>
            <a:r>
              <a:rPr lang="zh-TW" altLang="zh-TW" dirty="0"/>
              <a:t>進行</a:t>
            </a:r>
            <a:r>
              <a:rPr lang="zh-TW" altLang="zh-TW" dirty="0">
                <a:solidFill>
                  <a:srgbClr val="FF0000"/>
                </a:solidFill>
              </a:rPr>
              <a:t>生物降解</a:t>
            </a:r>
            <a:r>
              <a:rPr lang="zh-TW" altLang="zh-TW" dirty="0"/>
              <a:t>的過程。</a:t>
            </a:r>
            <a:endParaRPr lang="en-US" altLang="zh-TW" dirty="0"/>
          </a:p>
          <a:p>
            <a:r>
              <a:rPr lang="zh-TW" altLang="en-US" dirty="0"/>
              <a:t>是</a:t>
            </a:r>
            <a:r>
              <a:rPr lang="zh-TW" altLang="zh-TW" dirty="0">
                <a:solidFill>
                  <a:srgbClr val="FF0000"/>
                </a:solidFill>
              </a:rPr>
              <a:t>模擬</a:t>
            </a:r>
            <a:r>
              <a:rPr lang="zh-TW" altLang="en-US" dirty="0">
                <a:solidFill>
                  <a:srgbClr val="FF0000"/>
                </a:solidFill>
              </a:rPr>
              <a:t>大自然</a:t>
            </a:r>
            <a:r>
              <a:rPr lang="zh-TW" altLang="zh-TW" dirty="0"/>
              <a:t>，讓</a:t>
            </a:r>
            <a:r>
              <a:rPr lang="zh-TW" altLang="zh-TW" dirty="0">
                <a:solidFill>
                  <a:srgbClr val="FF0000"/>
                </a:solidFill>
              </a:rPr>
              <a:t>有益</a:t>
            </a:r>
            <a:r>
              <a:rPr lang="en-US" altLang="zh-TW" dirty="0"/>
              <a:t>(</a:t>
            </a:r>
            <a:r>
              <a:rPr lang="zh-TW" altLang="zh-TW" dirty="0"/>
              <a:t>嗜氧</a:t>
            </a:r>
            <a:r>
              <a:rPr lang="en-US" altLang="zh-TW" dirty="0"/>
              <a:t>)</a:t>
            </a:r>
            <a:r>
              <a:rPr lang="zh-TW" altLang="zh-TW" dirty="0">
                <a:solidFill>
                  <a:srgbClr val="FF0000"/>
                </a:solidFill>
              </a:rPr>
              <a:t>細菌和真菌</a:t>
            </a:r>
            <a:r>
              <a:rPr lang="zh-TW" altLang="zh-TW" dirty="0"/>
              <a:t>能以</a:t>
            </a:r>
            <a:r>
              <a:rPr lang="zh-TW" altLang="zh-TW" dirty="0">
                <a:solidFill>
                  <a:srgbClr val="FF0000"/>
                </a:solidFill>
              </a:rPr>
              <a:t>某種比例大量和迅速地繁殖</a:t>
            </a:r>
            <a:r>
              <a:rPr lang="zh-TW" altLang="zh-TW" dirty="0"/>
              <a:t>，然後</a:t>
            </a:r>
            <a:r>
              <a:rPr lang="zh-TW" altLang="zh-TW" dirty="0">
                <a:solidFill>
                  <a:srgbClr val="FF0000"/>
                </a:solidFill>
              </a:rPr>
              <a:t>放回土壤</a:t>
            </a:r>
            <a:r>
              <a:rPr lang="zh-TW" altLang="en-US" dirty="0"/>
              <a:t>裡</a:t>
            </a:r>
            <a:r>
              <a:rPr lang="zh-TW" altLang="zh-TW" dirty="0"/>
              <a:t>，使自然界的食物網在農田裡，能進行</a:t>
            </a:r>
            <a:r>
              <a:rPr lang="zh-TW" altLang="zh-TW" dirty="0">
                <a:solidFill>
                  <a:srgbClr val="FF0000"/>
                </a:solidFill>
              </a:rPr>
              <a:t>生態平衡的養份循環</a:t>
            </a:r>
            <a:r>
              <a:rPr lang="zh-TW" altLang="zh-TW" dirty="0"/>
              <a:t>，因而</a:t>
            </a:r>
            <a:r>
              <a:rPr lang="zh-TW" altLang="zh-TW" dirty="0">
                <a:solidFill>
                  <a:srgbClr val="FF0000"/>
                </a:solidFill>
              </a:rPr>
              <a:t>生產健康富營養的農作物</a:t>
            </a:r>
            <a:r>
              <a:rPr lang="zh-TW" altLang="zh-TW" dirty="0"/>
              <a:t>，進一步促進</a:t>
            </a:r>
            <a:r>
              <a:rPr lang="zh-TW" altLang="zh-TW" dirty="0">
                <a:solidFill>
                  <a:srgbClr val="FF0000"/>
                </a:solidFill>
              </a:rPr>
              <a:t>土壤</a:t>
            </a:r>
            <a:r>
              <a:rPr lang="zh-TW" altLang="zh-TW" dirty="0"/>
              <a:t>和農作物的</a:t>
            </a:r>
            <a:r>
              <a:rPr lang="zh-TW" altLang="zh-TW" dirty="0">
                <a:solidFill>
                  <a:srgbClr val="FF0000"/>
                </a:solidFill>
              </a:rPr>
              <a:t>健康</a:t>
            </a:r>
            <a:r>
              <a:rPr lang="zh-TW" altLang="zh-TW" sz="1600" dirty="0"/>
              <a:t>。</a:t>
            </a:r>
            <a:endParaRPr lang="en-US" altLang="zh-TW" sz="1600" dirty="0"/>
          </a:p>
          <a:p>
            <a:r>
              <a:rPr lang="zh-TW" altLang="zh-TW" dirty="0"/>
              <a:t>但要</a:t>
            </a:r>
            <a:r>
              <a:rPr lang="zh-TW" altLang="en-US" dirty="0">
                <a:solidFill>
                  <a:srgbClr val="FF0000"/>
                </a:solidFill>
              </a:rPr>
              <a:t>嚴格控制過程</a:t>
            </a:r>
            <a:r>
              <a:rPr lang="zh-TW" altLang="en-US" dirty="0"/>
              <a:t>，</a:t>
            </a:r>
            <a:r>
              <a:rPr lang="zh-TW" altLang="zh-TW" dirty="0"/>
              <a:t>做得</a:t>
            </a:r>
            <a:r>
              <a:rPr lang="zh-TW" altLang="zh-TW" dirty="0">
                <a:solidFill>
                  <a:srgbClr val="FF0000"/>
                </a:solidFill>
              </a:rPr>
              <a:t>正確</a:t>
            </a:r>
            <a:r>
              <a:rPr lang="zh-TW" altLang="en-US" dirty="0"/>
              <a:t>。</a:t>
            </a:r>
          </a:p>
          <a:p>
            <a:pPr marL="0" indent="0">
              <a:buNone/>
            </a:pPr>
            <a:endParaRPr lang="zh-TW" altLang="en-US" dirty="0"/>
          </a:p>
        </p:txBody>
      </p:sp>
      <p:sp>
        <p:nvSpPr>
          <p:cNvPr id="7" name="內容版面配置區 6"/>
          <p:cNvSpPr>
            <a:spLocks noGrp="1"/>
          </p:cNvSpPr>
          <p:nvPr>
            <p:ph sz="half" idx="2"/>
          </p:nvPr>
        </p:nvSpPr>
        <p:spPr>
          <a:xfrm>
            <a:off x="7136027" y="1538416"/>
            <a:ext cx="4368584" cy="4365428"/>
          </a:xfrm>
        </p:spPr>
        <p:txBody>
          <a:bodyPr>
            <a:normAutofit/>
          </a:bodyPr>
          <a:lstStyle/>
          <a:p>
            <a:r>
              <a:rPr lang="zh-TW" altLang="en-US" dirty="0"/>
              <a:t>大肥是生物質消耗，</a:t>
            </a:r>
            <a:endParaRPr lang="en-US" altLang="zh-TW" dirty="0"/>
          </a:p>
          <a:p>
            <a:pPr marL="0" indent="0">
              <a:buNone/>
            </a:pPr>
            <a:r>
              <a:rPr lang="en-US" altLang="zh-TW" dirty="0"/>
              <a:t>      </a:t>
            </a:r>
            <a:r>
              <a:rPr lang="zh-TW" altLang="en-US" dirty="0"/>
              <a:t>可用在堆肥中，</a:t>
            </a:r>
            <a:endParaRPr lang="en-US" altLang="zh-TW" dirty="0"/>
          </a:p>
          <a:p>
            <a:pPr marL="0" indent="0">
              <a:buNone/>
            </a:pPr>
            <a:r>
              <a:rPr lang="en-US" altLang="zh-TW" dirty="0"/>
              <a:t>      </a:t>
            </a:r>
            <a:r>
              <a:rPr lang="zh-TW" altLang="en-US" dirty="0"/>
              <a:t>但不是必需</a:t>
            </a:r>
            <a:endParaRPr lang="en-US" altLang="zh-TW" dirty="0"/>
          </a:p>
          <a:p>
            <a:pPr marL="0" indent="0">
              <a:buNone/>
            </a:pPr>
            <a:endParaRPr lang="en-US" altLang="zh-TW" dirty="0"/>
          </a:p>
          <a:p>
            <a:r>
              <a:rPr lang="zh-TW" altLang="en-US" dirty="0"/>
              <a:t>有機肥祇是無公害，</a:t>
            </a:r>
            <a:endParaRPr lang="en-US" altLang="zh-TW" dirty="0"/>
          </a:p>
          <a:p>
            <a:pPr marL="0" indent="0">
              <a:buNone/>
            </a:pPr>
            <a:r>
              <a:rPr lang="en-US" altLang="zh-TW" dirty="0"/>
              <a:t>     </a:t>
            </a:r>
            <a:r>
              <a:rPr lang="zh-TW" altLang="en-US" dirty="0"/>
              <a:t>沒有把微生物</a:t>
            </a:r>
            <a:endParaRPr lang="en-US" altLang="zh-TW" dirty="0"/>
          </a:p>
          <a:p>
            <a:pPr marL="0" indent="0">
              <a:buNone/>
            </a:pPr>
            <a:r>
              <a:rPr lang="zh-TW" altLang="en-US" dirty="0"/>
              <a:t>     回歸土壤，</a:t>
            </a:r>
            <a:endParaRPr lang="en-US" altLang="zh-TW" dirty="0"/>
          </a:p>
          <a:p>
            <a:pPr marL="0" indent="0">
              <a:buNone/>
            </a:pPr>
            <a:r>
              <a:rPr lang="en-US" altLang="zh-TW" dirty="0"/>
              <a:t>     </a:t>
            </a:r>
            <a:r>
              <a:rPr lang="zh-TW" altLang="en-US" dirty="0"/>
              <a:t>沒有康復土壤</a:t>
            </a:r>
            <a:endParaRPr lang="en-US" altLang="zh-TW" dirty="0"/>
          </a:p>
          <a:p>
            <a:pPr marL="0" indent="0">
              <a:buNone/>
            </a:pPr>
            <a:r>
              <a:rPr lang="zh-TW" altLang="en-US" dirty="0"/>
              <a:t>     的作用。</a:t>
            </a:r>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966892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1729" y="537519"/>
            <a:ext cx="5430795" cy="691978"/>
          </a:xfrm>
        </p:spPr>
        <p:txBody>
          <a:bodyPr/>
          <a:lstStyle/>
          <a:p>
            <a:r>
              <a:rPr lang="zh-TW" altLang="en-US" dirty="0"/>
              <a:t>自製</a:t>
            </a:r>
            <a:r>
              <a:rPr lang="en-HK" altLang="zh-TW" dirty="0"/>
              <a:t>EM</a:t>
            </a:r>
            <a:r>
              <a:rPr lang="zh-TW" altLang="en-US" dirty="0"/>
              <a:t>的簡易實用配方</a:t>
            </a:r>
          </a:p>
        </p:txBody>
      </p:sp>
      <p:sp>
        <p:nvSpPr>
          <p:cNvPr id="3" name="內容版面配置區 2"/>
          <p:cNvSpPr>
            <a:spLocks noGrp="1"/>
          </p:cNvSpPr>
          <p:nvPr>
            <p:ph idx="1"/>
          </p:nvPr>
        </p:nvSpPr>
        <p:spPr>
          <a:xfrm>
            <a:off x="481914" y="1328351"/>
            <a:ext cx="11207577" cy="5455508"/>
          </a:xfrm>
        </p:spPr>
        <p:txBody>
          <a:bodyPr>
            <a:normAutofit/>
          </a:bodyPr>
          <a:lstStyle/>
          <a:p>
            <a:pPr marL="0" indent="0">
              <a:buNone/>
            </a:pPr>
            <a:r>
              <a:rPr lang="zh-TW" altLang="en-US" dirty="0"/>
              <a:t>材料：</a:t>
            </a:r>
            <a:endParaRPr lang="en-US" altLang="zh-TW" dirty="0"/>
          </a:p>
          <a:p>
            <a:pPr>
              <a:buFont typeface="Arial" panose="020B0604020202020204" pitchFamily="34" charset="0"/>
              <a:buChar char="•"/>
            </a:pPr>
            <a:r>
              <a:rPr lang="zh-TW" altLang="en-US" dirty="0"/>
              <a:t>植物</a:t>
            </a:r>
            <a:r>
              <a:rPr lang="zh-TW" altLang="en-US" dirty="0">
                <a:solidFill>
                  <a:srgbClr val="FF0000"/>
                </a:solidFill>
              </a:rPr>
              <a:t>廚餘</a:t>
            </a:r>
            <a:r>
              <a:rPr lang="zh-TW" altLang="en-US" dirty="0"/>
              <a:t>，最好是</a:t>
            </a:r>
            <a:r>
              <a:rPr lang="zh-TW" altLang="en-US" dirty="0">
                <a:solidFill>
                  <a:srgbClr val="FF0000"/>
                </a:solidFill>
              </a:rPr>
              <a:t>豆類</a:t>
            </a:r>
            <a:endParaRPr lang="en-US" altLang="zh-TW" dirty="0">
              <a:solidFill>
                <a:srgbClr val="FF0000"/>
              </a:solidFill>
            </a:endParaRPr>
          </a:p>
          <a:p>
            <a:pPr>
              <a:buFont typeface="Arial" panose="020B0604020202020204" pitchFamily="34" charset="0"/>
              <a:buChar char="•"/>
            </a:pPr>
            <a:r>
              <a:rPr lang="zh-TW" altLang="en-US" dirty="0">
                <a:solidFill>
                  <a:srgbClr val="FF0000"/>
                </a:solidFill>
              </a:rPr>
              <a:t>生菓皮</a:t>
            </a:r>
            <a:r>
              <a:rPr lang="en-US" altLang="zh-TW" dirty="0"/>
              <a:t>(</a:t>
            </a:r>
            <a:r>
              <a:rPr lang="zh-TW" altLang="en-US" dirty="0"/>
              <a:t>木瓜、香蕉、紅毛丹、芒菓等</a:t>
            </a:r>
            <a:r>
              <a:rPr lang="en-US" altLang="zh-TW" dirty="0"/>
              <a:t>)</a:t>
            </a:r>
          </a:p>
          <a:p>
            <a:pPr>
              <a:buFont typeface="Arial" panose="020B0604020202020204" pitchFamily="34" charset="0"/>
              <a:buChar char="•"/>
            </a:pPr>
            <a:r>
              <a:rPr lang="zh-TW" altLang="en-US" dirty="0"/>
              <a:t>麥皮或</a:t>
            </a:r>
            <a:r>
              <a:rPr lang="zh-TW" altLang="en-US" dirty="0">
                <a:solidFill>
                  <a:schemeClr val="tx1"/>
                </a:solidFill>
              </a:rPr>
              <a:t>米</a:t>
            </a:r>
            <a:r>
              <a:rPr lang="zh-TW" altLang="en-US" dirty="0">
                <a:solidFill>
                  <a:srgbClr val="FF0000"/>
                </a:solidFill>
              </a:rPr>
              <a:t>糠</a:t>
            </a:r>
            <a:endParaRPr lang="en-US" altLang="zh-TW" dirty="0">
              <a:solidFill>
                <a:srgbClr val="FF0000"/>
              </a:solidFill>
            </a:endParaRPr>
          </a:p>
          <a:p>
            <a:pPr>
              <a:buFont typeface="Arial" panose="020B0604020202020204" pitchFamily="34" charset="0"/>
              <a:buChar char="•"/>
            </a:pPr>
            <a:r>
              <a:rPr lang="zh-TW" altLang="en-US" dirty="0"/>
              <a:t>黃糖或糖密</a:t>
            </a:r>
            <a:r>
              <a:rPr lang="en-US" altLang="zh-TW" dirty="0"/>
              <a:t>(</a:t>
            </a:r>
            <a:r>
              <a:rPr lang="zh-TW" altLang="en-US" dirty="0"/>
              <a:t>非精煉糖</a:t>
            </a:r>
            <a:r>
              <a:rPr lang="en-US" altLang="zh-TW" dirty="0"/>
              <a:t>)</a:t>
            </a:r>
          </a:p>
          <a:p>
            <a:pPr>
              <a:buFont typeface="Arial" panose="020B0604020202020204" pitchFamily="34" charset="0"/>
              <a:buChar char="•"/>
            </a:pPr>
            <a:r>
              <a:rPr lang="zh-TW" altLang="en-US" dirty="0"/>
              <a:t>洗</a:t>
            </a:r>
            <a:r>
              <a:rPr lang="zh-TW" altLang="en-US" dirty="0">
                <a:solidFill>
                  <a:srgbClr val="FF0000"/>
                </a:solidFill>
              </a:rPr>
              <a:t>米水</a:t>
            </a:r>
            <a:endParaRPr lang="en-US" altLang="zh-TW" dirty="0">
              <a:solidFill>
                <a:srgbClr val="FF0000"/>
              </a:solidFill>
            </a:endParaRPr>
          </a:p>
          <a:p>
            <a:pPr marL="0" indent="0">
              <a:buNone/>
            </a:pPr>
            <a:r>
              <a:rPr lang="zh-TW" altLang="en-US" dirty="0"/>
              <a:t>方法：</a:t>
            </a:r>
            <a:endParaRPr lang="en-US" altLang="zh-TW" dirty="0"/>
          </a:p>
          <a:p>
            <a:r>
              <a:rPr lang="zh-TW" altLang="en-US" dirty="0"/>
              <a:t>將植物廚餘、菓皮和麥糠放入可密封器皿內，注入去氯化水，存放一星期左右讓其自然無氧發酵，偶爾攪拌。發酵期間可能有氣體生成，注意勿將瓶蓋扭得太緊。一星期左右發酵液應發</a:t>
            </a:r>
            <a:r>
              <a:rPr lang="zh-TW" altLang="en-US" sz="2000" dirty="0">
                <a:solidFill>
                  <a:srgbClr val="FF0000"/>
                </a:solidFill>
              </a:rPr>
              <a:t>輕微甜酸氣味</a:t>
            </a:r>
            <a:r>
              <a:rPr lang="zh-TW" altLang="en-US" dirty="0"/>
              <a:t>。</a:t>
            </a:r>
            <a:r>
              <a:rPr lang="en-HK" altLang="zh-TW" dirty="0"/>
              <a:t>EM1</a:t>
            </a:r>
          </a:p>
          <a:p>
            <a:r>
              <a:rPr lang="zh-TW" altLang="en-US" dirty="0"/>
              <a:t>將</a:t>
            </a:r>
            <a:r>
              <a:rPr lang="en-HK" altLang="zh-TW" dirty="0"/>
              <a:t>EM1</a:t>
            </a:r>
            <a:r>
              <a:rPr lang="zh-TW" altLang="en-US" dirty="0"/>
              <a:t>液體再加入植物廚餘和菓皮，再放一星期，便是</a:t>
            </a:r>
            <a:r>
              <a:rPr lang="en-HK" altLang="zh-TW" dirty="0"/>
              <a:t>EM2</a:t>
            </a:r>
          </a:p>
          <a:p>
            <a:r>
              <a:rPr lang="zh-TW" altLang="en-US" dirty="0"/>
              <a:t>將</a:t>
            </a:r>
            <a:r>
              <a:rPr lang="en-HK" altLang="zh-TW" dirty="0"/>
              <a:t>EM2</a:t>
            </a:r>
            <a:r>
              <a:rPr lang="zh-TW" altLang="en-US" dirty="0"/>
              <a:t>液體加入麥糠、黃糖和洗米水，存於一星期後便成</a:t>
            </a:r>
            <a:r>
              <a:rPr lang="en-HK" altLang="zh-TW" dirty="0"/>
              <a:t>EM</a:t>
            </a:r>
            <a:r>
              <a:rPr lang="en-US" altLang="zh-TW" dirty="0"/>
              <a:t>3</a:t>
            </a:r>
          </a:p>
          <a:p>
            <a:r>
              <a:rPr lang="zh-TW" altLang="en-US" dirty="0"/>
              <a:t>再存放多一星期，不需再加上任何其他材料，便成</a:t>
            </a:r>
            <a:r>
              <a:rPr lang="en-HK" altLang="zh-TW" dirty="0"/>
              <a:t>EM</a:t>
            </a:r>
            <a:r>
              <a:rPr lang="en-US" altLang="zh-TW" dirty="0"/>
              <a:t>4</a:t>
            </a:r>
          </a:p>
          <a:p>
            <a:pPr marL="0" indent="0">
              <a:buNone/>
            </a:pPr>
            <a:r>
              <a:rPr lang="zh-TW" altLang="en-US" dirty="0"/>
              <a:t>直接應用</a:t>
            </a:r>
            <a:r>
              <a:rPr lang="en-HK" altLang="zh-TW" dirty="0"/>
              <a:t>EM</a:t>
            </a:r>
            <a:r>
              <a:rPr lang="en-US" altLang="zh-TW" dirty="0"/>
              <a:t>4</a:t>
            </a:r>
            <a:r>
              <a:rPr lang="zh-TW" altLang="en-US" dirty="0"/>
              <a:t>於土壤或種植，最適宜是需要細菌特多的</a:t>
            </a:r>
            <a:r>
              <a:rPr lang="zh-TW" altLang="en-US" dirty="0">
                <a:solidFill>
                  <a:srgbClr val="FF0000"/>
                </a:solidFill>
              </a:rPr>
              <a:t>十字花科</a:t>
            </a:r>
            <a:r>
              <a:rPr lang="zh-TW" altLang="en-US" dirty="0"/>
              <a:t>類，可某一程度改善土壤結構，但卻</a:t>
            </a:r>
            <a:r>
              <a:rPr lang="zh-TW" altLang="en-US" dirty="0">
                <a:solidFill>
                  <a:srgbClr val="0070C0"/>
                </a:solidFill>
              </a:rPr>
              <a:t>無法處理雜草</a:t>
            </a:r>
            <a:r>
              <a:rPr lang="zh-TW" altLang="en-US" dirty="0"/>
              <a:t>。將</a:t>
            </a:r>
            <a:r>
              <a:rPr lang="en-HK" altLang="zh-TW" dirty="0"/>
              <a:t>EM</a:t>
            </a:r>
            <a:r>
              <a:rPr lang="en-US" altLang="zh-TW" dirty="0"/>
              <a:t>4</a:t>
            </a:r>
            <a:r>
              <a:rPr lang="zh-TW" altLang="en-US" dirty="0"/>
              <a:t>發酵液加入</a:t>
            </a:r>
            <a:r>
              <a:rPr lang="zh-TW" altLang="en-US" dirty="0">
                <a:solidFill>
                  <a:srgbClr val="FF0000"/>
                </a:solidFill>
              </a:rPr>
              <a:t>高碳植物癈料碎屑</a:t>
            </a:r>
            <a:r>
              <a:rPr lang="zh-TW" altLang="en-US" dirty="0"/>
              <a:t>中，做成</a:t>
            </a:r>
            <a:r>
              <a:rPr lang="zh-TW" altLang="en-US" dirty="0">
                <a:solidFill>
                  <a:srgbClr val="FF0000"/>
                </a:solidFill>
              </a:rPr>
              <a:t>發酵堆肥</a:t>
            </a:r>
            <a:r>
              <a:rPr lang="en-HK" altLang="zh-TW" dirty="0" err="1"/>
              <a:t>Bokashi</a:t>
            </a:r>
            <a:r>
              <a:rPr lang="en-HK" altLang="zh-TW" dirty="0"/>
              <a:t> </a:t>
            </a:r>
            <a:r>
              <a:rPr lang="zh-TW" altLang="en-US" dirty="0"/>
              <a:t>，細菌與真菌比例較平衡，用途較廣。</a:t>
            </a:r>
            <a:endParaRPr lang="en-HK" altLang="zh-TW" dirty="0"/>
          </a:p>
          <a:p>
            <a:endParaRPr lang="en-HK" altLang="zh-TW" dirty="0"/>
          </a:p>
          <a:p>
            <a:endParaRPr lang="en-HK" altLang="zh-TW" dirty="0"/>
          </a:p>
          <a:p>
            <a:endParaRPr lang="en-US" altLang="zh-TW" dirty="0"/>
          </a:p>
          <a:p>
            <a:endParaRPr lang="en-US" altLang="zh-TW" dirty="0"/>
          </a:p>
          <a:p>
            <a:endParaRPr lang="en-US" altLang="zh-TW" dirty="0"/>
          </a:p>
          <a:p>
            <a:pPr marL="0" indent="0">
              <a:buNone/>
            </a:pPr>
            <a:endParaRPr lang="en-US" altLang="zh-TW" dirty="0"/>
          </a:p>
          <a:p>
            <a:pPr>
              <a:buFont typeface="Arial" panose="020B0604020202020204" pitchFamily="34" charset="0"/>
              <a:buChar char="•"/>
            </a:pPr>
            <a:endParaRPr lang="en-US" altLang="zh-TW" dirty="0"/>
          </a:p>
          <a:p>
            <a:pPr marL="0" indent="0">
              <a:buNone/>
            </a:pP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8956321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99054" y="556054"/>
            <a:ext cx="7624119" cy="877330"/>
          </a:xfrm>
        </p:spPr>
        <p:txBody>
          <a:bodyPr/>
          <a:lstStyle/>
          <a:p>
            <a:r>
              <a:rPr lang="en-HK" altLang="zh-TW" dirty="0"/>
              <a:t>EM</a:t>
            </a:r>
            <a:r>
              <a:rPr lang="zh-TW" altLang="en-US" dirty="0"/>
              <a:t>製作</a:t>
            </a:r>
          </a:p>
        </p:txBody>
      </p:sp>
      <p:pic>
        <p:nvPicPr>
          <p:cNvPr id="7" name="內容版面配置區 6"/>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0875" y="1433384"/>
            <a:ext cx="6900426" cy="4831491"/>
          </a:xfrm>
        </p:spPr>
      </p:pic>
      <p:pic>
        <p:nvPicPr>
          <p:cNvPr id="8" name="內容版面配置區 7"/>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543799" y="1754658"/>
            <a:ext cx="3960813" cy="3417067"/>
          </a:xfrm>
        </p:spPr>
      </p:pic>
      <p:pic>
        <p:nvPicPr>
          <p:cNvPr id="9" name="圖片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355233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760838" y="599302"/>
            <a:ext cx="9743774" cy="951471"/>
          </a:xfrm>
        </p:spPr>
        <p:txBody>
          <a:bodyPr/>
          <a:lstStyle/>
          <a:p>
            <a:r>
              <a:rPr lang="zh-TW" altLang="en-US" dirty="0"/>
              <a:t>肉眼可見的放線菌</a:t>
            </a:r>
          </a:p>
        </p:txBody>
      </p:sp>
      <p:pic>
        <p:nvPicPr>
          <p:cNvPr id="8" name="內容版面配置區 7"/>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763167" y="1488989"/>
            <a:ext cx="5532601" cy="4473146"/>
          </a:xfrm>
        </p:spPr>
      </p:pic>
      <p:pic>
        <p:nvPicPr>
          <p:cNvPr id="9" name="內容版面配置區 8"/>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579973" y="1488990"/>
            <a:ext cx="4924640" cy="4473146"/>
          </a:xfrm>
        </p:spPr>
      </p:pic>
      <p:pic>
        <p:nvPicPr>
          <p:cNvPr id="10" name="圖片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244181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9627" y="339810"/>
            <a:ext cx="5931243" cy="963827"/>
          </a:xfrm>
        </p:spPr>
        <p:txBody>
          <a:bodyPr>
            <a:normAutofit fontScale="90000"/>
          </a:bodyPr>
          <a:lstStyle/>
          <a:p>
            <a:r>
              <a:rPr lang="zh-TW" altLang="en-US" dirty="0"/>
              <a:t>不用顯微鏡</a:t>
            </a:r>
            <a:br>
              <a:rPr lang="en-US" altLang="zh-TW" dirty="0"/>
            </a:br>
            <a:r>
              <a:rPr lang="zh-TW" altLang="en-US" dirty="0"/>
              <a:t>也能測知土壤的健康狀況嗎？</a:t>
            </a:r>
          </a:p>
        </p:txBody>
      </p:sp>
      <p:sp>
        <p:nvSpPr>
          <p:cNvPr id="3" name="內容版面配置區 2"/>
          <p:cNvSpPr>
            <a:spLocks noGrp="1"/>
          </p:cNvSpPr>
          <p:nvPr>
            <p:ph idx="1"/>
          </p:nvPr>
        </p:nvSpPr>
        <p:spPr>
          <a:xfrm>
            <a:off x="809368" y="1748480"/>
            <a:ext cx="8587946" cy="4658497"/>
          </a:xfrm>
        </p:spPr>
        <p:txBody>
          <a:bodyPr>
            <a:normAutofit/>
          </a:bodyPr>
          <a:lstStyle/>
          <a:p>
            <a:pPr marL="0" indent="0">
              <a:buNone/>
            </a:pPr>
            <a:r>
              <a:rPr lang="en-GB" altLang="zh-HK" sz="2400" dirty="0"/>
              <a:t>Soil Health Tests</a:t>
            </a:r>
          </a:p>
          <a:p>
            <a:r>
              <a:rPr lang="en-GB" altLang="zh-HK" sz="2400" dirty="0"/>
              <a:t>Test 1 : Diversity of soil life</a:t>
            </a:r>
          </a:p>
          <a:p>
            <a:r>
              <a:rPr lang="en-GB" altLang="zh-HK" sz="2400" dirty="0"/>
              <a:t>Test 2 : Ground cover </a:t>
            </a:r>
          </a:p>
          <a:p>
            <a:r>
              <a:rPr lang="en-GB" altLang="zh-HK" sz="2400" dirty="0"/>
              <a:t>Test 3 : Hardness of soil</a:t>
            </a:r>
          </a:p>
          <a:p>
            <a:r>
              <a:rPr lang="en-GB" altLang="zh-HK" sz="2400" dirty="0"/>
              <a:t>Test 4 : Water filtration</a:t>
            </a:r>
          </a:p>
          <a:p>
            <a:r>
              <a:rPr lang="en-GB" altLang="zh-HK" sz="2400" dirty="0"/>
              <a:t>Test 5 : Root development</a:t>
            </a:r>
          </a:p>
          <a:p>
            <a:r>
              <a:rPr lang="en-GB" altLang="zh-HK" sz="2400" dirty="0"/>
              <a:t>Test 6 : Depth of AO and A1</a:t>
            </a:r>
          </a:p>
          <a:p>
            <a:r>
              <a:rPr lang="en-GB" altLang="zh-HK" sz="2400" dirty="0"/>
              <a:t>Test 7 : Soil structure</a:t>
            </a:r>
          </a:p>
          <a:p>
            <a:r>
              <a:rPr lang="en-GB" altLang="zh-HK" sz="2400" dirty="0"/>
              <a:t>Test 8 : Earthworms count</a:t>
            </a:r>
          </a:p>
          <a:p>
            <a:pPr marL="0" indent="0">
              <a:buNone/>
            </a:pPr>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624848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2616" y="342206"/>
            <a:ext cx="10429103" cy="6278869"/>
          </a:xfrm>
          <a:prstGeom prst="rect">
            <a:avLst/>
          </a:prstGeom>
        </p:spPr>
      </p:pic>
    </p:spTree>
    <p:extLst>
      <p:ext uri="{BB962C8B-B14F-4D97-AF65-F5344CB8AC3E}">
        <p14:creationId xmlns:p14="http://schemas.microsoft.com/office/powerpoint/2010/main" val="3732613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2303" y="386224"/>
            <a:ext cx="9564130" cy="6348740"/>
          </a:xfrm>
          <a:prstGeom prst="rect">
            <a:avLst/>
          </a:prstGeom>
        </p:spPr>
      </p:pic>
    </p:spTree>
    <p:extLst>
      <p:ext uri="{BB962C8B-B14F-4D97-AF65-F5344CB8AC3E}">
        <p14:creationId xmlns:p14="http://schemas.microsoft.com/office/powerpoint/2010/main" val="3403825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81665" y="327454"/>
            <a:ext cx="6023919" cy="716692"/>
          </a:xfrm>
        </p:spPr>
        <p:txBody>
          <a:bodyPr/>
          <a:lstStyle/>
          <a:p>
            <a:r>
              <a:rPr lang="zh-TW" altLang="en-US" dirty="0"/>
              <a:t>土壤健康測量</a:t>
            </a:r>
          </a:p>
        </p:txBody>
      </p:sp>
      <p:sp>
        <p:nvSpPr>
          <p:cNvPr id="3" name="內容版面配置區 2"/>
          <p:cNvSpPr>
            <a:spLocks noGrp="1"/>
          </p:cNvSpPr>
          <p:nvPr>
            <p:ph idx="1"/>
          </p:nvPr>
        </p:nvSpPr>
        <p:spPr>
          <a:xfrm>
            <a:off x="494270" y="1427205"/>
            <a:ext cx="11010342" cy="5189838"/>
          </a:xfrm>
        </p:spPr>
        <p:txBody>
          <a:bodyPr/>
          <a:lstStyle/>
          <a:p>
            <a:r>
              <a:rPr lang="zh-TW" altLang="zh-TW" dirty="0"/>
              <a:t>步驟一</a:t>
            </a:r>
          </a:p>
          <a:p>
            <a:r>
              <a:rPr lang="zh-TW" altLang="zh-TW" dirty="0">
                <a:solidFill>
                  <a:srgbClr val="FF0000"/>
                </a:solidFill>
              </a:rPr>
              <a:t>觀測泥面小動物</a:t>
            </a:r>
            <a:endParaRPr lang="zh-TW" altLang="zh-TW" dirty="0"/>
          </a:p>
          <a:p>
            <a:r>
              <a:rPr lang="en-GB" altLang="zh-TW" dirty="0"/>
              <a:t>(</a:t>
            </a:r>
            <a:r>
              <a:rPr lang="zh-TW" altLang="zh-TW" dirty="0"/>
              <a:t>良：超過</a:t>
            </a:r>
            <a:r>
              <a:rPr lang="en-GB" altLang="zh-TW" dirty="0"/>
              <a:t>5</a:t>
            </a:r>
            <a:r>
              <a:rPr lang="zh-TW" altLang="zh-TW" dirty="0"/>
              <a:t>種土壤生物；可：</a:t>
            </a:r>
            <a:r>
              <a:rPr lang="en-GB" altLang="zh-TW" dirty="0"/>
              <a:t>2-5</a:t>
            </a:r>
            <a:r>
              <a:rPr lang="zh-TW" altLang="zh-TW" dirty="0"/>
              <a:t>種；劣：少於</a:t>
            </a:r>
            <a:r>
              <a:rPr lang="en-GB" altLang="zh-TW" dirty="0"/>
              <a:t>2</a:t>
            </a:r>
            <a:r>
              <a:rPr lang="zh-TW" altLang="zh-TW" dirty="0"/>
              <a:t>種</a:t>
            </a:r>
            <a:r>
              <a:rPr lang="en-GB" altLang="zh-TW" dirty="0"/>
              <a:t>)</a:t>
            </a:r>
            <a:endParaRPr lang="zh-TW" altLang="zh-TW" dirty="0"/>
          </a:p>
          <a:p>
            <a:r>
              <a:rPr lang="zh-TW" altLang="zh-TW" dirty="0"/>
              <a:t>步驟二</a:t>
            </a:r>
          </a:p>
          <a:p>
            <a:r>
              <a:rPr lang="zh-TW" altLang="zh-TW" dirty="0">
                <a:solidFill>
                  <a:srgbClr val="FF0000"/>
                </a:solidFill>
              </a:rPr>
              <a:t>觀測泥面覆蓋物</a:t>
            </a:r>
          </a:p>
          <a:p>
            <a:r>
              <a:rPr lang="en-GB" altLang="zh-TW" dirty="0"/>
              <a:t>(</a:t>
            </a:r>
            <a:r>
              <a:rPr lang="zh-TW" altLang="zh-TW" dirty="0"/>
              <a:t>良：</a:t>
            </a:r>
            <a:r>
              <a:rPr lang="en-GB" altLang="zh-TW" dirty="0"/>
              <a:t>75%</a:t>
            </a:r>
            <a:r>
              <a:rPr lang="zh-TW" altLang="zh-TW" dirty="0"/>
              <a:t>被覆蓋；可：</a:t>
            </a:r>
            <a:r>
              <a:rPr lang="en-GB" altLang="zh-TW" dirty="0"/>
              <a:t>50-70%</a:t>
            </a:r>
            <a:r>
              <a:rPr lang="zh-TW" altLang="zh-TW" dirty="0"/>
              <a:t>被覆蓋；劣：少於</a:t>
            </a:r>
            <a:r>
              <a:rPr lang="en-GB" altLang="zh-TW" dirty="0"/>
              <a:t>50%</a:t>
            </a:r>
            <a:r>
              <a:rPr lang="zh-TW" altLang="zh-TW" dirty="0"/>
              <a:t>被覆蓋</a:t>
            </a:r>
            <a:r>
              <a:rPr lang="en-GB" altLang="zh-TW" dirty="0"/>
              <a:t>)</a:t>
            </a:r>
            <a:endParaRPr lang="zh-TW" altLang="zh-TW" dirty="0"/>
          </a:p>
          <a:p>
            <a:r>
              <a:rPr lang="zh-TW" altLang="zh-TW" dirty="0"/>
              <a:t>止驟三</a:t>
            </a:r>
          </a:p>
          <a:p>
            <a:r>
              <a:rPr lang="zh-TW" altLang="zh-TW" dirty="0"/>
              <a:t>要知道土壤的板結狀況，便需</a:t>
            </a:r>
            <a:r>
              <a:rPr lang="zh-TW" altLang="zh-TW" dirty="0">
                <a:solidFill>
                  <a:srgbClr val="FF0000"/>
                </a:solidFill>
              </a:rPr>
              <a:t>量度土壤的穿刺度</a:t>
            </a:r>
          </a:p>
          <a:p>
            <a:r>
              <a:rPr lang="en-GB" altLang="zh-TW" dirty="0"/>
              <a:t>(</a:t>
            </a:r>
            <a:r>
              <a:rPr lang="zh-TW" altLang="zh-TW" dirty="0"/>
              <a:t>良：穿插超過</a:t>
            </a:r>
            <a:r>
              <a:rPr lang="en-GB" altLang="zh-TW" dirty="0"/>
              <a:t>20</a:t>
            </a:r>
            <a:r>
              <a:rPr lang="zh-TW" altLang="zh-TW" dirty="0"/>
              <a:t>厘米；可：因難地穿插少於</a:t>
            </a:r>
            <a:r>
              <a:rPr lang="en-GB" altLang="zh-TW" dirty="0"/>
              <a:t>20</a:t>
            </a:r>
            <a:r>
              <a:rPr lang="zh-TW" altLang="zh-TW" dirty="0"/>
              <a:t>厘米；劣：金屬枝無法穿插</a:t>
            </a:r>
            <a:r>
              <a:rPr lang="en-GB" altLang="zh-TW" dirty="0"/>
              <a:t>)</a:t>
            </a:r>
            <a:endParaRPr lang="zh-TW" altLang="zh-TW" dirty="0"/>
          </a:p>
          <a:p>
            <a:r>
              <a:rPr lang="zh-TW" altLang="zh-TW" dirty="0"/>
              <a:t>步驟四</a:t>
            </a:r>
          </a:p>
          <a:p>
            <a:r>
              <a:rPr lang="zh-TW" altLang="zh-TW" dirty="0">
                <a:solidFill>
                  <a:srgbClr val="FF0000"/>
                </a:solidFill>
              </a:rPr>
              <a:t>水在土壤裡的滲透度</a:t>
            </a:r>
            <a:r>
              <a:rPr lang="zh-TW" altLang="zh-TW" dirty="0"/>
              <a:t>，顯示土壤應用雨水和澆水的效能。</a:t>
            </a:r>
          </a:p>
          <a:p>
            <a:r>
              <a:rPr lang="en-GB" altLang="zh-TW" dirty="0"/>
              <a:t>(</a:t>
            </a:r>
            <a:r>
              <a:rPr lang="zh-TW" altLang="zh-TW" dirty="0"/>
              <a:t>良：少於</a:t>
            </a:r>
            <a:r>
              <a:rPr lang="en-GB" altLang="zh-TW" dirty="0"/>
              <a:t>3</a:t>
            </a:r>
            <a:r>
              <a:rPr lang="zh-TW" altLang="zh-TW" dirty="0"/>
              <a:t>分鐘；可：</a:t>
            </a:r>
            <a:r>
              <a:rPr lang="en-GB" altLang="zh-TW" dirty="0"/>
              <a:t>3-7</a:t>
            </a:r>
            <a:r>
              <a:rPr lang="zh-TW" altLang="zh-TW" dirty="0"/>
              <a:t>分鐘；劣：超過</a:t>
            </a:r>
            <a:r>
              <a:rPr lang="en-GB" altLang="zh-TW" dirty="0"/>
              <a:t>7</a:t>
            </a:r>
            <a:r>
              <a:rPr lang="zh-TW" altLang="zh-TW" dirty="0"/>
              <a:t>分鐘</a:t>
            </a:r>
            <a:r>
              <a:rPr lang="en-GB" altLang="zh-TW" dirty="0"/>
              <a:t>)</a:t>
            </a:r>
            <a:endParaRPr lang="zh-TW"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3794910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00200" y="426308"/>
            <a:ext cx="6227806" cy="691978"/>
          </a:xfrm>
        </p:spPr>
        <p:txBody>
          <a:bodyPr/>
          <a:lstStyle/>
          <a:p>
            <a:r>
              <a:rPr lang="zh-TW" altLang="en-US" dirty="0"/>
              <a:t>土壤健康測量</a:t>
            </a:r>
            <a:r>
              <a:rPr lang="en-US" altLang="zh-TW" dirty="0"/>
              <a:t>(</a:t>
            </a:r>
            <a:r>
              <a:rPr lang="zh-TW" altLang="en-US" dirty="0"/>
              <a:t>續</a:t>
            </a:r>
            <a:r>
              <a:rPr lang="en-US" altLang="zh-TW" dirty="0"/>
              <a:t>)</a:t>
            </a:r>
            <a:endParaRPr lang="zh-TW" altLang="en-US" dirty="0"/>
          </a:p>
        </p:txBody>
      </p:sp>
      <p:sp>
        <p:nvSpPr>
          <p:cNvPr id="5" name="內容版面配置區 4"/>
          <p:cNvSpPr>
            <a:spLocks noGrp="1"/>
          </p:cNvSpPr>
          <p:nvPr>
            <p:ph idx="1"/>
          </p:nvPr>
        </p:nvSpPr>
        <p:spPr>
          <a:xfrm>
            <a:off x="413951" y="1315995"/>
            <a:ext cx="11090661" cy="5288691"/>
          </a:xfrm>
        </p:spPr>
        <p:txBody>
          <a:bodyPr>
            <a:normAutofit fontScale="92500" lnSpcReduction="20000"/>
          </a:bodyPr>
          <a:lstStyle/>
          <a:p>
            <a:r>
              <a:rPr lang="zh-TW" altLang="zh-TW" dirty="0"/>
              <a:t>步驟</a:t>
            </a:r>
            <a:r>
              <a:rPr lang="en-GB" altLang="zh-TW" dirty="0"/>
              <a:t>5</a:t>
            </a:r>
            <a:endParaRPr lang="zh-TW" altLang="zh-TW" dirty="0"/>
          </a:p>
          <a:p>
            <a:r>
              <a:rPr lang="zh-TW" altLang="zh-TW" dirty="0"/>
              <a:t>土壤裡</a:t>
            </a:r>
            <a:r>
              <a:rPr lang="zh-TW" altLang="zh-TW" dirty="0">
                <a:solidFill>
                  <a:srgbClr val="FF0000"/>
                </a:solidFill>
              </a:rPr>
              <a:t>植物根系的分佈與發展</a:t>
            </a:r>
            <a:r>
              <a:rPr lang="zh-TW" altLang="zh-TW" dirty="0"/>
              <a:t>，最能顯示植物獲取營養的難易程度。</a:t>
            </a:r>
          </a:p>
          <a:p>
            <a:r>
              <a:rPr lang="en-GB" altLang="zh-TW" dirty="0"/>
              <a:t>(</a:t>
            </a:r>
            <a:r>
              <a:rPr lang="zh-TW" altLang="zh-TW" dirty="0"/>
              <a:t>良：很多細根，分佈深廣；可：有一些細根，主要集中在近土表；劣：祗在近土表處有少許細根</a:t>
            </a:r>
            <a:r>
              <a:rPr lang="en-GB" altLang="zh-TW" dirty="0"/>
              <a:t>)</a:t>
            </a:r>
            <a:endParaRPr lang="zh-TW" altLang="zh-TW" dirty="0"/>
          </a:p>
          <a:p>
            <a:r>
              <a:rPr lang="zh-TW" altLang="zh-TW" dirty="0"/>
              <a:t>步驟</a:t>
            </a:r>
            <a:r>
              <a:rPr lang="en-GB" altLang="zh-TW" dirty="0"/>
              <a:t>6</a:t>
            </a:r>
            <a:endParaRPr lang="zh-TW" altLang="zh-TW" dirty="0"/>
          </a:p>
          <a:p>
            <a:r>
              <a:rPr lang="zh-TW" altLang="zh-TW" dirty="0"/>
              <a:t>量度土壤的</a:t>
            </a:r>
            <a:r>
              <a:rPr lang="zh-TW" altLang="zh-TW" dirty="0">
                <a:solidFill>
                  <a:srgbClr val="FF0000"/>
                </a:solidFill>
              </a:rPr>
              <a:t>表土層</a:t>
            </a:r>
            <a:r>
              <a:rPr lang="en-GB" altLang="zh-TW" dirty="0">
                <a:solidFill>
                  <a:srgbClr val="FF0000"/>
                </a:solidFill>
              </a:rPr>
              <a:t>A1 </a:t>
            </a:r>
            <a:r>
              <a:rPr lang="en-GB" altLang="zh-TW" dirty="0"/>
              <a:t>(</a:t>
            </a:r>
            <a:r>
              <a:rPr lang="zh-TW" altLang="zh-TW" dirty="0"/>
              <a:t>也有些地區或學者稱為</a:t>
            </a:r>
            <a:r>
              <a:rPr lang="en-GB" altLang="zh-TW" dirty="0"/>
              <a:t>A-O,O1,O2)</a:t>
            </a:r>
            <a:r>
              <a:rPr lang="zh-TW" altLang="zh-TW" dirty="0"/>
              <a:t>的深度，可猜測這農地在大自然養分的循環方面有多少建樹，也顯示土壤對糧產供應還有多少承載力。</a:t>
            </a:r>
          </a:p>
          <a:p>
            <a:r>
              <a:rPr lang="en-GB" altLang="zh-TW" dirty="0"/>
              <a:t>(</a:t>
            </a:r>
            <a:r>
              <a:rPr lang="zh-TW" altLang="zh-TW" dirty="0"/>
              <a:t>良：深於</a:t>
            </a:r>
            <a:r>
              <a:rPr lang="en-GB" altLang="zh-TW" dirty="0"/>
              <a:t>5</a:t>
            </a:r>
            <a:r>
              <a:rPr lang="zh-TW" altLang="zh-TW" dirty="0"/>
              <a:t>厘米；可：</a:t>
            </a:r>
            <a:r>
              <a:rPr lang="en-GB" altLang="zh-TW" dirty="0"/>
              <a:t>2-4.9</a:t>
            </a:r>
            <a:r>
              <a:rPr lang="zh-TW" altLang="zh-TW" dirty="0"/>
              <a:t>厘米；劣：</a:t>
            </a:r>
            <a:r>
              <a:rPr lang="en-GB" altLang="zh-TW" dirty="0"/>
              <a:t>0-1.9</a:t>
            </a:r>
            <a:r>
              <a:rPr lang="zh-TW" altLang="zh-TW" dirty="0"/>
              <a:t>厘米</a:t>
            </a:r>
            <a:r>
              <a:rPr lang="en-GB" altLang="zh-TW" dirty="0"/>
              <a:t>)</a:t>
            </a:r>
            <a:r>
              <a:rPr lang="zh-TW" altLang="zh-TW" dirty="0"/>
              <a:t> 檢視土壤結構，可讓我們知道土壤的透氣、疏水、保濕以及抗侵蝕能力。</a:t>
            </a:r>
            <a:endParaRPr lang="en-US" altLang="zh-TW" dirty="0"/>
          </a:p>
          <a:p>
            <a:r>
              <a:rPr lang="zh-TW" altLang="en-US" dirty="0"/>
              <a:t>步驟</a:t>
            </a:r>
            <a:r>
              <a:rPr lang="en-US" altLang="zh-TW" dirty="0"/>
              <a:t>7</a:t>
            </a:r>
          </a:p>
          <a:p>
            <a:r>
              <a:rPr lang="zh-TW" altLang="en-US" dirty="0">
                <a:solidFill>
                  <a:srgbClr val="FF0000"/>
                </a:solidFill>
              </a:rPr>
              <a:t>土壤結構</a:t>
            </a:r>
            <a:endParaRPr lang="zh-TW" altLang="zh-TW" dirty="0">
              <a:solidFill>
                <a:srgbClr val="FF0000"/>
              </a:solidFill>
            </a:endParaRPr>
          </a:p>
          <a:p>
            <a:r>
              <a:rPr lang="en-GB" altLang="zh-TW" dirty="0"/>
              <a:t>(</a:t>
            </a:r>
            <a:r>
              <a:rPr lang="zh-TW" altLang="zh-TW" dirty="0"/>
              <a:t>良：易碎，碎成小於</a:t>
            </a:r>
            <a:r>
              <a:rPr lang="en-GB" altLang="zh-TW" dirty="0"/>
              <a:t>10</a:t>
            </a:r>
            <a:r>
              <a:rPr lang="zh-TW" altLang="zh-TW" dirty="0"/>
              <a:t>毫米直徑的夥粒；可：有些土塊，但也有</a:t>
            </a:r>
            <a:r>
              <a:rPr lang="en-GB" altLang="zh-TW" dirty="0"/>
              <a:t>10</a:t>
            </a:r>
            <a:r>
              <a:rPr lang="zh-TW" altLang="zh-TW" dirty="0"/>
              <a:t>毫米直徑夥粒；劣：多屬土塊或硬結皮，少碎屑</a:t>
            </a:r>
            <a:r>
              <a:rPr lang="en-GB" altLang="zh-TW" dirty="0"/>
              <a:t>)</a:t>
            </a:r>
            <a:endParaRPr lang="en-US" altLang="zh-TW" dirty="0"/>
          </a:p>
          <a:p>
            <a:r>
              <a:rPr lang="zh-TW" altLang="zh-TW" sz="1700" dirty="0"/>
              <a:t>步驟八</a:t>
            </a:r>
          </a:p>
          <a:p>
            <a:r>
              <a:rPr lang="zh-TW" altLang="zh-TW" sz="1700" dirty="0"/>
              <a:t>數土磚中</a:t>
            </a:r>
            <a:r>
              <a:rPr lang="zh-TW" altLang="zh-TW" sz="1700" dirty="0">
                <a:solidFill>
                  <a:srgbClr val="FF0000"/>
                </a:solidFill>
              </a:rPr>
              <a:t>蚯蚓數目</a:t>
            </a:r>
            <a:endParaRPr lang="zh-TW" altLang="zh-TW" sz="1700" dirty="0"/>
          </a:p>
          <a:p>
            <a:r>
              <a:rPr lang="en-GB" altLang="zh-TW" sz="1700" dirty="0"/>
              <a:t>(</a:t>
            </a:r>
            <a:r>
              <a:rPr lang="zh-TW" altLang="zh-TW" sz="1700" dirty="0"/>
              <a:t>良：超過</a:t>
            </a:r>
            <a:r>
              <a:rPr lang="en-GB" altLang="zh-TW" sz="1700" dirty="0"/>
              <a:t>6</a:t>
            </a:r>
            <a:r>
              <a:rPr lang="zh-TW" altLang="zh-TW" sz="1700" dirty="0"/>
              <a:t>條；可：</a:t>
            </a:r>
            <a:r>
              <a:rPr lang="en-GB" altLang="zh-TW" sz="1700" dirty="0"/>
              <a:t>4-6</a:t>
            </a:r>
            <a:r>
              <a:rPr lang="zh-TW" altLang="zh-TW" sz="1700" dirty="0"/>
              <a:t>條；劣：</a:t>
            </a:r>
            <a:r>
              <a:rPr lang="en-GB" altLang="zh-TW" sz="1700" dirty="0"/>
              <a:t>0-3</a:t>
            </a:r>
            <a:r>
              <a:rPr lang="zh-TW" altLang="zh-TW" sz="1700" dirty="0"/>
              <a:t>條</a:t>
            </a:r>
            <a:r>
              <a:rPr lang="en-GB" altLang="zh-TW" sz="1700" dirty="0"/>
              <a:t>)</a:t>
            </a:r>
            <a:endParaRPr lang="en-US" altLang="zh-TW" sz="1700" dirty="0"/>
          </a:p>
          <a:p>
            <a:r>
              <a:rPr lang="zh-TW" altLang="en-US" sz="1700" dirty="0"/>
              <a:t>步驟九</a:t>
            </a:r>
            <a:endParaRPr lang="en-US" altLang="zh-TW" sz="1700" dirty="0"/>
          </a:p>
          <a:p>
            <a:r>
              <a:rPr lang="zh-TW" altLang="en-US" sz="1700" dirty="0"/>
              <a:t>檢視雨天土壤黏在鞋底程度，可</a:t>
            </a:r>
            <a:r>
              <a:rPr lang="zh-TW" altLang="en-US" sz="2200" dirty="0">
                <a:solidFill>
                  <a:srgbClr val="FF0000"/>
                </a:solidFill>
              </a:rPr>
              <a:t>判斷缺鈣狀況</a:t>
            </a:r>
            <a:endParaRPr lang="zh-TW" altLang="en-US" sz="3000" dirty="0">
              <a:solidFill>
                <a:srgbClr val="FF0000"/>
              </a:solidFill>
            </a:endParaRPr>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8918500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0200" y="451022"/>
            <a:ext cx="4917989" cy="809367"/>
          </a:xfrm>
        </p:spPr>
        <p:txBody>
          <a:bodyPr>
            <a:normAutofit fontScale="90000"/>
          </a:bodyPr>
          <a:lstStyle/>
          <a:p>
            <a:r>
              <a:rPr lang="zh-TW" altLang="en-US" dirty="0"/>
              <a:t>判斷土壤缺鈣狀況</a:t>
            </a:r>
            <a:br>
              <a:rPr lang="zh-TW" altLang="en-US" sz="4400" dirty="0"/>
            </a:br>
            <a:endParaRPr lang="zh-TW" altLang="en-US" dirty="0"/>
          </a:p>
        </p:txBody>
      </p:sp>
      <p:sp>
        <p:nvSpPr>
          <p:cNvPr id="3" name="內容版面配置區 2"/>
          <p:cNvSpPr>
            <a:spLocks noGrp="1"/>
          </p:cNvSpPr>
          <p:nvPr>
            <p:ph idx="1"/>
          </p:nvPr>
        </p:nvSpPr>
        <p:spPr>
          <a:xfrm>
            <a:off x="562233" y="1260389"/>
            <a:ext cx="10942380" cy="5381368"/>
          </a:xfrm>
        </p:spPr>
        <p:txBody>
          <a:bodyPr>
            <a:normAutofit fontScale="92500" lnSpcReduction="10000"/>
          </a:bodyPr>
          <a:lstStyle/>
          <a:p>
            <a:pPr marL="0" indent="0">
              <a:buNone/>
            </a:pPr>
            <a:r>
              <a:rPr lang="zh-TW" altLang="en-US" sz="2600" dirty="0"/>
              <a:t>檢視雨天土壤黏在鞋底的程度</a:t>
            </a:r>
            <a:endParaRPr lang="en-US" altLang="zh-TW" sz="2600" dirty="0"/>
          </a:p>
          <a:p>
            <a:r>
              <a:rPr lang="zh-TW" altLang="zh-TW" sz="2600" dirty="0"/>
              <a:t>缺鈣的黏土，礦物片晶坍塌相覆，膠體散墜成層，排成類似水槽邊緣的黏手污垢。拿起這類黏土在手中捲動，它會像可塑性膠泥般可捲成長條狀。黏泥告訴我們土壤的鈣質一直在嚴重流失</a:t>
            </a:r>
            <a:endParaRPr lang="en-US" altLang="zh-TW" sz="2600" dirty="0"/>
          </a:p>
          <a:p>
            <a:r>
              <a:rPr lang="zh-TW" altLang="zh-TW" sz="2600" dirty="0"/>
              <a:t>黏土缺鈣時的特强黏性，沿自</a:t>
            </a:r>
            <a:r>
              <a:rPr lang="zh-TW" altLang="zh-TW" sz="2600" dirty="0">
                <a:solidFill>
                  <a:srgbClr val="FF0000"/>
                </a:solidFill>
              </a:rPr>
              <a:t>鎂離子疊加</a:t>
            </a:r>
            <a:r>
              <a:rPr lang="zh-TW" altLang="zh-TW" sz="2600" dirty="0"/>
              <a:t>令黏土變成</a:t>
            </a:r>
            <a:r>
              <a:rPr lang="zh-TW" altLang="zh-TW" sz="2600" dirty="0">
                <a:solidFill>
                  <a:srgbClr val="FF0000"/>
                </a:solidFill>
              </a:rPr>
              <a:t>微細的板層結構</a:t>
            </a:r>
            <a:r>
              <a:rPr lang="zh-TW" altLang="zh-TW" sz="2600" dirty="0"/>
              <a:t>，</a:t>
            </a:r>
            <a:r>
              <a:rPr lang="zh-TW" altLang="zh-TW" sz="2600" dirty="0">
                <a:solidFill>
                  <a:srgbClr val="FF0000"/>
                </a:solidFill>
              </a:rPr>
              <a:t>平衡排列而互相吸引，沒有空位讓空氣進入</a:t>
            </a:r>
            <a:r>
              <a:rPr lang="zh-TW" altLang="zh-TW" sz="2600" dirty="0"/>
              <a:t>。</a:t>
            </a:r>
            <a:r>
              <a:rPr lang="zh-TW" altLang="zh-TW" sz="2600" dirty="0">
                <a:solidFill>
                  <a:srgbClr val="0070C0"/>
                </a:solidFill>
              </a:rPr>
              <a:t>補充所缺的鈣</a:t>
            </a:r>
            <a:r>
              <a:rPr lang="zh-TW" altLang="zh-TW" sz="2600" dirty="0"/>
              <a:t>，可使這些小型板層結構作</a:t>
            </a:r>
            <a:r>
              <a:rPr lang="en-US" altLang="zh-TW" sz="2600" dirty="0"/>
              <a:t>90</a:t>
            </a:r>
            <a:r>
              <a:rPr lang="en-US" altLang="zh-TW" sz="2600" dirty="0">
                <a:sym typeface="Symbol" panose="05050102010706020507" pitchFamily="18" charset="2"/>
              </a:rPr>
              <a:t></a:t>
            </a:r>
            <a:r>
              <a:rPr lang="zh-TW" altLang="zh-TW" sz="2600" dirty="0"/>
              <a:t>轉彎，彼此排斥或驅散，推開黏土板層，重整土壤結構，氧氣能進入土壤裡，微生物便有空間在其中生長</a:t>
            </a:r>
            <a:endParaRPr lang="en-US" altLang="zh-TW" sz="2600" dirty="0"/>
          </a:p>
          <a:p>
            <a:r>
              <a:rPr lang="zh-TW" altLang="zh-TW" sz="2600" dirty="0"/>
              <a:t>細菌的黏液會形成微聚結，而真菌的纒繞性菌絲，也會拉動這些微粒子，形成微距聚集，建構更多通道和走廊給水和氧氣，土壤便不會再黏結了。這藉著補充鈣而重整結構的過程，稱為</a:t>
            </a:r>
            <a:r>
              <a:rPr lang="zh-TW" altLang="zh-TW" sz="2600" dirty="0">
                <a:solidFill>
                  <a:srgbClr val="FF0000"/>
                </a:solidFill>
              </a:rPr>
              <a:t>絮凝</a:t>
            </a:r>
            <a:r>
              <a:rPr lang="en-US" altLang="zh-TW" sz="2600" dirty="0"/>
              <a:t>(</a:t>
            </a:r>
            <a:r>
              <a:rPr lang="en-GB" altLang="zh-TW" sz="2600" dirty="0"/>
              <a:t>flocculation)</a:t>
            </a:r>
            <a:r>
              <a:rPr lang="zh-TW" altLang="zh-TW" sz="2600" dirty="0"/>
              <a:t>。</a:t>
            </a:r>
          </a:p>
          <a:p>
            <a:r>
              <a:rPr lang="zh-TW" altLang="zh-TW" sz="2600" dirty="0"/>
              <a:t>黏土的類型始終決定於母岩性質</a:t>
            </a:r>
            <a:r>
              <a:rPr lang="zh-TW" altLang="en-US" sz="2600" dirty="0"/>
              <a:t>，有些</a:t>
            </a:r>
            <a:r>
              <a:rPr lang="zh-TW" altLang="zh-TW" sz="2600" dirty="0"/>
              <a:t>鈣與鎂的比例為</a:t>
            </a:r>
            <a:r>
              <a:rPr lang="en-US" altLang="zh-TW" sz="2600" dirty="0"/>
              <a:t>7:1</a:t>
            </a:r>
            <a:r>
              <a:rPr lang="zh-TW" altLang="en-US" sz="2600" dirty="0"/>
              <a:t>，有些可以</a:t>
            </a:r>
            <a:r>
              <a:rPr lang="zh-TW" altLang="zh-TW" sz="2600" dirty="0"/>
              <a:t>是</a:t>
            </a:r>
            <a:r>
              <a:rPr lang="en-US" altLang="zh-TW" sz="2600" dirty="0"/>
              <a:t>5:1</a:t>
            </a:r>
            <a:endParaRPr lang="en-US" altLang="zh-TW" sz="3000" dirty="0"/>
          </a:p>
          <a:p>
            <a:r>
              <a:rPr lang="zh-TW" altLang="en-US" sz="2600" dirty="0"/>
              <a:t>加石灰真的可解決土壤缺鈣嗎</a:t>
            </a:r>
            <a:r>
              <a:rPr lang="zh-TW" altLang="en-US" sz="2800" dirty="0"/>
              <a:t>？</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002951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1346" y="611659"/>
            <a:ext cx="8180173" cy="889687"/>
          </a:xfrm>
        </p:spPr>
        <p:txBody>
          <a:bodyPr>
            <a:noAutofit/>
          </a:bodyPr>
          <a:lstStyle/>
          <a:p>
            <a:r>
              <a:rPr lang="zh-TW" altLang="en-US" sz="2400" dirty="0"/>
              <a:t>顯微鏡下：</a:t>
            </a:r>
            <a:br>
              <a:rPr lang="en-US" altLang="zh-TW" sz="2400" dirty="0"/>
            </a:br>
            <a:r>
              <a:rPr lang="zh-TW" altLang="en-US" sz="2400" dirty="0"/>
              <a:t>可見真菌菌絲上的草酸鹽結晶，有助吸著土中鈣離子免流失</a:t>
            </a:r>
          </a:p>
        </p:txBody>
      </p:sp>
      <p:pic>
        <p:nvPicPr>
          <p:cNvPr id="4" name="內容版面配置區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625811" y="1644260"/>
            <a:ext cx="5566719" cy="4952462"/>
          </a:xfrm>
        </p:spPr>
      </p:pic>
      <p:pic>
        <p:nvPicPr>
          <p:cNvPr id="5" name="圖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79627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631093" y="549970"/>
            <a:ext cx="8922050" cy="630100"/>
          </a:xfrm>
        </p:spPr>
        <p:txBody>
          <a:bodyPr>
            <a:normAutofit fontScale="90000"/>
          </a:bodyPr>
          <a:lstStyle/>
          <a:p>
            <a:r>
              <a:rPr lang="zh-TW" altLang="en-US" sz="4000" dirty="0"/>
              <a:t>怎樣才知做得對</a:t>
            </a:r>
            <a:r>
              <a:rPr lang="zh-TW" altLang="en-US" dirty="0"/>
              <a:t>？</a:t>
            </a:r>
          </a:p>
        </p:txBody>
      </p:sp>
      <p:sp>
        <p:nvSpPr>
          <p:cNvPr id="6" name="內容版面配置區 5"/>
          <p:cNvSpPr>
            <a:spLocks noGrp="1"/>
          </p:cNvSpPr>
          <p:nvPr>
            <p:ph idx="1"/>
          </p:nvPr>
        </p:nvSpPr>
        <p:spPr>
          <a:xfrm>
            <a:off x="617838" y="1538416"/>
            <a:ext cx="10886774" cy="4372806"/>
          </a:xfrm>
        </p:spPr>
        <p:txBody>
          <a:bodyPr>
            <a:normAutofit/>
          </a:bodyPr>
          <a:lstStyle/>
          <a:p>
            <a:pPr marL="0" indent="0">
              <a:buNone/>
            </a:pPr>
            <a:r>
              <a:rPr lang="zh-TW" altLang="en-US" dirty="0"/>
              <a:t>國際</a:t>
            </a:r>
            <a:r>
              <a:rPr lang="en-US" altLang="zh-TW" dirty="0"/>
              <a:t>(</a:t>
            </a:r>
            <a:r>
              <a:rPr lang="zh-TW" altLang="en-US" dirty="0"/>
              <a:t>量性</a:t>
            </a:r>
            <a:r>
              <a:rPr lang="en-US" altLang="zh-TW" dirty="0"/>
              <a:t>)</a:t>
            </a:r>
            <a:r>
              <a:rPr lang="zh-TW" altLang="en-US" dirty="0"/>
              <a:t>標準：</a:t>
            </a:r>
            <a:r>
              <a:rPr lang="en-GB" altLang="zh-TW" dirty="0"/>
              <a:t> </a:t>
            </a:r>
            <a:r>
              <a:rPr lang="zh-TW" altLang="en-US" dirty="0"/>
              <a:t>以</a:t>
            </a:r>
            <a:r>
              <a:rPr lang="zh-TW" altLang="en-US" dirty="0">
                <a:solidFill>
                  <a:srgbClr val="FF0000"/>
                </a:solidFill>
              </a:rPr>
              <a:t>每克</a:t>
            </a:r>
            <a:r>
              <a:rPr lang="zh-TW" altLang="en-US" dirty="0"/>
              <a:t>乾新鮮堆肥計算</a:t>
            </a:r>
            <a:endParaRPr lang="en-US" altLang="zh-TW" dirty="0"/>
          </a:p>
          <a:p>
            <a:pPr lvl="0"/>
            <a:r>
              <a:rPr lang="zh-TW" altLang="en-US" dirty="0"/>
              <a:t>每克乾堆肥中，</a:t>
            </a:r>
            <a:r>
              <a:rPr lang="zh-TW" altLang="en-US" dirty="0">
                <a:solidFill>
                  <a:srgbClr val="FF0000"/>
                </a:solidFill>
              </a:rPr>
              <a:t>活躍細菌</a:t>
            </a:r>
            <a:r>
              <a:rPr lang="zh-TW" altLang="en-US" dirty="0"/>
              <a:t>含量不少於</a:t>
            </a:r>
            <a:r>
              <a:rPr lang="en-GB" altLang="zh-TW" dirty="0"/>
              <a:t>15-30</a:t>
            </a:r>
            <a:r>
              <a:rPr lang="zh-TW" altLang="en-US" dirty="0"/>
              <a:t>微克</a:t>
            </a:r>
            <a:r>
              <a:rPr lang="en-US" altLang="zh-TW" dirty="0"/>
              <a:t>(</a:t>
            </a:r>
            <a:r>
              <a:rPr lang="en-GB" altLang="zh-TW" dirty="0" err="1"/>
              <a:t>μg</a:t>
            </a:r>
            <a:r>
              <a:rPr lang="en-US" altLang="zh-TW" dirty="0"/>
              <a:t>)</a:t>
            </a:r>
            <a:endParaRPr lang="zh-TW" altLang="zh-TW" dirty="0"/>
          </a:p>
          <a:p>
            <a:pPr lvl="0"/>
            <a:r>
              <a:rPr lang="zh-TW" altLang="en-US" dirty="0"/>
              <a:t>每克乾堆肥中，</a:t>
            </a:r>
            <a:r>
              <a:rPr lang="zh-TW" altLang="en-US" dirty="0">
                <a:solidFill>
                  <a:srgbClr val="FF0000"/>
                </a:solidFill>
              </a:rPr>
              <a:t>整體細菌</a:t>
            </a:r>
            <a:r>
              <a:rPr lang="zh-TW" altLang="en-US" dirty="0"/>
              <a:t>含量，</a:t>
            </a:r>
            <a:r>
              <a:rPr lang="en-US" altLang="zh-TW" dirty="0"/>
              <a:t>(</a:t>
            </a:r>
            <a:r>
              <a:rPr lang="zh-TW" altLang="en-US" dirty="0"/>
              <a:t>在</a:t>
            </a:r>
            <a:r>
              <a:rPr lang="zh-TW" altLang="en-US" dirty="0">
                <a:solidFill>
                  <a:srgbClr val="00B050"/>
                </a:solidFill>
              </a:rPr>
              <a:t>真菌堆肥</a:t>
            </a:r>
            <a:r>
              <a:rPr lang="zh-TW" altLang="en-US" dirty="0"/>
              <a:t>中</a:t>
            </a:r>
            <a:r>
              <a:rPr lang="en-US" altLang="zh-TW" dirty="0"/>
              <a:t>)</a:t>
            </a:r>
            <a:r>
              <a:rPr lang="zh-TW" altLang="en-US" dirty="0"/>
              <a:t>不少於</a:t>
            </a:r>
            <a:r>
              <a:rPr lang="en-GB" altLang="zh-TW" dirty="0"/>
              <a:t>150</a:t>
            </a:r>
            <a:r>
              <a:rPr lang="zh-TW" altLang="en-US" dirty="0"/>
              <a:t>微克，或</a:t>
            </a:r>
            <a:r>
              <a:rPr lang="en-US" altLang="zh-TW" dirty="0"/>
              <a:t>(</a:t>
            </a:r>
            <a:r>
              <a:rPr lang="zh-TW" altLang="en-US" dirty="0"/>
              <a:t>在</a:t>
            </a:r>
            <a:r>
              <a:rPr lang="zh-TW" altLang="en-US" dirty="0">
                <a:solidFill>
                  <a:srgbClr val="00B0F0"/>
                </a:solidFill>
              </a:rPr>
              <a:t>細菌堆肥</a:t>
            </a:r>
            <a:r>
              <a:rPr lang="zh-TW" altLang="en-US" dirty="0"/>
              <a:t>中</a:t>
            </a:r>
            <a:r>
              <a:rPr lang="en-US" altLang="zh-TW" dirty="0"/>
              <a:t>)</a:t>
            </a:r>
            <a:r>
              <a:rPr lang="zh-TW" altLang="en-US" dirty="0"/>
              <a:t>在</a:t>
            </a:r>
            <a:r>
              <a:rPr lang="en-GB" altLang="zh-TW" dirty="0"/>
              <a:t>300</a:t>
            </a:r>
            <a:r>
              <a:rPr lang="zh-TW" altLang="en-US" dirty="0"/>
              <a:t>微克或以上</a:t>
            </a:r>
            <a:endParaRPr lang="en-US" altLang="zh-TW" dirty="0"/>
          </a:p>
          <a:p>
            <a:pPr lvl="0"/>
            <a:r>
              <a:rPr lang="zh-TW" altLang="en-US" dirty="0"/>
              <a:t>每克乾堆肥中，</a:t>
            </a:r>
            <a:r>
              <a:rPr lang="zh-TW" altLang="en-US" dirty="0">
                <a:solidFill>
                  <a:srgbClr val="FF0000"/>
                </a:solidFill>
              </a:rPr>
              <a:t>活躍真菌</a:t>
            </a:r>
            <a:r>
              <a:rPr lang="zh-TW" altLang="en-US" dirty="0"/>
              <a:t>含量不少於</a:t>
            </a:r>
            <a:r>
              <a:rPr lang="en-GB" altLang="zh-TW" dirty="0"/>
              <a:t>2-10</a:t>
            </a:r>
            <a:r>
              <a:rPr lang="zh-TW" altLang="en-US" dirty="0"/>
              <a:t>微克</a:t>
            </a:r>
            <a:endParaRPr lang="zh-TW" altLang="zh-TW" dirty="0"/>
          </a:p>
          <a:p>
            <a:pPr lvl="0"/>
            <a:r>
              <a:rPr lang="zh-TW" altLang="en-US" dirty="0"/>
              <a:t>每克乾堆肥中，</a:t>
            </a:r>
            <a:r>
              <a:rPr lang="zh-TW" altLang="en-US" dirty="0">
                <a:solidFill>
                  <a:srgbClr val="FF0000"/>
                </a:solidFill>
              </a:rPr>
              <a:t>整體真菌</a:t>
            </a:r>
            <a:r>
              <a:rPr lang="zh-TW" altLang="en-US" dirty="0"/>
              <a:t>含量，</a:t>
            </a:r>
            <a:r>
              <a:rPr lang="en-US" altLang="zh-TW" dirty="0"/>
              <a:t>(</a:t>
            </a:r>
            <a:r>
              <a:rPr lang="zh-TW" altLang="en-US" dirty="0"/>
              <a:t>在</a:t>
            </a:r>
            <a:r>
              <a:rPr lang="zh-TW" altLang="en-US" dirty="0">
                <a:solidFill>
                  <a:srgbClr val="00B0F0"/>
                </a:solidFill>
              </a:rPr>
              <a:t>細菌堆肥</a:t>
            </a:r>
            <a:r>
              <a:rPr lang="zh-TW" altLang="en-US" dirty="0"/>
              <a:t>中</a:t>
            </a:r>
            <a:r>
              <a:rPr lang="en-US" altLang="zh-TW" dirty="0"/>
              <a:t>)</a:t>
            </a:r>
            <a:r>
              <a:rPr lang="zh-TW" altLang="en-US" dirty="0"/>
              <a:t>不少於</a:t>
            </a:r>
            <a:r>
              <a:rPr lang="en-GB" altLang="zh-TW" dirty="0"/>
              <a:t>150</a:t>
            </a:r>
            <a:r>
              <a:rPr lang="zh-TW" altLang="en-US" dirty="0"/>
              <a:t>微克，</a:t>
            </a:r>
            <a:r>
              <a:rPr lang="en-US" altLang="zh-TW" dirty="0"/>
              <a:t>(</a:t>
            </a:r>
            <a:r>
              <a:rPr lang="zh-TW" altLang="en-US" dirty="0"/>
              <a:t>在</a:t>
            </a:r>
            <a:r>
              <a:rPr lang="zh-TW" altLang="en-US" dirty="0">
                <a:solidFill>
                  <a:srgbClr val="00B050"/>
                </a:solidFill>
              </a:rPr>
              <a:t>真菌堆肥</a:t>
            </a:r>
            <a:r>
              <a:rPr lang="zh-TW" altLang="en-US" dirty="0"/>
              <a:t>中</a:t>
            </a:r>
            <a:r>
              <a:rPr lang="en-US" altLang="zh-TW" dirty="0"/>
              <a:t>)</a:t>
            </a:r>
            <a:r>
              <a:rPr lang="zh-TW" altLang="en-US" dirty="0"/>
              <a:t>在</a:t>
            </a:r>
            <a:r>
              <a:rPr lang="en-GB" altLang="zh-TW" dirty="0"/>
              <a:t> 500</a:t>
            </a:r>
            <a:r>
              <a:rPr lang="zh-TW" altLang="en-US" dirty="0"/>
              <a:t>微克或以上</a:t>
            </a:r>
            <a:r>
              <a:rPr lang="en-GB" altLang="zh-TW" dirty="0"/>
              <a:t> </a:t>
            </a:r>
          </a:p>
          <a:p>
            <a:pPr lvl="0"/>
            <a:r>
              <a:rPr lang="zh-TW" altLang="en-US" dirty="0">
                <a:solidFill>
                  <a:srgbClr val="FF0000"/>
                </a:solidFill>
              </a:rPr>
              <a:t>真菌菌絲直徑</a:t>
            </a:r>
            <a:r>
              <a:rPr lang="zh-TW" altLang="en-US" dirty="0"/>
              <a:t>，平均在</a:t>
            </a:r>
            <a:r>
              <a:rPr lang="en-US" altLang="zh-TW" dirty="0"/>
              <a:t>2.5</a:t>
            </a:r>
            <a:r>
              <a:rPr lang="zh-TW" altLang="en-US" dirty="0"/>
              <a:t>微米或以上</a:t>
            </a:r>
            <a:endParaRPr lang="zh-TW" altLang="zh-TW" dirty="0"/>
          </a:p>
          <a:p>
            <a:r>
              <a:rPr lang="zh-TW" altLang="en-US" dirty="0"/>
              <a:t>每克乾堆肥中，含</a:t>
            </a:r>
            <a:r>
              <a:rPr lang="en-GB" altLang="zh-TW" dirty="0"/>
              <a:t>50,000</a:t>
            </a:r>
            <a:r>
              <a:rPr lang="zh-TW" altLang="en-US" dirty="0"/>
              <a:t>或以上</a:t>
            </a:r>
            <a:r>
              <a:rPr lang="zh-TW" altLang="en-US" dirty="0">
                <a:solidFill>
                  <a:srgbClr val="FF0000"/>
                </a:solidFill>
              </a:rPr>
              <a:t>原生動物</a:t>
            </a:r>
            <a:r>
              <a:rPr lang="zh-TW" altLang="en-US" dirty="0"/>
              <a:t>，</a:t>
            </a:r>
            <a:r>
              <a:rPr lang="en-GB" altLang="zh-TW" dirty="0"/>
              <a:t> </a:t>
            </a:r>
            <a:r>
              <a:rPr lang="zh-TW" altLang="en-US" dirty="0"/>
              <a:t>其中</a:t>
            </a:r>
            <a:r>
              <a:rPr lang="zh-TW" altLang="en-US" dirty="0">
                <a:solidFill>
                  <a:srgbClr val="FF0000"/>
                </a:solidFill>
              </a:rPr>
              <a:t>鞭毛蟲</a:t>
            </a:r>
            <a:r>
              <a:rPr lang="zh-TW" altLang="en-US" dirty="0"/>
              <a:t>佔</a:t>
            </a:r>
            <a:r>
              <a:rPr lang="en-GB" altLang="zh-TW" dirty="0"/>
              <a:t>25,000</a:t>
            </a:r>
            <a:r>
              <a:rPr lang="zh-TW" altLang="en-US" dirty="0"/>
              <a:t>或以上，</a:t>
            </a:r>
            <a:r>
              <a:rPr lang="zh-TW" altLang="en-US" dirty="0">
                <a:solidFill>
                  <a:srgbClr val="FF0000"/>
                </a:solidFill>
              </a:rPr>
              <a:t>根足蟲</a:t>
            </a:r>
            <a:r>
              <a:rPr lang="en-US" altLang="zh-TW" dirty="0"/>
              <a:t>(</a:t>
            </a:r>
            <a:r>
              <a:rPr lang="zh-TW" altLang="en-US" dirty="0"/>
              <a:t>變形蟲</a:t>
            </a:r>
            <a:r>
              <a:rPr lang="en-US" altLang="zh-TW" dirty="0"/>
              <a:t>)</a:t>
            </a:r>
            <a:r>
              <a:rPr lang="zh-TW" altLang="en-US" dirty="0"/>
              <a:t>在</a:t>
            </a:r>
            <a:r>
              <a:rPr lang="en-GB" altLang="zh-TW" dirty="0"/>
              <a:t>25,000</a:t>
            </a:r>
            <a:r>
              <a:rPr lang="zh-TW" altLang="en-US" dirty="0"/>
              <a:t>或以上，</a:t>
            </a:r>
            <a:r>
              <a:rPr lang="zh-TW" altLang="en-US" dirty="0">
                <a:solidFill>
                  <a:srgbClr val="FF0000"/>
                </a:solidFill>
              </a:rPr>
              <a:t>纖毛蟲</a:t>
            </a:r>
            <a:r>
              <a:rPr lang="zh-TW" altLang="en-US" dirty="0"/>
              <a:t>在</a:t>
            </a:r>
            <a:r>
              <a:rPr lang="en-GB" altLang="zh-TW" dirty="0"/>
              <a:t>50-100</a:t>
            </a:r>
            <a:r>
              <a:rPr lang="zh-TW" altLang="en-US" dirty="0"/>
              <a:t>之間。過多纖毛蟲，顯示土壤缺氧，原因可能是土壤板結、水積或土壤斷裂不均</a:t>
            </a:r>
            <a:endParaRPr lang="en-US" altLang="zh-TW" dirty="0"/>
          </a:p>
          <a:p>
            <a:r>
              <a:rPr lang="zh-TW" altLang="en-US" dirty="0"/>
              <a:t>每克乾堆肥中，含</a:t>
            </a:r>
            <a:r>
              <a:rPr lang="en-GB" altLang="zh-TW" dirty="0"/>
              <a:t>20-100 </a:t>
            </a:r>
            <a:r>
              <a:rPr lang="zh-TW" altLang="en-US" dirty="0">
                <a:solidFill>
                  <a:srgbClr val="FF0000"/>
                </a:solidFill>
              </a:rPr>
              <a:t>有益的線</a:t>
            </a:r>
            <a:r>
              <a:rPr lang="zh-TW" altLang="en-US" dirty="0"/>
              <a:t>蟲，即以細菌、真菌或其他線蟲為食物，而不是以吃植物根部維生的</a:t>
            </a:r>
            <a:endParaRPr lang="zh-TW"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937150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0201" y="352169"/>
            <a:ext cx="6561438" cy="1050324"/>
          </a:xfrm>
        </p:spPr>
        <p:txBody>
          <a:bodyPr>
            <a:normAutofit fontScale="90000"/>
          </a:bodyPr>
          <a:lstStyle/>
          <a:p>
            <a:r>
              <a:rPr lang="zh-TW" altLang="en-US" sz="3200" dirty="0"/>
              <a:t>無機鹽化肥不行，</a:t>
            </a:r>
            <a:br>
              <a:rPr lang="en-US" altLang="zh-TW" sz="3200" dirty="0"/>
            </a:br>
            <a:r>
              <a:rPr lang="zh-TW" altLang="en-US" sz="3200" dirty="0"/>
              <a:t>改用有機肥料不就解決問題了嗎？</a:t>
            </a:r>
          </a:p>
        </p:txBody>
      </p:sp>
      <p:sp>
        <p:nvSpPr>
          <p:cNvPr id="3" name="內容版面配置區 2"/>
          <p:cNvSpPr>
            <a:spLocks noGrp="1"/>
          </p:cNvSpPr>
          <p:nvPr>
            <p:ph idx="1"/>
          </p:nvPr>
        </p:nvSpPr>
        <p:spPr>
          <a:xfrm>
            <a:off x="543697" y="1507524"/>
            <a:ext cx="10960915" cy="4831492"/>
          </a:xfrm>
        </p:spPr>
        <p:txBody>
          <a:bodyPr>
            <a:normAutofit fontScale="77500" lnSpcReduction="20000"/>
          </a:bodyPr>
          <a:lstStyle/>
          <a:p>
            <a:pPr marL="0" indent="0">
              <a:buNone/>
            </a:pPr>
            <a:r>
              <a:rPr lang="zh-TW" altLang="en-US" sz="3600" dirty="0"/>
              <a:t>水溶性肥料的問題</a:t>
            </a:r>
            <a:endParaRPr lang="en-US" altLang="zh-TW" sz="3600" dirty="0"/>
          </a:p>
          <a:p>
            <a:pPr marL="0" indent="0">
              <a:buNone/>
            </a:pPr>
            <a:endParaRPr lang="en-US" altLang="zh-TW" sz="2800" dirty="0"/>
          </a:p>
          <a:p>
            <a:pPr marL="0" indent="0">
              <a:buNone/>
            </a:pPr>
            <a:r>
              <a:rPr lang="zh-TW" altLang="zh-TW" sz="3300" dirty="0">
                <a:solidFill>
                  <a:srgbClr val="FF0000"/>
                </a:solidFill>
              </a:rPr>
              <a:t>植物、微生物與土壤之間的互動</a:t>
            </a:r>
            <a:r>
              <a:rPr lang="zh-TW" altLang="en-US" sz="2800" dirty="0"/>
              <a:t>，</a:t>
            </a:r>
            <a:r>
              <a:rPr lang="zh-TW" altLang="en-US" sz="3100" dirty="0"/>
              <a:t>再知多一點點：</a:t>
            </a:r>
            <a:endParaRPr lang="en-US" altLang="zh-TW" sz="3100" dirty="0"/>
          </a:p>
          <a:p>
            <a:pPr marL="0" indent="0">
              <a:buNone/>
            </a:pPr>
            <a:endParaRPr lang="en-US" altLang="zh-TW" sz="2800" dirty="0"/>
          </a:p>
          <a:p>
            <a:r>
              <a:rPr lang="zh-TW" altLang="zh-TW" sz="2800" dirty="0"/>
              <a:t>土壤中微生物的相互關係</a:t>
            </a:r>
            <a:r>
              <a:rPr lang="en-US" altLang="zh-TW" sz="2800" dirty="0"/>
              <a:t>(</a:t>
            </a:r>
            <a:r>
              <a:rPr lang="zh-TW" altLang="zh-TW" sz="2800" dirty="0"/>
              <a:t>互惠</a:t>
            </a:r>
            <a:r>
              <a:rPr lang="zh-TW" altLang="en-US" sz="2800" dirty="0"/>
              <a:t>、</a:t>
            </a:r>
            <a:r>
              <a:rPr lang="zh-TW" altLang="zh-TW" sz="2800" dirty="0"/>
              <a:t>互害</a:t>
            </a:r>
            <a:r>
              <a:rPr lang="zh-TW" altLang="en-US" sz="2800" dirty="0"/>
              <a:t>、或</a:t>
            </a:r>
            <a:r>
              <a:rPr lang="zh-TW" altLang="zh-TW" sz="2800" dirty="0"/>
              <a:t>無利害關係</a:t>
            </a:r>
            <a:r>
              <a:rPr lang="en-US" altLang="zh-TW" sz="2800" dirty="0"/>
              <a:t>)</a:t>
            </a:r>
            <a:r>
              <a:rPr lang="zh-TW" altLang="en-US" sz="2800" dirty="0"/>
              <a:t>或</a:t>
            </a:r>
            <a:endParaRPr lang="en-US" altLang="zh-TW" sz="2800" dirty="0"/>
          </a:p>
          <a:p>
            <a:r>
              <a:rPr lang="zh-TW" altLang="en-US" sz="2800" dirty="0">
                <a:solidFill>
                  <a:srgbClr val="FF0000"/>
                </a:solidFill>
              </a:rPr>
              <a:t>互相影響</a:t>
            </a:r>
            <a:endParaRPr lang="en-US" altLang="zh-TW" sz="2800" dirty="0">
              <a:solidFill>
                <a:srgbClr val="FF0000"/>
              </a:solidFill>
            </a:endParaRPr>
          </a:p>
          <a:p>
            <a:pPr marL="0" indent="0">
              <a:buNone/>
            </a:pPr>
            <a:endParaRPr lang="en-US" altLang="zh-TW" sz="2800" dirty="0"/>
          </a:p>
          <a:p>
            <a:r>
              <a:rPr lang="zh-TW" altLang="zh-TW" sz="2800" dirty="0"/>
              <a:t>微生物的六類營養要素</a:t>
            </a:r>
            <a:r>
              <a:rPr lang="en-US" altLang="zh-TW" sz="2800" dirty="0"/>
              <a:t>(</a:t>
            </a:r>
            <a:r>
              <a:rPr lang="zh-TW" altLang="zh-TW" sz="2800" dirty="0"/>
              <a:t>碳源</a:t>
            </a:r>
            <a:r>
              <a:rPr lang="zh-TW" altLang="en-US" sz="2800" dirty="0"/>
              <a:t>、</a:t>
            </a:r>
            <a:r>
              <a:rPr lang="zh-TW" altLang="zh-TW" sz="2800" dirty="0"/>
              <a:t>氮源</a:t>
            </a:r>
            <a:r>
              <a:rPr lang="zh-TW" altLang="en-US" sz="2800" dirty="0"/>
              <a:t>、</a:t>
            </a:r>
            <a:r>
              <a:rPr lang="zh-TW" altLang="zh-TW" sz="2800" dirty="0"/>
              <a:t>能源</a:t>
            </a:r>
            <a:r>
              <a:rPr lang="zh-TW" altLang="en-US" sz="2800" dirty="0"/>
              <a:t>、</a:t>
            </a:r>
            <a:r>
              <a:rPr lang="zh-TW" altLang="zh-TW" sz="2800" dirty="0"/>
              <a:t>生長因子</a:t>
            </a:r>
            <a:r>
              <a:rPr lang="zh-TW" altLang="en-US" sz="2800" dirty="0"/>
              <a:t>、</a:t>
            </a:r>
            <a:r>
              <a:rPr lang="zh-TW" altLang="zh-TW" sz="2800" dirty="0"/>
              <a:t>無機鹽</a:t>
            </a:r>
            <a:r>
              <a:rPr lang="zh-TW" altLang="en-US" sz="2800" dirty="0"/>
              <a:t>、</a:t>
            </a:r>
            <a:r>
              <a:rPr lang="zh-TW" altLang="zh-TW" sz="2800" dirty="0"/>
              <a:t>水</a:t>
            </a:r>
            <a:r>
              <a:rPr lang="en-US" altLang="zh-TW" sz="2800" dirty="0"/>
              <a:t>)</a:t>
            </a:r>
          </a:p>
          <a:p>
            <a:r>
              <a:rPr lang="zh-TW" altLang="en-US" sz="2800" dirty="0"/>
              <a:t>也</a:t>
            </a:r>
            <a:r>
              <a:rPr lang="zh-TW" altLang="en-US" sz="2800" dirty="0">
                <a:solidFill>
                  <a:srgbClr val="FF0000"/>
                </a:solidFill>
              </a:rPr>
              <a:t>互相影響</a:t>
            </a:r>
            <a:endParaRPr lang="en-US" altLang="zh-TW" sz="2800" dirty="0">
              <a:solidFill>
                <a:srgbClr val="FF0000"/>
              </a:solidFill>
            </a:endParaRPr>
          </a:p>
          <a:p>
            <a:pPr marL="0" indent="0">
              <a:buNone/>
            </a:pPr>
            <a:br>
              <a:rPr lang="zh-TW" altLang="zh-TW" sz="2800" dirty="0"/>
            </a:br>
            <a:br>
              <a:rPr lang="en-GB" altLang="zh-TW" sz="2800" dirty="0"/>
            </a:br>
            <a:endParaRPr lang="en-US" altLang="zh-TW" sz="2800" dirty="0"/>
          </a:p>
          <a:p>
            <a:endParaRPr lang="en-US"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8171419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43448" y="475734"/>
            <a:ext cx="7111313" cy="667266"/>
          </a:xfrm>
        </p:spPr>
        <p:txBody>
          <a:bodyPr>
            <a:normAutofit/>
          </a:bodyPr>
          <a:lstStyle/>
          <a:p>
            <a:r>
              <a:rPr lang="zh-TW" altLang="en-US" dirty="0"/>
              <a:t>先從</a:t>
            </a:r>
            <a:r>
              <a:rPr lang="zh-TW" altLang="en-US" dirty="0">
                <a:solidFill>
                  <a:srgbClr val="FF0000"/>
                </a:solidFill>
              </a:rPr>
              <a:t>固氮細菌</a:t>
            </a:r>
            <a:r>
              <a:rPr lang="zh-TW" altLang="en-US" dirty="0"/>
              <a:t>和</a:t>
            </a:r>
            <a:r>
              <a:rPr lang="zh-TW" altLang="en-US" dirty="0">
                <a:solidFill>
                  <a:srgbClr val="FF0000"/>
                </a:solidFill>
              </a:rPr>
              <a:t>固氮作用</a:t>
            </a:r>
            <a:r>
              <a:rPr lang="zh-TW" altLang="en-US" dirty="0"/>
              <a:t>說起</a:t>
            </a:r>
          </a:p>
        </p:txBody>
      </p:sp>
      <p:sp>
        <p:nvSpPr>
          <p:cNvPr id="5" name="內容版面配置區 4"/>
          <p:cNvSpPr>
            <a:spLocks noGrp="1"/>
          </p:cNvSpPr>
          <p:nvPr>
            <p:ph idx="1"/>
          </p:nvPr>
        </p:nvSpPr>
        <p:spPr>
          <a:xfrm>
            <a:off x="457200" y="1390135"/>
            <a:ext cx="11047412" cy="5165124"/>
          </a:xfrm>
        </p:spPr>
        <p:txBody>
          <a:bodyPr>
            <a:normAutofit/>
          </a:bodyPr>
          <a:lstStyle/>
          <a:p>
            <a:r>
              <a:rPr lang="zh-TW" altLang="en-US" sz="2400" dirty="0"/>
              <a:t>地球本是個</a:t>
            </a:r>
            <a:r>
              <a:rPr lang="zh-TW" altLang="en-US" sz="2400" dirty="0">
                <a:solidFill>
                  <a:srgbClr val="FF0000"/>
                </a:solidFill>
              </a:rPr>
              <a:t>氮星球</a:t>
            </a:r>
            <a:r>
              <a:rPr lang="zh-TW" altLang="en-US" sz="2400" dirty="0"/>
              <a:t>。現在，</a:t>
            </a:r>
            <a:r>
              <a:rPr lang="zh-TW" altLang="zh-TW" sz="2400" dirty="0">
                <a:solidFill>
                  <a:srgbClr val="FF0000"/>
                </a:solidFill>
              </a:rPr>
              <a:t>氮</a:t>
            </a:r>
            <a:r>
              <a:rPr lang="zh-TW" altLang="zh-TW" sz="2400" dirty="0"/>
              <a:t>存在於所有組成蛋白質的氨基酸中</a:t>
            </a:r>
            <a:r>
              <a:rPr lang="zh-TW" altLang="en-US" sz="2400" dirty="0"/>
              <a:t>，</a:t>
            </a:r>
            <a:r>
              <a:rPr lang="zh-TW" altLang="zh-TW" sz="2400" dirty="0"/>
              <a:t>是</a:t>
            </a:r>
            <a:r>
              <a:rPr lang="zh-TW" altLang="zh-TW" sz="2400" dirty="0">
                <a:solidFill>
                  <a:srgbClr val="FF0000"/>
                </a:solidFill>
              </a:rPr>
              <a:t>所有生命的重要元素</a:t>
            </a:r>
            <a:endParaRPr lang="en-US" altLang="zh-TW" sz="2400" dirty="0">
              <a:solidFill>
                <a:srgbClr val="FF0000"/>
              </a:solidFill>
            </a:endParaRPr>
          </a:p>
          <a:p>
            <a:r>
              <a:rPr lang="zh-TW" altLang="zh-TW" sz="2400" dirty="0"/>
              <a:t>大氣中游離態的氮，必須在某些微生物體內，還原為結合態的氮化合物，才可被植物吸收應用。這過程稱為</a:t>
            </a:r>
            <a:r>
              <a:rPr lang="zh-TW" altLang="zh-TW" sz="2400" dirty="0">
                <a:solidFill>
                  <a:srgbClr val="FF0000"/>
                </a:solidFill>
              </a:rPr>
              <a:t>固氮</a:t>
            </a:r>
            <a:endParaRPr lang="en-US" altLang="zh-TW" sz="2400" dirty="0">
              <a:solidFill>
                <a:srgbClr val="FF0000"/>
              </a:solidFill>
            </a:endParaRPr>
          </a:p>
          <a:p>
            <a:pPr lvl="0"/>
            <a:r>
              <a:rPr lang="zh-TW" altLang="en-US" sz="2400" dirty="0"/>
              <a:t>迄今已確認有</a:t>
            </a:r>
            <a:r>
              <a:rPr lang="zh-TW" altLang="zh-TW" sz="2400" dirty="0"/>
              <a:t>固氮作用的微生物約有</a:t>
            </a:r>
            <a:r>
              <a:rPr lang="en-US" altLang="zh-TW" sz="2400" dirty="0"/>
              <a:t>50</a:t>
            </a:r>
            <a:r>
              <a:rPr lang="zh-TW" altLang="zh-TW" sz="2400" dirty="0"/>
              <a:t>個屬</a:t>
            </a:r>
            <a:r>
              <a:rPr lang="en-US" altLang="zh-TW" sz="2400" dirty="0"/>
              <a:t>90</a:t>
            </a:r>
            <a:r>
              <a:rPr lang="zh-TW" altLang="zh-TW" sz="2400" dirty="0"/>
              <a:t>多種，包括細菌、放線菌和藍藻</a:t>
            </a:r>
            <a:endParaRPr lang="en-US" altLang="zh-TW" sz="2400" dirty="0"/>
          </a:p>
          <a:p>
            <a:pPr lvl="0"/>
            <a:r>
              <a:rPr lang="zh-TW" altLang="zh-TW" sz="2400" dirty="0"/>
              <a:t>不同種類的固氮微生物與高等植物或其化生物之間，有三種不同的關係，因而分</a:t>
            </a:r>
            <a:r>
              <a:rPr lang="zh-TW" altLang="en-US" sz="2400" dirty="0"/>
              <a:t>為</a:t>
            </a:r>
            <a:r>
              <a:rPr lang="zh-TW" altLang="zh-TW" sz="2400" dirty="0">
                <a:solidFill>
                  <a:srgbClr val="FF0000"/>
                </a:solidFill>
              </a:rPr>
              <a:t>共生</a:t>
            </a:r>
            <a:r>
              <a:rPr lang="zh-TW" altLang="zh-TW" sz="2400" dirty="0"/>
              <a:t>固氮作用、</a:t>
            </a:r>
            <a:r>
              <a:rPr lang="zh-TW" altLang="zh-TW" sz="2400" dirty="0">
                <a:solidFill>
                  <a:srgbClr val="FF0000"/>
                </a:solidFill>
              </a:rPr>
              <a:t>自生</a:t>
            </a:r>
            <a:r>
              <a:rPr lang="zh-TW" altLang="zh-TW" sz="2400" dirty="0"/>
              <a:t>固氮作用和</a:t>
            </a:r>
            <a:r>
              <a:rPr lang="zh-TW" altLang="zh-TW" sz="2400" dirty="0">
                <a:solidFill>
                  <a:srgbClr val="FF0000"/>
                </a:solidFill>
              </a:rPr>
              <a:t>聯合</a:t>
            </a:r>
            <a:r>
              <a:rPr lang="zh-TW" altLang="zh-TW" sz="2400" dirty="0"/>
              <a:t>固氮作用</a:t>
            </a:r>
            <a:endParaRPr lang="en-US" altLang="zh-TW" sz="24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1700157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81665" y="401594"/>
            <a:ext cx="6715897" cy="407773"/>
          </a:xfrm>
        </p:spPr>
        <p:txBody>
          <a:bodyPr>
            <a:normAutofit fontScale="90000"/>
          </a:bodyPr>
          <a:lstStyle/>
          <a:p>
            <a:r>
              <a:rPr lang="zh-TW" altLang="zh-TW" dirty="0"/>
              <a:t>固氮作用</a:t>
            </a:r>
            <a:r>
              <a:rPr lang="zh-TW" altLang="en-US" dirty="0"/>
              <a:t>進行的條件</a:t>
            </a:r>
          </a:p>
        </p:txBody>
      </p:sp>
      <p:sp>
        <p:nvSpPr>
          <p:cNvPr id="3" name="內容版面配置區 2"/>
          <p:cNvSpPr>
            <a:spLocks noGrp="1"/>
          </p:cNvSpPr>
          <p:nvPr>
            <p:ph idx="1"/>
          </p:nvPr>
        </p:nvSpPr>
        <p:spPr>
          <a:xfrm>
            <a:off x="420130" y="970006"/>
            <a:ext cx="11084482" cy="5504936"/>
          </a:xfrm>
        </p:spPr>
        <p:txBody>
          <a:bodyPr>
            <a:normAutofit fontScale="92500"/>
          </a:bodyPr>
          <a:lstStyle/>
          <a:p>
            <a:pPr marL="0" indent="0">
              <a:buNone/>
            </a:pPr>
            <a:endParaRPr lang="en-US" altLang="zh-TW" dirty="0"/>
          </a:p>
          <a:p>
            <a:r>
              <a:rPr lang="zh-TW" altLang="zh-TW" sz="2000" dirty="0">
                <a:solidFill>
                  <a:srgbClr val="FF0000"/>
                </a:solidFill>
              </a:rPr>
              <a:t>共生</a:t>
            </a:r>
            <a:r>
              <a:rPr lang="zh-TW" altLang="zh-TW" sz="2000" dirty="0"/>
              <a:t>固氮作用</a:t>
            </a:r>
            <a:r>
              <a:rPr lang="zh-TW" altLang="en-US" dirty="0"/>
              <a:t>：</a:t>
            </a:r>
            <a:r>
              <a:rPr lang="zh-TW" altLang="zh-TW" dirty="0">
                <a:solidFill>
                  <a:srgbClr val="FF0000"/>
                </a:solidFill>
              </a:rPr>
              <a:t>豆科植物</a:t>
            </a:r>
            <a:r>
              <a:rPr lang="zh-TW" altLang="zh-TW" dirty="0"/>
              <a:t>與根瘤菌</a:t>
            </a:r>
            <a:r>
              <a:rPr lang="en-US" altLang="zh-TW" dirty="0"/>
              <a:t>rhizobium</a:t>
            </a:r>
            <a:r>
              <a:rPr lang="zh-TW" altLang="zh-TW" dirty="0"/>
              <a:t>的共生關係</a:t>
            </a:r>
            <a:r>
              <a:rPr lang="zh-TW" altLang="en-US" dirty="0"/>
              <a:t>，最廣被研究</a:t>
            </a:r>
            <a:r>
              <a:rPr lang="zh-TW" altLang="zh-TW" dirty="0"/>
              <a:t>。</a:t>
            </a:r>
            <a:r>
              <a:rPr lang="zh-TW" altLang="en-US" dirty="0"/>
              <a:t>現已確認</a:t>
            </a:r>
            <a:r>
              <a:rPr lang="zh-TW" altLang="zh-TW" dirty="0"/>
              <a:t>約有</a:t>
            </a:r>
            <a:r>
              <a:rPr lang="en-US" altLang="zh-TW" dirty="0"/>
              <a:t>600</a:t>
            </a:r>
            <a:r>
              <a:rPr lang="zh-TW" altLang="zh-TW" dirty="0"/>
              <a:t>多屬</a:t>
            </a:r>
            <a:r>
              <a:rPr lang="zh-TW" altLang="en-US" dirty="0"/>
              <a:t>；與</a:t>
            </a:r>
            <a:r>
              <a:rPr lang="zh-TW" altLang="zh-TW" dirty="0">
                <a:solidFill>
                  <a:srgbClr val="FF0000"/>
                </a:solidFill>
              </a:rPr>
              <a:t>非豆科植物</a:t>
            </a:r>
            <a:r>
              <a:rPr lang="zh-TW" altLang="en-US" dirty="0"/>
              <a:t>共生的</a:t>
            </a:r>
            <a:r>
              <a:rPr lang="zh-TW" altLang="zh-TW" dirty="0"/>
              <a:t>放線菌</a:t>
            </a:r>
            <a:r>
              <a:rPr lang="zh-TW" altLang="en-US" dirty="0"/>
              <a:t>，較遲發現，已認出的植物已有</a:t>
            </a:r>
            <a:r>
              <a:rPr lang="en-US" altLang="zh-TW" dirty="0"/>
              <a:t>21</a:t>
            </a:r>
            <a:r>
              <a:rPr lang="zh-TW" altLang="zh-TW" dirty="0"/>
              <a:t>屬</a:t>
            </a:r>
            <a:r>
              <a:rPr lang="en-US" altLang="zh-TW" dirty="0"/>
              <a:t>200</a:t>
            </a:r>
            <a:r>
              <a:rPr lang="zh-TW" altLang="zh-TW" dirty="0"/>
              <a:t>多種</a:t>
            </a:r>
            <a:r>
              <a:rPr lang="zh-TW" altLang="en-US" dirty="0"/>
              <a:t>；</a:t>
            </a:r>
            <a:r>
              <a:rPr lang="zh-TW" altLang="zh-TW" dirty="0"/>
              <a:t>藍藻</a:t>
            </a:r>
            <a:r>
              <a:rPr lang="zh-TW" altLang="en-US" dirty="0"/>
              <a:t>則更遲，但揭示的真相更奇妙</a:t>
            </a:r>
            <a:endParaRPr lang="en-US" altLang="zh-TW" dirty="0"/>
          </a:p>
          <a:p>
            <a:r>
              <a:rPr lang="zh-TW" altLang="zh-TW" dirty="0"/>
              <a:t>根瘤菌</a:t>
            </a:r>
            <a:r>
              <a:rPr lang="en-US" altLang="zh-TW" dirty="0"/>
              <a:t>rhizobium</a:t>
            </a:r>
            <a:r>
              <a:rPr lang="zh-TW" altLang="zh-TW" dirty="0"/>
              <a:t>的共生固氮作用</a:t>
            </a:r>
            <a:r>
              <a:rPr lang="zh-TW" altLang="en-US" dirty="0"/>
              <a:t>，是一個植物被迫被寄生的</a:t>
            </a:r>
            <a:r>
              <a:rPr lang="zh-TW" altLang="en-US" sz="2000" dirty="0">
                <a:solidFill>
                  <a:srgbClr val="00B0F0"/>
                </a:solidFill>
              </a:rPr>
              <a:t>厭氧過程</a:t>
            </a:r>
            <a:r>
              <a:rPr lang="zh-TW" altLang="en-US" dirty="0"/>
              <a:t>，礦化了的氮需要植物死後被細菌和真菌降解再被其他捕食者吃掉，</a:t>
            </a:r>
            <a:r>
              <a:rPr lang="zh-TW" altLang="zh-TW" dirty="0"/>
              <a:t>氮的無機形式才可放回土壤</a:t>
            </a:r>
            <a:r>
              <a:rPr lang="zh-TW" altLang="en-US" dirty="0"/>
              <a:t>。</a:t>
            </a:r>
            <a:r>
              <a:rPr lang="zh-TW" altLang="zh-TW" sz="2000" dirty="0">
                <a:solidFill>
                  <a:srgbClr val="00B050"/>
                </a:solidFill>
              </a:rPr>
              <a:t>固氮基因運作時，需要含鐵的血紅素分子</a:t>
            </a:r>
            <a:r>
              <a:rPr lang="zh-TW" altLang="en-US" sz="2000" dirty="0">
                <a:solidFill>
                  <a:srgbClr val="00B050"/>
                </a:solidFill>
              </a:rPr>
              <a:t>，</a:t>
            </a:r>
            <a:r>
              <a:rPr lang="zh-TW" altLang="zh-TW" sz="2000" dirty="0">
                <a:solidFill>
                  <a:srgbClr val="00B050"/>
                </a:solidFill>
              </a:rPr>
              <a:t>也需要有鉬、硒和砷等微量元素</a:t>
            </a:r>
            <a:r>
              <a:rPr lang="zh-TW" altLang="en-US" dirty="0"/>
              <a:t>。農人以前曾經以為</a:t>
            </a:r>
            <a:r>
              <a:rPr lang="zh-TW" altLang="zh-TW" dirty="0"/>
              <a:t>種植豆科植物</a:t>
            </a:r>
            <a:r>
              <a:rPr lang="zh-TW" altLang="en-US" dirty="0"/>
              <a:t>能</a:t>
            </a:r>
            <a:r>
              <a:rPr lang="zh-TW" altLang="zh-TW" dirty="0"/>
              <a:t>讓根瘤菌增强土壤肥力</a:t>
            </a:r>
            <a:r>
              <a:rPr lang="zh-TW" altLang="en-US" dirty="0"/>
              <a:t>。但原來</a:t>
            </a:r>
            <a:r>
              <a:rPr lang="zh-TW" altLang="zh-TW" dirty="0"/>
              <a:t>固氮基因運作時</a:t>
            </a:r>
            <a:r>
              <a:rPr lang="zh-TW" altLang="en-US" dirty="0"/>
              <a:t>，</a:t>
            </a:r>
            <a:r>
              <a:rPr lang="zh-TW" altLang="en-US" sz="2000" dirty="0">
                <a:solidFill>
                  <a:srgbClr val="FF0000"/>
                </a:solidFill>
              </a:rPr>
              <a:t>也需要液體碳作為能源</a:t>
            </a:r>
            <a:r>
              <a:rPr lang="zh-TW" altLang="en-US" dirty="0"/>
              <a:t>，</a:t>
            </a:r>
            <a:r>
              <a:rPr lang="zh-TW" altLang="zh-TW" dirty="0"/>
              <a:t>種植豆科植物</a:t>
            </a:r>
            <a:r>
              <a:rPr lang="zh-TW" altLang="en-US" dirty="0"/>
              <a:t>，其實會</a:t>
            </a:r>
            <a:r>
              <a:rPr lang="zh-TW" altLang="zh-TW" dirty="0"/>
              <a:t>耗盡土壤</a:t>
            </a:r>
            <a:r>
              <a:rPr lang="zh-TW" altLang="en-US" dirty="0"/>
              <a:t>裡的</a:t>
            </a:r>
            <a:r>
              <a:rPr lang="zh-TW" altLang="zh-TW" dirty="0"/>
              <a:t>碳</a:t>
            </a:r>
            <a:r>
              <a:rPr lang="zh-TW" altLang="en-US" dirty="0"/>
              <a:t>，不利其他植物生長。</a:t>
            </a:r>
            <a:endParaRPr lang="en-US" altLang="zh-TW" dirty="0"/>
          </a:p>
          <a:p>
            <a:r>
              <a:rPr lang="zh-TW" altLang="en-US" sz="2000" dirty="0">
                <a:solidFill>
                  <a:srgbClr val="FF0000"/>
                </a:solidFill>
              </a:rPr>
              <a:t>自生</a:t>
            </a:r>
            <a:r>
              <a:rPr lang="zh-TW" altLang="en-US" sz="2000" dirty="0"/>
              <a:t>固氮作用</a:t>
            </a:r>
            <a:r>
              <a:rPr lang="zh-TW" altLang="en-US" dirty="0"/>
              <a:t>：</a:t>
            </a:r>
            <a:r>
              <a:rPr lang="zh-TW" altLang="zh-TW" dirty="0"/>
              <a:t>固氮微生物不與其他生物發生特異關係，而能獨立地生長繁殖，</a:t>
            </a:r>
            <a:r>
              <a:rPr lang="zh-TW" altLang="en-US" dirty="0"/>
              <a:t>種類包括有</a:t>
            </a:r>
            <a:r>
              <a:rPr lang="zh-TW" altLang="zh-TW" dirty="0"/>
              <a:t>細菌、藍藻和放線菌</a:t>
            </a:r>
            <a:r>
              <a:rPr lang="en-US" altLang="zh-TW" dirty="0"/>
              <a:t>(</a:t>
            </a:r>
            <a:r>
              <a:rPr lang="zh-TW" altLang="zh-TW" dirty="0"/>
              <a:t>溫帶中性土壤</a:t>
            </a:r>
            <a:r>
              <a:rPr lang="zh-TW" altLang="en-US" dirty="0"/>
              <a:t>：</a:t>
            </a:r>
            <a:r>
              <a:rPr lang="zh-TW" altLang="zh-TW" dirty="0"/>
              <a:t>圓褐固氮菌</a:t>
            </a:r>
            <a:r>
              <a:rPr lang="zh-TW" altLang="en-US" dirty="0"/>
              <a:t>；</a:t>
            </a:r>
            <a:r>
              <a:rPr lang="zh-TW" altLang="zh-TW" dirty="0"/>
              <a:t>熱帶和亞熱帶酸性土壤</a:t>
            </a:r>
            <a:r>
              <a:rPr lang="zh-TW" altLang="en-US" dirty="0"/>
              <a:t>：</a:t>
            </a:r>
            <a:r>
              <a:rPr lang="zh-TW" altLang="zh-TW" dirty="0"/>
              <a:t>貝氏固氮菌屬</a:t>
            </a:r>
            <a:r>
              <a:rPr lang="zh-TW" altLang="en-US" dirty="0"/>
              <a:t>；</a:t>
            </a:r>
            <a:r>
              <a:rPr lang="zh-TW" altLang="zh-TW" dirty="0"/>
              <a:t>廣泛分佈於各類土壤中的</a:t>
            </a:r>
            <a:r>
              <a:rPr lang="zh-TW" altLang="en-US" dirty="0"/>
              <a:t>：</a:t>
            </a:r>
            <a:r>
              <a:rPr lang="zh-TW" altLang="zh-TW" dirty="0"/>
              <a:t>巴斯德芽孢梭菌和許多微嗜氧菌</a:t>
            </a:r>
            <a:r>
              <a:rPr lang="zh-TW" altLang="en-US" dirty="0"/>
              <a:t>如</a:t>
            </a:r>
            <a:r>
              <a:rPr lang="zh-TW" altLang="zh-TW" dirty="0"/>
              <a:t>極毛桿菌屬、無色桿菌屬、克氏桿菌屬和分枝桿菌屬等</a:t>
            </a:r>
            <a:r>
              <a:rPr lang="en-US" altLang="zh-TW" dirty="0"/>
              <a:t>)</a:t>
            </a:r>
            <a:r>
              <a:rPr lang="zh-TW" altLang="en-US" dirty="0"/>
              <a:t>。從植物根系得到食物後，變成自己的蛋白質。也必須要有</a:t>
            </a:r>
            <a:r>
              <a:rPr lang="zh-TW" altLang="zh-TW" dirty="0"/>
              <a:t>捕食者，如蚯蚓將細菌吃掉</a:t>
            </a:r>
            <a:r>
              <a:rPr lang="zh-TW" altLang="en-US" dirty="0"/>
              <a:t>後，</a:t>
            </a:r>
            <a:r>
              <a:rPr lang="zh-TW" altLang="zh-TW" dirty="0"/>
              <a:t>其排洩物才可供植物使用</a:t>
            </a:r>
            <a:r>
              <a:rPr lang="zh-TW" altLang="en-US" dirty="0"/>
              <a:t>。</a:t>
            </a:r>
            <a:endParaRPr lang="en-US" altLang="zh-TW" dirty="0"/>
          </a:p>
          <a:p>
            <a:r>
              <a:rPr lang="zh-TW" altLang="zh-TW" sz="1900" dirty="0">
                <a:solidFill>
                  <a:srgbClr val="FF0000"/>
                </a:solidFill>
              </a:rPr>
              <a:t>聯合</a:t>
            </a:r>
            <a:r>
              <a:rPr lang="zh-TW" altLang="zh-TW" sz="1900" dirty="0"/>
              <a:t>固氮作用</a:t>
            </a:r>
            <a:r>
              <a:rPr lang="zh-TW" altLang="en-US" dirty="0"/>
              <a:t>：</a:t>
            </a:r>
            <a:r>
              <a:rPr lang="zh-TW" altLang="zh-TW" dirty="0"/>
              <a:t>固氮微生物可生長在植物根系中的黏質鞘套內或皮層細胞之間，雖對植物有一定的專一性，但不形成密切的共生關係，也不形成特殊的形態結構，是一種鬆散的共生現象</a:t>
            </a:r>
            <a:r>
              <a:rPr lang="zh-TW" altLang="en-US" dirty="0"/>
              <a:t>，</a:t>
            </a:r>
            <a:r>
              <a:rPr lang="zh-TW" altLang="zh-TW" dirty="0"/>
              <a:t>已確認的有甘蔗和貝氏固氮菌、雀稗和雀稗固氮菌、小麥和芽孢細菌、水稻和無色桿菌等</a:t>
            </a:r>
            <a:r>
              <a:rPr lang="zh-TW" altLang="en-US" dirty="0"/>
              <a:t>。</a:t>
            </a:r>
            <a:r>
              <a:rPr lang="zh-TW" altLang="zh-TW" dirty="0"/>
              <a:t>多屬高光效的植物，能分泌更多的碳水化合物，有利於根系中微生物的生長和固氮。其固氮效率比在土壤中單獨生活時要高</a:t>
            </a:r>
            <a:endParaRPr lang="en-US" altLang="zh-TW" dirty="0"/>
          </a:p>
          <a:p>
            <a:r>
              <a:rPr lang="zh-TW" altLang="zh-TW" dirty="0"/>
              <a:t>在固氮過程中</a:t>
            </a:r>
            <a:r>
              <a:rPr lang="zh-TW" altLang="en-US" dirty="0"/>
              <a:t>，</a:t>
            </a:r>
            <a:r>
              <a:rPr lang="zh-TW" altLang="en-US" dirty="0">
                <a:solidFill>
                  <a:srgbClr val="00B050"/>
                </a:solidFill>
              </a:rPr>
              <a:t>一方面</a:t>
            </a:r>
            <a:r>
              <a:rPr lang="zh-TW" altLang="zh-TW" dirty="0">
                <a:solidFill>
                  <a:srgbClr val="00B050"/>
                </a:solidFill>
              </a:rPr>
              <a:t>需要含鐵的血紅素分子</a:t>
            </a:r>
            <a:r>
              <a:rPr lang="zh-TW" altLang="en-US" dirty="0">
                <a:solidFill>
                  <a:srgbClr val="00B050"/>
                </a:solidFill>
              </a:rPr>
              <a:t>，和</a:t>
            </a:r>
            <a:r>
              <a:rPr lang="zh-TW" altLang="zh-TW" dirty="0">
                <a:solidFill>
                  <a:srgbClr val="00B050"/>
                </a:solidFill>
              </a:rPr>
              <a:t>鉬、硒和砷等微量元素</a:t>
            </a:r>
            <a:r>
              <a:rPr lang="zh-TW" altLang="en-US" dirty="0"/>
              <a:t>，</a:t>
            </a:r>
            <a:r>
              <a:rPr lang="zh-TW" altLang="en-US" dirty="0">
                <a:solidFill>
                  <a:srgbClr val="FF0000"/>
                </a:solidFill>
              </a:rPr>
              <a:t>也</a:t>
            </a:r>
            <a:r>
              <a:rPr lang="zh-TW" altLang="zh-TW" dirty="0">
                <a:solidFill>
                  <a:srgbClr val="FF0000"/>
                </a:solidFill>
              </a:rPr>
              <a:t>必須依靠外來能源</a:t>
            </a:r>
            <a:r>
              <a:rPr lang="zh-TW" altLang="zh-TW" dirty="0"/>
              <a:t>，</a:t>
            </a:r>
            <a:r>
              <a:rPr lang="zh-TW" altLang="en-US" dirty="0"/>
              <a:t>且</a:t>
            </a:r>
            <a:r>
              <a:rPr lang="zh-TW" altLang="zh-TW" dirty="0"/>
              <a:t>利用效率較低。當</a:t>
            </a:r>
            <a:r>
              <a:rPr lang="zh-TW" altLang="zh-TW" dirty="0">
                <a:solidFill>
                  <a:srgbClr val="FF0000"/>
                </a:solidFill>
              </a:rPr>
              <a:t>土壤含有有機化合態氮</a:t>
            </a:r>
            <a:r>
              <a:rPr lang="en-US" altLang="zh-TW" dirty="0">
                <a:solidFill>
                  <a:srgbClr val="FF0000"/>
                </a:solidFill>
              </a:rPr>
              <a:t>(</a:t>
            </a:r>
            <a:r>
              <a:rPr lang="zh-TW" altLang="en-US" dirty="0">
                <a:solidFill>
                  <a:srgbClr val="FF0000"/>
                </a:solidFill>
              </a:rPr>
              <a:t>化肥或有機氮肥</a:t>
            </a:r>
            <a:r>
              <a:rPr lang="en-US" altLang="zh-TW" dirty="0">
                <a:solidFill>
                  <a:srgbClr val="FF0000"/>
                </a:solidFill>
              </a:rPr>
              <a:t>)</a:t>
            </a:r>
            <a:r>
              <a:rPr lang="zh-TW" altLang="zh-TW" dirty="0">
                <a:solidFill>
                  <a:srgbClr val="FF0000"/>
                </a:solidFill>
              </a:rPr>
              <a:t>時，其固氮作用的進行會受抑制</a:t>
            </a:r>
            <a:endParaRPr lang="en-US" altLang="zh-TW" dirty="0">
              <a:solidFill>
                <a:srgbClr val="FF0000"/>
              </a:solidFill>
            </a:endParaRPr>
          </a:p>
          <a:p>
            <a:endParaRPr lang="en-US" altLang="zh-TW" dirty="0"/>
          </a:p>
          <a:p>
            <a:endParaRPr lang="en-US" altLang="zh-TW" dirty="0"/>
          </a:p>
          <a:p>
            <a:endParaRPr lang="en-US" altLang="zh-TW" dirty="0"/>
          </a:p>
          <a:p>
            <a:endParaRPr lang="en-US"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188886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44595" y="240957"/>
            <a:ext cx="6802394" cy="858794"/>
          </a:xfrm>
        </p:spPr>
        <p:txBody>
          <a:bodyPr>
            <a:noAutofit/>
          </a:bodyPr>
          <a:lstStyle/>
          <a:p>
            <a:r>
              <a:rPr lang="zh-TW" altLang="zh-TW" sz="2800" dirty="0"/>
              <a:t>固氮是一個</a:t>
            </a:r>
            <a:r>
              <a:rPr lang="zh-TW" altLang="zh-TW" sz="2800" dirty="0">
                <a:solidFill>
                  <a:srgbClr val="FF0000"/>
                </a:solidFill>
              </a:rPr>
              <a:t>厭氧</a:t>
            </a:r>
            <a:r>
              <a:rPr lang="zh-TW" altLang="zh-TW" sz="2800" dirty="0"/>
              <a:t>過程</a:t>
            </a:r>
            <a:br>
              <a:rPr lang="en-US" altLang="zh-TW" sz="2800" dirty="0"/>
            </a:br>
            <a:r>
              <a:rPr lang="zh-TW" altLang="zh-TW" sz="2800" dirty="0"/>
              <a:t>怎樣</a:t>
            </a:r>
            <a:r>
              <a:rPr lang="zh-TW" altLang="en-US" sz="2800" dirty="0"/>
              <a:t>的</a:t>
            </a:r>
            <a:r>
              <a:rPr lang="zh-TW" altLang="zh-TW" sz="2800" dirty="0"/>
              <a:t>厭氧環境才不</a:t>
            </a:r>
            <a:r>
              <a:rPr lang="zh-TW" altLang="en-US" sz="2800" dirty="0"/>
              <a:t>會</a:t>
            </a:r>
            <a:r>
              <a:rPr lang="zh-TW" altLang="zh-TW" sz="2800" dirty="0"/>
              <a:t>養育病害</a:t>
            </a:r>
            <a:r>
              <a:rPr lang="zh-TW" altLang="en-US" sz="2800" dirty="0"/>
              <a:t>？</a:t>
            </a:r>
          </a:p>
        </p:txBody>
      </p:sp>
      <p:sp>
        <p:nvSpPr>
          <p:cNvPr id="3" name="內容版面配置區 2"/>
          <p:cNvSpPr>
            <a:spLocks noGrp="1"/>
          </p:cNvSpPr>
          <p:nvPr>
            <p:ph idx="1"/>
          </p:nvPr>
        </p:nvSpPr>
        <p:spPr>
          <a:xfrm>
            <a:off x="407773" y="1260389"/>
            <a:ext cx="11318789" cy="5251622"/>
          </a:xfrm>
        </p:spPr>
        <p:txBody>
          <a:bodyPr>
            <a:normAutofit lnSpcReduction="10000"/>
          </a:bodyPr>
          <a:lstStyle/>
          <a:p>
            <a:r>
              <a:rPr lang="zh-TW" altLang="zh-TW" dirty="0"/>
              <a:t>在生物活性高的土壤裡，植物根部滲出的醣和其它碳化合物，能養活億萬的細菌和真菌群落，附在植物的根毛上</a:t>
            </a:r>
            <a:endParaRPr lang="en-US" altLang="zh-TW" dirty="0"/>
          </a:p>
          <a:p>
            <a:r>
              <a:rPr lang="zh-TW" altLang="zh-TW" dirty="0"/>
              <a:t>有些菌根真菌，甚或能生進根毛裡，間接給植物的根系延展，建成龐大的與各種微生物和營養互動的網絡</a:t>
            </a:r>
            <a:endParaRPr lang="en-US" altLang="zh-TW" dirty="0"/>
          </a:p>
          <a:p>
            <a:r>
              <a:rPr lang="zh-TW" altLang="zh-TW" dirty="0">
                <a:solidFill>
                  <a:srgbClr val="FF0000"/>
                </a:solidFill>
              </a:rPr>
              <a:t>多年生草本植物是菌根真菌的最佳寄主</a:t>
            </a:r>
            <a:r>
              <a:rPr lang="zh-TW" altLang="en-US" dirty="0"/>
              <a:t>。</a:t>
            </a:r>
            <a:r>
              <a:rPr lang="zh-TW" altLang="zh-TW" dirty="0"/>
              <a:t>在健康的草原裡，每克土壤可含有超過</a:t>
            </a:r>
            <a:r>
              <a:rPr lang="en-GB" altLang="zh-TW" dirty="0"/>
              <a:t>100</a:t>
            </a:r>
            <a:r>
              <a:rPr lang="zh-TW" altLang="zh-TW" dirty="0"/>
              <a:t>米長的真菌菌絲</a:t>
            </a:r>
            <a:endParaRPr lang="en-US" altLang="zh-TW" dirty="0"/>
          </a:p>
          <a:p>
            <a:r>
              <a:rPr lang="zh-TW" altLang="zh-TW" dirty="0"/>
              <a:t>這些細菌產生的黏液和真菌的菌絲，能將砂土微粒黏合成微團聚，跟著又將微團聚黏合，形成甚至是肉眼可見的，較大的團聚，建造又能保水，又能疏氣的土壤結構</a:t>
            </a:r>
            <a:endParaRPr lang="en-US" altLang="zh-TW" dirty="0"/>
          </a:p>
          <a:p>
            <a:r>
              <a:rPr lang="zh-TW" altLang="zh-TW" dirty="0"/>
              <a:t>祗有當這</a:t>
            </a:r>
            <a:r>
              <a:rPr lang="zh-TW" altLang="zh-TW" dirty="0">
                <a:solidFill>
                  <a:srgbClr val="FF0000"/>
                </a:solidFill>
              </a:rPr>
              <a:t>微團聚</a:t>
            </a:r>
            <a:r>
              <a:rPr lang="zh-TW" altLang="zh-TW" dirty="0"/>
              <a:t>有機會形成，在其內產生一個</a:t>
            </a:r>
            <a:r>
              <a:rPr lang="zh-TW" altLang="zh-TW" dirty="0">
                <a:solidFill>
                  <a:srgbClr val="FF0000"/>
                </a:solidFill>
              </a:rPr>
              <a:t>氧壓較低的微環境</a:t>
            </a:r>
            <a:r>
              <a:rPr lang="zh-TW" altLang="zh-TW" dirty="0"/>
              <a:t>時，自生固氮細菌才可將大氣中的氮轉換成氨，因為固氮是一個厭氧過程</a:t>
            </a:r>
            <a:endParaRPr lang="en-US" altLang="zh-TW" dirty="0"/>
          </a:p>
          <a:p>
            <a:r>
              <a:rPr lang="zh-TW" altLang="en-US" dirty="0"/>
              <a:t>但</a:t>
            </a:r>
            <a:r>
              <a:rPr lang="zh-TW" altLang="zh-TW" dirty="0"/>
              <a:t>新固的氮</a:t>
            </a:r>
            <a:r>
              <a:rPr lang="zh-TW" altLang="en-US" dirty="0"/>
              <a:t>，也要有</a:t>
            </a:r>
            <a:r>
              <a:rPr lang="zh-TW" altLang="zh-TW" dirty="0"/>
              <a:t>不同功能的土壤微生物</a:t>
            </a:r>
            <a:r>
              <a:rPr lang="zh-TW" altLang="en-US" dirty="0"/>
              <a:t>，不斷將礦物砂裡的礦物釋放出來，</a:t>
            </a:r>
            <a:r>
              <a:rPr lang="zh-TW" altLang="zh-TW" dirty="0"/>
              <a:t>尤其是鐵和铝</a:t>
            </a:r>
            <a:r>
              <a:rPr lang="zh-TW" altLang="en-US" dirty="0"/>
              <a:t>，才</a:t>
            </a:r>
            <a:r>
              <a:rPr lang="zh-TW" altLang="zh-TW" dirty="0"/>
              <a:t>能使不穩定的液態碳迅速腐殖化，持續生成壤土</a:t>
            </a:r>
            <a:endParaRPr lang="zh-TW" altLang="en-US" dirty="0"/>
          </a:p>
          <a:p>
            <a:r>
              <a:rPr lang="zh-TW" altLang="zh-TW" dirty="0"/>
              <a:t>這些自生固氮細菌被稱為</a:t>
            </a:r>
            <a:r>
              <a:rPr lang="zh-TW" altLang="zh-TW" dirty="0">
                <a:solidFill>
                  <a:srgbClr val="FF0000"/>
                </a:solidFill>
              </a:rPr>
              <a:t>關聯固氮菌</a:t>
            </a:r>
            <a:r>
              <a:rPr lang="en-GB" altLang="zh-TW" dirty="0"/>
              <a:t>(associative </a:t>
            </a:r>
            <a:r>
              <a:rPr lang="en-GB" altLang="zh-TW" dirty="0" err="1"/>
              <a:t>diazotrophs</a:t>
            </a:r>
            <a:r>
              <a:rPr lang="en-GB" altLang="zh-TW" dirty="0"/>
              <a:t>) </a:t>
            </a:r>
          </a:p>
          <a:p>
            <a:r>
              <a:rPr lang="zh-TW" altLang="zh-TW" dirty="0"/>
              <a:t>「關聯」</a:t>
            </a:r>
            <a:r>
              <a:rPr lang="en-GB" altLang="zh-TW" dirty="0"/>
              <a:t>(associative)</a:t>
            </a:r>
            <a:r>
              <a:rPr lang="zh-TW" altLang="zh-TW" dirty="0"/>
              <a:t>，因為它們祗能在</a:t>
            </a:r>
            <a:r>
              <a:rPr lang="zh-TW" altLang="zh-TW" dirty="0">
                <a:solidFill>
                  <a:srgbClr val="FF0000"/>
                </a:solidFill>
              </a:rPr>
              <a:t>附於植物根部或以菌根真菌的菌絲與植物銜接的微團聚</a:t>
            </a:r>
            <a:r>
              <a:rPr lang="zh-TW" altLang="zh-TW" dirty="0"/>
              <a:t>內發現</a:t>
            </a:r>
            <a:endParaRPr lang="en-US" altLang="zh-TW" dirty="0"/>
          </a:p>
          <a:p>
            <a:r>
              <a:rPr lang="zh-TW" altLang="zh-TW" dirty="0"/>
              <a:t>它們是「固氮菌」</a:t>
            </a:r>
            <a:r>
              <a:rPr lang="en-GB" altLang="zh-TW" dirty="0"/>
              <a:t> (</a:t>
            </a:r>
            <a:r>
              <a:rPr lang="en-GB" altLang="zh-TW" dirty="0" err="1"/>
              <a:t>diazotrophs</a:t>
            </a:r>
            <a:r>
              <a:rPr lang="en-GB" altLang="zh-TW" dirty="0"/>
              <a:t>)</a:t>
            </a:r>
            <a:r>
              <a:rPr lang="zh-TW" altLang="zh-TW" dirty="0"/>
              <a:t>，因為它們有氮化酵素將大氣中的惰性氮轉化，不但供植物生長，且成為土壤裡食物鏈的一部份，對像腐殖酸這類穩定碳合物的形成，非常重要</a:t>
            </a:r>
            <a:endParaRPr lang="en-US" altLang="zh-TW" dirty="0"/>
          </a:p>
          <a:p>
            <a:r>
              <a:rPr lang="zh-TW" altLang="en-US" dirty="0"/>
              <a:t>但</a:t>
            </a:r>
            <a:r>
              <a:rPr lang="zh-TW" altLang="zh-TW" dirty="0"/>
              <a:t>單是關聯固氮菌</a:t>
            </a:r>
            <a:r>
              <a:rPr lang="zh-TW" altLang="en-US" dirty="0"/>
              <a:t>起不了腐殖作用，</a:t>
            </a:r>
            <a:r>
              <a:rPr lang="zh-TW" altLang="zh-TW" dirty="0"/>
              <a:t>還</a:t>
            </a:r>
            <a:r>
              <a:rPr lang="zh-TW" altLang="en-US" dirty="0"/>
              <a:t>要</a:t>
            </a:r>
            <a:r>
              <a:rPr lang="zh-TW" altLang="zh-TW" dirty="0"/>
              <a:t>有</a:t>
            </a:r>
            <a:r>
              <a:rPr lang="zh-TW" altLang="zh-TW" dirty="0">
                <a:solidFill>
                  <a:srgbClr val="FF0000"/>
                </a:solidFill>
              </a:rPr>
              <a:t>菌根真菌</a:t>
            </a:r>
            <a:r>
              <a:rPr lang="en-GB" altLang="zh-TW" dirty="0"/>
              <a:t>(Mycorrhizal fungi)</a:t>
            </a:r>
            <a:endParaRPr lang="zh-TW" altLang="en-US" dirty="0"/>
          </a:p>
          <a:p>
            <a:endParaRPr lang="en-US"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6071977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74341" y="339811"/>
            <a:ext cx="5745891" cy="994718"/>
          </a:xfrm>
        </p:spPr>
        <p:txBody>
          <a:bodyPr>
            <a:normAutofit fontScale="90000"/>
          </a:bodyPr>
          <a:lstStyle/>
          <a:p>
            <a:r>
              <a:rPr lang="zh-TW" altLang="zh-TW" dirty="0">
                <a:solidFill>
                  <a:srgbClr val="FF0000"/>
                </a:solidFill>
              </a:rPr>
              <a:t>菌根真菌</a:t>
            </a:r>
            <a:r>
              <a:rPr lang="zh-TW" altLang="zh-TW" dirty="0"/>
              <a:t>以液態碳的形式，</a:t>
            </a:r>
            <a:br>
              <a:rPr lang="en-US" altLang="zh-TW" dirty="0"/>
            </a:br>
            <a:r>
              <a:rPr lang="zh-TW" altLang="zh-TW" dirty="0"/>
              <a:t>將能量傳給固氮關聯生物</a:t>
            </a:r>
            <a:br>
              <a:rPr lang="en-US" altLang="zh-TW" dirty="0"/>
            </a:br>
            <a:endParaRPr lang="zh-TW" altLang="en-US" dirty="0"/>
          </a:p>
        </p:txBody>
      </p:sp>
      <p:sp>
        <p:nvSpPr>
          <p:cNvPr id="5" name="內容版面配置區 4"/>
          <p:cNvSpPr>
            <a:spLocks noGrp="1"/>
          </p:cNvSpPr>
          <p:nvPr>
            <p:ph idx="1"/>
          </p:nvPr>
        </p:nvSpPr>
        <p:spPr>
          <a:xfrm>
            <a:off x="488093" y="1674340"/>
            <a:ext cx="11016520" cy="4236881"/>
          </a:xfrm>
        </p:spPr>
        <p:txBody>
          <a:bodyPr>
            <a:normAutofit lnSpcReduction="10000"/>
          </a:bodyPr>
          <a:lstStyle/>
          <a:p>
            <a:r>
              <a:rPr lang="zh-TW" altLang="zh-TW" sz="2400" dirty="0"/>
              <a:t>它們也可以</a:t>
            </a:r>
            <a:r>
              <a:rPr lang="zh-TW" altLang="zh-TW" sz="2400" dirty="0">
                <a:solidFill>
                  <a:srgbClr val="FF0000"/>
                </a:solidFill>
              </a:rPr>
              <a:t>把其他微生物固定的有機氮</a:t>
            </a:r>
            <a:r>
              <a:rPr lang="zh-TW" altLang="zh-TW" sz="2400" dirty="0"/>
              <a:t>，如氨基酸</a:t>
            </a:r>
            <a:r>
              <a:rPr lang="en-US" altLang="zh-TW" sz="2400" dirty="0"/>
              <a:t>(</a:t>
            </a:r>
            <a:r>
              <a:rPr lang="zh-TW" altLang="zh-TW" sz="2400" dirty="0"/>
              <a:t>包括甘氨酸</a:t>
            </a:r>
            <a:r>
              <a:rPr lang="en-US" altLang="zh-TW" sz="2400" dirty="0"/>
              <a:t>glycine</a:t>
            </a:r>
            <a:r>
              <a:rPr lang="zh-TW" altLang="zh-TW" sz="2400" dirty="0"/>
              <a:t>，精氨酸</a:t>
            </a:r>
            <a:r>
              <a:rPr lang="en-US" altLang="zh-TW" sz="2400" dirty="0"/>
              <a:t>arginine</a:t>
            </a:r>
            <a:r>
              <a:rPr lang="zh-TW" altLang="zh-TW" sz="2400" dirty="0"/>
              <a:t>，脫乙酰殼多醣</a:t>
            </a:r>
            <a:r>
              <a:rPr lang="en-US" altLang="zh-TW" sz="2400" dirty="0"/>
              <a:t>chitosan</a:t>
            </a:r>
            <a:r>
              <a:rPr lang="zh-TW" altLang="zh-TW" sz="2400" dirty="0"/>
              <a:t>和谷氨酰胺</a:t>
            </a:r>
            <a:r>
              <a:rPr lang="en-US" altLang="zh-TW" sz="2400" dirty="0"/>
              <a:t>glutamine)</a:t>
            </a:r>
            <a:r>
              <a:rPr lang="zh-TW" altLang="zh-TW" sz="2400" dirty="0"/>
              <a:t>等，直接輸送給植物，繞過了要將氮變為無機氮的形式才可讓植物吸收這個環節</a:t>
            </a:r>
            <a:endParaRPr lang="en-US" altLang="zh-TW" sz="2400" dirty="0"/>
          </a:p>
          <a:p>
            <a:r>
              <a:rPr lang="zh-TW" altLang="zh-TW" sz="2400" dirty="0"/>
              <a:t>菌根真菌這種高效節能地收集和轉移有機氮的途徑，使氮能在植物與土壤微生物之間自成循環，減少硝化、反硝化、揮發和淋失</a:t>
            </a:r>
            <a:endParaRPr lang="en-US" altLang="zh-TW" sz="2400" dirty="0"/>
          </a:p>
          <a:p>
            <a:r>
              <a:rPr lang="zh-TW" altLang="zh-TW" sz="2400" dirty="0"/>
              <a:t>把氮以有機形式儲存在土裡亦不會讓無機氮那樣讓土壤酸</a:t>
            </a:r>
            <a:r>
              <a:rPr lang="zh-TW" altLang="en-US" sz="2400" dirty="0"/>
              <a:t>化</a:t>
            </a:r>
            <a:endParaRPr lang="en-US" altLang="zh-TW" sz="2400" dirty="0"/>
          </a:p>
          <a:p>
            <a:r>
              <a:rPr lang="zh-TW" altLang="zh-TW" sz="2400" dirty="0"/>
              <a:t>菌根真菌的各種活動，促進植物滲出的碳轉化為更高份子量和複雜的腐殖酸，讓碳能長久封存在深土中，並繼續將無機礦土變為有機壤土</a:t>
            </a:r>
          </a:p>
          <a:p>
            <a:r>
              <a:rPr lang="zh-TW" altLang="zh-TW" sz="2400" dirty="0"/>
              <a:t>但關聯固氮菌，以及能將氮直接移進植物的菌根真菌，在進行所有這些活動時，都</a:t>
            </a:r>
            <a:r>
              <a:rPr lang="zh-TW" altLang="zh-TW" sz="2400" dirty="0">
                <a:solidFill>
                  <a:srgbClr val="FF0000"/>
                </a:solidFill>
              </a:rPr>
              <a:t>需要同一種能源</a:t>
            </a:r>
            <a:r>
              <a:rPr lang="zh-TW" altLang="zh-TW" sz="2400" dirty="0"/>
              <a:t>，那就是由生機蓬勃、多元化的</a:t>
            </a:r>
            <a:r>
              <a:rPr lang="zh-TW" altLang="zh-TW" sz="2400" dirty="0">
                <a:solidFill>
                  <a:srgbClr val="FF0000"/>
                </a:solidFill>
              </a:rPr>
              <a:t>植物根部滲出的液態碳</a:t>
            </a:r>
            <a:endParaRPr lang="zh-TW" altLang="en-US" sz="24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3729175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75486" y="327454"/>
            <a:ext cx="6351373" cy="778476"/>
          </a:xfrm>
        </p:spPr>
        <p:txBody>
          <a:bodyPr>
            <a:normAutofit/>
          </a:bodyPr>
          <a:lstStyle/>
          <a:p>
            <a:r>
              <a:rPr lang="zh-TW" altLang="en-US" sz="2800" dirty="0"/>
              <a:t>這些</a:t>
            </a:r>
            <a:r>
              <a:rPr lang="zh-TW" altLang="en-US" sz="2800" dirty="0">
                <a:solidFill>
                  <a:srgbClr val="FF0000"/>
                </a:solidFill>
              </a:rPr>
              <a:t>液態碳</a:t>
            </a:r>
            <a:r>
              <a:rPr lang="zh-TW" altLang="en-US" sz="2800" dirty="0"/>
              <a:t>來自那裡？變成甚麼？</a:t>
            </a:r>
          </a:p>
        </p:txBody>
      </p:sp>
      <p:sp>
        <p:nvSpPr>
          <p:cNvPr id="3" name="內容版面配置區 2"/>
          <p:cNvSpPr>
            <a:spLocks noGrp="1"/>
          </p:cNvSpPr>
          <p:nvPr>
            <p:ph idx="1"/>
          </p:nvPr>
        </p:nvSpPr>
        <p:spPr>
          <a:xfrm>
            <a:off x="432486" y="1278923"/>
            <a:ext cx="11072126" cy="5239265"/>
          </a:xfrm>
        </p:spPr>
        <p:txBody>
          <a:bodyPr>
            <a:normAutofit fontScale="92500" lnSpcReduction="20000"/>
          </a:bodyPr>
          <a:lstStyle/>
          <a:p>
            <a:r>
              <a:rPr lang="zh-TW" altLang="zh-TW" sz="2000" dirty="0">
                <a:solidFill>
                  <a:srgbClr val="FF0000"/>
                </a:solidFill>
              </a:rPr>
              <a:t>光合作用</a:t>
            </a:r>
            <a:r>
              <a:rPr lang="en-GB" altLang="zh-TW" sz="2000" dirty="0"/>
              <a:t>(Photosynthesis)</a:t>
            </a:r>
            <a:r>
              <a:rPr lang="zh-TW" altLang="zh-TW" sz="2000" dirty="0"/>
              <a:t>，即光能合成作用，通常是指含有葉綠體的綠色植物，有能力在可見光</a:t>
            </a:r>
            <a:r>
              <a:rPr lang="en-GB" altLang="zh-TW" sz="2000" dirty="0"/>
              <a:t>(</a:t>
            </a:r>
            <a:r>
              <a:rPr lang="zh-TW" altLang="zh-TW" sz="2000" dirty="0"/>
              <a:t>主要是陽光</a:t>
            </a:r>
            <a:r>
              <a:rPr lang="en-GB" altLang="zh-TW" sz="2000" dirty="0"/>
              <a:t>)</a:t>
            </a:r>
            <a:r>
              <a:rPr lang="zh-TW" altLang="zh-TW" sz="2000" dirty="0"/>
              <a:t>的照射下，經過光反應和碳反應，利用光合色素，將大氣中的二氧化碳和水轉化為</a:t>
            </a:r>
            <a:r>
              <a:rPr lang="en-GB" altLang="zh-TW" sz="2000" dirty="0"/>
              <a:t>(</a:t>
            </a:r>
            <a:r>
              <a:rPr lang="zh-TW" altLang="zh-TW" sz="2000" dirty="0"/>
              <a:t>含碳</a:t>
            </a:r>
            <a:r>
              <a:rPr lang="en-GB" altLang="zh-TW" sz="2000" dirty="0"/>
              <a:t>)</a:t>
            </a:r>
            <a:r>
              <a:rPr lang="zh-TW" altLang="zh-TW" sz="2000" dirty="0"/>
              <a:t>有機，並釋放出氧氣的生化過程</a:t>
            </a:r>
            <a:r>
              <a:rPr lang="en-US" altLang="zh-TW" sz="2000" dirty="0"/>
              <a:t> (</a:t>
            </a:r>
            <a:r>
              <a:rPr lang="zh-TW" altLang="zh-TW" sz="2000" dirty="0"/>
              <a:t>也包括某些細菌把硫化氫和水，轉化為有機物，釋放出氫氣的能力</a:t>
            </a:r>
            <a:r>
              <a:rPr lang="en-US" altLang="zh-TW" sz="2000" dirty="0"/>
              <a:t>)</a:t>
            </a:r>
          </a:p>
          <a:p>
            <a:r>
              <a:rPr lang="zh-TW" altLang="zh-TW" sz="2000" dirty="0"/>
              <a:t>這些由光能轉變為化學能，</a:t>
            </a:r>
            <a:r>
              <a:rPr lang="zh-TW" altLang="zh-TW" sz="2000" dirty="0">
                <a:solidFill>
                  <a:srgbClr val="FF0000"/>
                </a:solidFill>
              </a:rPr>
              <a:t>開始時是單醣</a:t>
            </a:r>
            <a:r>
              <a:rPr lang="en-GB" altLang="zh-TW" sz="2000" dirty="0"/>
              <a:t>(</a:t>
            </a:r>
            <a:r>
              <a:rPr lang="zh-TW" altLang="zh-TW" sz="2000" dirty="0"/>
              <a:t>葡萄糖</a:t>
            </a:r>
            <a:r>
              <a:rPr lang="en-GB" altLang="zh-TW" sz="2000" dirty="0"/>
              <a:t>)</a:t>
            </a:r>
            <a:r>
              <a:rPr lang="zh-TW" altLang="zh-TW" sz="2000" dirty="0"/>
              <a:t>的含</a:t>
            </a:r>
            <a:r>
              <a:rPr lang="zh-TW" altLang="zh-TW" sz="2000" dirty="0">
                <a:solidFill>
                  <a:srgbClr val="FF0000"/>
                </a:solidFill>
              </a:rPr>
              <a:t>碳</a:t>
            </a:r>
            <a:r>
              <a:rPr lang="zh-TW" altLang="zh-TW" sz="2000" dirty="0"/>
              <a:t>有機物</a:t>
            </a:r>
            <a:r>
              <a:rPr lang="zh-TW" altLang="en-US" sz="2000" dirty="0"/>
              <a:t>，合成後，視乎不同植物，在不同的生長期，不同季節，有不同去向</a:t>
            </a:r>
            <a:endParaRPr lang="en-US" altLang="zh-TW" sz="2000" dirty="0"/>
          </a:p>
          <a:p>
            <a:r>
              <a:rPr lang="zh-TW" altLang="zh-TW" sz="2000" dirty="0"/>
              <a:t>因為</a:t>
            </a:r>
            <a:r>
              <a:rPr lang="zh-TW" altLang="zh-TW" sz="2000" dirty="0">
                <a:solidFill>
                  <a:srgbClr val="FF0000"/>
                </a:solidFill>
              </a:rPr>
              <a:t>碳</a:t>
            </a:r>
            <a:r>
              <a:rPr lang="zh-TW" altLang="zh-TW" sz="2000" dirty="0"/>
              <a:t>原子的特殊結構，可組成長鏈、也可分支成樹狀結構、甚或結成環狀，讓其他像氫、氧</a:t>
            </a:r>
            <a:r>
              <a:rPr lang="zh-TW" altLang="en-US" sz="2000" dirty="0"/>
              <a:t>、氮</a:t>
            </a:r>
            <a:r>
              <a:rPr lang="zh-TW" altLang="zh-TW" sz="2000" dirty="0"/>
              <a:t>等元素加入，因而</a:t>
            </a:r>
            <a:r>
              <a:rPr lang="zh-TW" altLang="en-US" sz="2000" dirty="0"/>
              <a:t>可</a:t>
            </a:r>
            <a:r>
              <a:rPr lang="zh-TW" altLang="zh-TW" sz="2000" dirty="0"/>
              <a:t>形成各種</a:t>
            </a:r>
            <a:r>
              <a:rPr lang="zh-TW" altLang="zh-TW" sz="2000" dirty="0">
                <a:solidFill>
                  <a:srgbClr val="00B0F0"/>
                </a:solidFill>
              </a:rPr>
              <a:t>碳水化合物、蛋白質、</a:t>
            </a:r>
            <a:r>
              <a:rPr lang="zh-TW" altLang="en-US" sz="2000" dirty="0">
                <a:solidFill>
                  <a:srgbClr val="00B0F0"/>
                </a:solidFill>
              </a:rPr>
              <a:t>酵素、</a:t>
            </a:r>
            <a:r>
              <a:rPr lang="zh-TW" altLang="zh-TW" sz="2000" dirty="0">
                <a:solidFill>
                  <a:srgbClr val="00B0F0"/>
                </a:solidFill>
              </a:rPr>
              <a:t>有機酸、蠟和</a:t>
            </a:r>
            <a:r>
              <a:rPr lang="zh-TW" altLang="en-US" sz="2000" dirty="0">
                <a:solidFill>
                  <a:srgbClr val="00B0F0"/>
                </a:solidFill>
              </a:rPr>
              <a:t>脂肪酸</a:t>
            </a:r>
            <a:r>
              <a:rPr lang="zh-TW" altLang="zh-TW" sz="2000" dirty="0"/>
              <a:t>等等</a:t>
            </a:r>
            <a:r>
              <a:rPr lang="zh-TW" altLang="en-US" sz="2000" dirty="0"/>
              <a:t>。形成過程需要植物不同的</a:t>
            </a:r>
            <a:r>
              <a:rPr lang="zh-TW" altLang="en-US" sz="2000" dirty="0">
                <a:solidFill>
                  <a:srgbClr val="00B0F0"/>
                </a:solidFill>
              </a:rPr>
              <a:t>酵素</a:t>
            </a:r>
            <a:r>
              <a:rPr lang="zh-TW" altLang="en-US" sz="2000" dirty="0"/>
              <a:t>作中介</a:t>
            </a:r>
            <a:endParaRPr lang="en-US" altLang="zh-TW" sz="2000" dirty="0"/>
          </a:p>
          <a:p>
            <a:r>
              <a:rPr lang="zh-TW" altLang="en-US" sz="2000" dirty="0">
                <a:solidFill>
                  <a:srgbClr val="FF0000"/>
                </a:solidFill>
              </a:rPr>
              <a:t>其中很多變成植物的不同部份。</a:t>
            </a:r>
            <a:endParaRPr lang="en-US" altLang="zh-TW" sz="2000" dirty="0">
              <a:solidFill>
                <a:srgbClr val="FF0000"/>
              </a:solidFill>
            </a:endParaRPr>
          </a:p>
          <a:p>
            <a:r>
              <a:rPr lang="zh-TW" altLang="zh-TW" sz="2000" dirty="0"/>
              <a:t>這些在光合作用過程中被捕獲，然後以碳化合物形式貯存起來的能量，將成為地球上所有生命的「燃料」</a:t>
            </a:r>
            <a:r>
              <a:rPr lang="zh-TW" altLang="en-US" sz="2000" dirty="0"/>
              <a:t>。</a:t>
            </a:r>
            <a:r>
              <a:rPr lang="zh-TW" altLang="zh-TW" sz="2000" dirty="0"/>
              <a:t>像纖維素這類碳水化合物，便供應能量給放牧牲畜；像穀物裡的澱粉質，則供應能量給家畜和人類；而遠古時代以碳氫化合物形式貯存的化石燃料，例如煤、石油和石油氣等，則供應能量給各種引擎，讓車輛、機械和工業可運作</a:t>
            </a:r>
            <a:endParaRPr lang="en-US" altLang="zh-TW" sz="2000" dirty="0"/>
          </a:p>
          <a:p>
            <a:endParaRPr lang="en-US" altLang="zh-TW" sz="2000" dirty="0">
              <a:solidFill>
                <a:srgbClr val="FF0000"/>
              </a:solidFill>
            </a:endParaRPr>
          </a:p>
          <a:p>
            <a:r>
              <a:rPr lang="zh-TW" altLang="en-US" sz="2600" dirty="0">
                <a:solidFill>
                  <a:srgbClr val="FF0000"/>
                </a:solidFill>
              </a:rPr>
              <a:t>但也因此，植物向土壤滲出的</a:t>
            </a:r>
            <a:r>
              <a:rPr lang="zh-CN" altLang="zh-TW" sz="2600" dirty="0">
                <a:solidFill>
                  <a:srgbClr val="FF0000"/>
                </a:solidFill>
              </a:rPr>
              <a:t>分泌物</a:t>
            </a:r>
            <a:r>
              <a:rPr lang="zh-CN" altLang="zh-TW" sz="2000" dirty="0"/>
              <a:t>，可以是單醣、多醣、碳水化合物、</a:t>
            </a:r>
            <a:r>
              <a:rPr lang="zh-CN" altLang="zh-TW" sz="2000" dirty="0">
                <a:solidFill>
                  <a:schemeClr val="tx1"/>
                </a:solidFill>
              </a:rPr>
              <a:t>蛋白質、脂肪酸</a:t>
            </a:r>
            <a:r>
              <a:rPr lang="zh-CN" altLang="zh-TW" sz="2000" dirty="0"/>
              <a:t>、酵素、以及它們以不同比例組合成的簡單或</a:t>
            </a:r>
            <a:r>
              <a:rPr lang="zh-CN" altLang="zh-TW" sz="3000" dirty="0">
                <a:solidFill>
                  <a:srgbClr val="00B050"/>
                </a:solidFill>
              </a:rPr>
              <a:t>複雜的有機混合物</a:t>
            </a:r>
            <a:endParaRPr lang="en-US" altLang="zh-CN" sz="2000" dirty="0">
              <a:solidFill>
                <a:srgbClr val="00B050"/>
              </a:solidFill>
            </a:endParaRPr>
          </a:p>
          <a:p>
            <a:endParaRPr lang="en-US"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6870137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2877" y="364524"/>
            <a:ext cx="6345194" cy="840260"/>
          </a:xfrm>
        </p:spPr>
        <p:txBody>
          <a:bodyPr/>
          <a:lstStyle/>
          <a:p>
            <a:r>
              <a:rPr lang="zh-TW" altLang="en-US" dirty="0"/>
              <a:t>土壤裡的</a:t>
            </a:r>
            <a:r>
              <a:rPr lang="zh-TW" altLang="en-US" dirty="0">
                <a:solidFill>
                  <a:srgbClr val="FF0000"/>
                </a:solidFill>
              </a:rPr>
              <a:t>腐殖酸</a:t>
            </a:r>
            <a:r>
              <a:rPr lang="zh-TW" altLang="en-US" dirty="0"/>
              <a:t>從何而來？</a:t>
            </a:r>
          </a:p>
        </p:txBody>
      </p:sp>
      <p:sp>
        <p:nvSpPr>
          <p:cNvPr id="3" name="內容版面配置區 2"/>
          <p:cNvSpPr>
            <a:spLocks noGrp="1"/>
          </p:cNvSpPr>
          <p:nvPr>
            <p:ph idx="1"/>
          </p:nvPr>
        </p:nvSpPr>
        <p:spPr>
          <a:xfrm>
            <a:off x="624015" y="1204785"/>
            <a:ext cx="10886304" cy="5702642"/>
          </a:xfrm>
        </p:spPr>
        <p:txBody>
          <a:bodyPr>
            <a:noAutofit/>
          </a:bodyPr>
          <a:lstStyle/>
          <a:p>
            <a:r>
              <a:rPr lang="zh-TW" altLang="en-US" sz="2400" dirty="0">
                <a:solidFill>
                  <a:srgbClr val="FF0000"/>
                </a:solidFill>
              </a:rPr>
              <a:t>植物向土壤滲出的</a:t>
            </a:r>
            <a:r>
              <a:rPr lang="zh-CN" altLang="zh-TW" sz="2400" dirty="0">
                <a:solidFill>
                  <a:srgbClr val="FF0000"/>
                </a:solidFill>
              </a:rPr>
              <a:t>分泌</a:t>
            </a:r>
            <a:r>
              <a:rPr lang="zh-CN" altLang="zh-TW" sz="2400" dirty="0"/>
              <a:t>物，可以是單醣、多醣、碳水化合物、</a:t>
            </a:r>
            <a:r>
              <a:rPr lang="zh-CN" altLang="zh-TW" sz="2400" dirty="0">
                <a:solidFill>
                  <a:schemeClr val="tx1"/>
                </a:solidFill>
              </a:rPr>
              <a:t>蛋白質、脂肪酸</a:t>
            </a:r>
            <a:r>
              <a:rPr lang="zh-CN" altLang="zh-TW" sz="2400" dirty="0"/>
              <a:t>、酵素、以及它們以不同比例組合成的</a:t>
            </a:r>
            <a:r>
              <a:rPr lang="zh-CN" altLang="zh-TW" sz="2400" dirty="0">
                <a:solidFill>
                  <a:srgbClr val="00B0F0"/>
                </a:solidFill>
              </a:rPr>
              <a:t>簡單或複雜的有機混合物</a:t>
            </a:r>
            <a:endParaRPr lang="en-US" altLang="zh-CN" sz="2400" dirty="0">
              <a:solidFill>
                <a:srgbClr val="00B0F0"/>
              </a:solidFill>
            </a:endParaRPr>
          </a:p>
          <a:p>
            <a:r>
              <a:rPr lang="zh-CN" altLang="zh-TW" sz="2400" dirty="0"/>
              <a:t>例如，由一個或兩個簡單線性鏈組成的醣或碳水化合物，是某些細菌的食物</a:t>
            </a:r>
            <a:endParaRPr lang="en-US" altLang="zh-CN" sz="2400" dirty="0"/>
          </a:p>
          <a:p>
            <a:r>
              <a:rPr lang="zh-CN" altLang="zh-TW" sz="2400" dirty="0"/>
              <a:t>但不同種類的氨基酸，或由多個醣份子連結形成的多醣或有機酸，或由氨基酸和醣連結成的氨機醣，則可供養其他細菌和一些真菌</a:t>
            </a:r>
            <a:endParaRPr lang="en-US" altLang="zh-CN" sz="2400" dirty="0"/>
          </a:p>
          <a:p>
            <a:r>
              <a:rPr lang="zh-CN" altLang="zh-TW" sz="2400" dirty="0"/>
              <a:t>這個由植物、細菌和真菌一起建構的連結體系，凝結化合物，製造</a:t>
            </a:r>
            <a:r>
              <a:rPr lang="zh-CN" altLang="zh-TW" sz="2400" dirty="0">
                <a:solidFill>
                  <a:srgbClr val="FF0000"/>
                </a:solidFill>
              </a:rPr>
              <a:t>激素、維生素和脂肪</a:t>
            </a:r>
            <a:r>
              <a:rPr lang="zh-CN" altLang="zh-TW" sz="2400" dirty="0"/>
              <a:t>等等。在這體系裡，有機酸和多醣結合成脂多醣、眾多的醣分子又連在一起造成</a:t>
            </a:r>
            <a:r>
              <a:rPr lang="zh-CN" altLang="zh-TW" sz="2400" dirty="0">
                <a:solidFill>
                  <a:srgbClr val="FF0000"/>
                </a:solidFill>
              </a:rPr>
              <a:t>纖維素</a:t>
            </a:r>
            <a:r>
              <a:rPr lang="zh-CN" altLang="zh-TW" sz="2400" dirty="0"/>
              <a:t>。同一種氨基醣經重複連結又凝成</a:t>
            </a:r>
            <a:r>
              <a:rPr lang="zh-CN" altLang="zh-TW" sz="2400" dirty="0">
                <a:solidFill>
                  <a:srgbClr val="FF0000"/>
                </a:solidFill>
              </a:rPr>
              <a:t>葡萄糖胺</a:t>
            </a:r>
            <a:r>
              <a:rPr lang="zh-CN" altLang="zh-TW" sz="2400" dirty="0"/>
              <a:t>，接合成巨大的，</a:t>
            </a:r>
            <a:r>
              <a:rPr lang="zh-CN" altLang="zh-TW" sz="2400" dirty="0">
                <a:solidFill>
                  <a:srgbClr val="FF0000"/>
                </a:solidFill>
              </a:rPr>
              <a:t>長鏈</a:t>
            </a:r>
            <a:r>
              <a:rPr lang="zh-CN" altLang="zh-TW" sz="2400" dirty="0"/>
              <a:t>的</a:t>
            </a:r>
            <a:r>
              <a:rPr lang="en-US" altLang="zh-TW" sz="2400" dirty="0"/>
              <a:t>N-</a:t>
            </a:r>
            <a:r>
              <a:rPr lang="zh-CN" altLang="zh-TW" sz="2400" dirty="0"/>
              <a:t>乙酼葡萄糖胺</a:t>
            </a:r>
            <a:r>
              <a:rPr lang="en-GB" altLang="zh-TW" sz="2400" dirty="0"/>
              <a:t>N-</a:t>
            </a:r>
            <a:r>
              <a:rPr lang="en-US" altLang="zh-TW" sz="2400" dirty="0" err="1"/>
              <a:t>accetylglucosamine</a:t>
            </a:r>
            <a:r>
              <a:rPr lang="zh-CN" altLang="zh-TW" sz="2400" dirty="0"/>
              <a:t>，成為細胞的建構材料</a:t>
            </a:r>
            <a:endParaRPr lang="en-US" altLang="zh-CN" sz="2400" dirty="0"/>
          </a:p>
          <a:p>
            <a:r>
              <a:rPr lang="zh-CN" altLang="zh-TW" sz="2400" dirty="0"/>
              <a:t>而</a:t>
            </a:r>
            <a:r>
              <a:rPr lang="zh-CN" altLang="zh-TW" sz="2400" dirty="0">
                <a:solidFill>
                  <a:srgbClr val="FF0000"/>
                </a:solidFill>
              </a:rPr>
              <a:t>結構更複雜的蠟</a:t>
            </a:r>
            <a:r>
              <a:rPr lang="zh-CN" altLang="zh-TW" sz="2400" dirty="0"/>
              <a:t>，則是極佳的真菌食品，可喂飼大部份的真菌和一些細菌</a:t>
            </a:r>
            <a:endParaRPr lang="en-US" altLang="zh-CN" sz="2400" dirty="0"/>
          </a:p>
          <a:p>
            <a:r>
              <a:rPr lang="zh-CN" altLang="zh-TW" sz="2400" dirty="0"/>
              <a:t>而更複雜，更多分支又環環相扣地凝結下來，等候細菌利用的是</a:t>
            </a:r>
            <a:r>
              <a:rPr lang="zh-CN" altLang="zh-TW" sz="2400" dirty="0">
                <a:solidFill>
                  <a:srgbClr val="FF0000"/>
                </a:solidFill>
              </a:rPr>
              <a:t>黃腐酸</a:t>
            </a:r>
            <a:endParaRPr lang="en-US" altLang="zh-CN" sz="2400" dirty="0"/>
          </a:p>
          <a:p>
            <a:r>
              <a:rPr lang="zh-CN" altLang="zh-TW" sz="2400" dirty="0"/>
              <a:t>然後接近上千的黃腐酸份子又化合成可促進真菌增長的</a:t>
            </a:r>
            <a:r>
              <a:rPr lang="zh-CN" altLang="zh-TW" sz="2400" dirty="0">
                <a:solidFill>
                  <a:srgbClr val="FF0000"/>
                </a:solidFill>
              </a:rPr>
              <a:t>腐殖酸</a:t>
            </a:r>
            <a:r>
              <a:rPr lang="zh-CN" altLang="zh-TW" sz="2400" dirty="0"/>
              <a:t>等等</a:t>
            </a:r>
            <a:endParaRPr lang="zh-TW" altLang="en-US" sz="2400" dirty="0"/>
          </a:p>
          <a:p>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7452412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12557" y="586945"/>
            <a:ext cx="8007178" cy="1066996"/>
          </a:xfrm>
        </p:spPr>
        <p:txBody>
          <a:bodyPr>
            <a:noAutofit/>
          </a:bodyPr>
          <a:lstStyle/>
          <a:p>
            <a:r>
              <a:rPr lang="zh-TW" altLang="zh-TW" sz="2800" dirty="0">
                <a:solidFill>
                  <a:srgbClr val="FF0000"/>
                </a:solidFill>
              </a:rPr>
              <a:t>腐殖酸</a:t>
            </a:r>
            <a:r>
              <a:rPr lang="zh-TW" altLang="en-US" sz="2800" dirty="0"/>
              <a:t>為甚麼重要？</a:t>
            </a:r>
            <a:br>
              <a:rPr lang="en-US" altLang="zh-TW" sz="2800" dirty="0"/>
            </a:br>
            <a:r>
              <a:rPr lang="zh-TW" altLang="zh-TW" sz="2800" dirty="0"/>
              <a:t>植物根部滲出的不穩定碳，</a:t>
            </a:r>
            <a:r>
              <a:rPr lang="zh-TW" altLang="en-US" sz="2800" dirty="0"/>
              <a:t>一定會</a:t>
            </a:r>
            <a:r>
              <a:rPr lang="zh-TW" altLang="zh-TW" sz="2800" dirty="0"/>
              <a:t>變成腐殖</a:t>
            </a:r>
            <a:r>
              <a:rPr lang="zh-TW" altLang="en-US" sz="2800" dirty="0"/>
              <a:t>酸嗎？</a:t>
            </a:r>
            <a:br>
              <a:rPr lang="en-US" altLang="zh-TW" sz="2800" dirty="0"/>
            </a:br>
            <a:endParaRPr lang="zh-TW" altLang="en-US" sz="2800" dirty="0"/>
          </a:p>
        </p:txBody>
      </p:sp>
      <p:sp>
        <p:nvSpPr>
          <p:cNvPr id="5" name="內容版面配置區 4"/>
          <p:cNvSpPr>
            <a:spLocks noGrp="1"/>
          </p:cNvSpPr>
          <p:nvPr>
            <p:ph idx="1"/>
          </p:nvPr>
        </p:nvSpPr>
        <p:spPr>
          <a:xfrm>
            <a:off x="376881" y="1653941"/>
            <a:ext cx="11127730" cy="4926031"/>
          </a:xfrm>
        </p:spPr>
        <p:txBody>
          <a:bodyPr>
            <a:normAutofit/>
          </a:bodyPr>
          <a:lstStyle/>
          <a:p>
            <a:r>
              <a:rPr lang="zh-TW" altLang="zh-TW" sz="2400" dirty="0"/>
              <a:t>凝膠狀的</a:t>
            </a:r>
            <a:r>
              <a:rPr lang="zh-TW" altLang="zh-TW" sz="2400" dirty="0">
                <a:solidFill>
                  <a:srgbClr val="FF0000"/>
                </a:solidFill>
              </a:rPr>
              <a:t>腐殖酸</a:t>
            </a:r>
            <a:r>
              <a:rPr lang="zh-TW" altLang="zh-TW" sz="2400" dirty="0"/>
              <a:t>，就是這些</a:t>
            </a:r>
            <a:r>
              <a:rPr lang="zh-TW" altLang="zh-TW" sz="2400" dirty="0">
                <a:solidFill>
                  <a:srgbClr val="FF0000"/>
                </a:solidFill>
              </a:rPr>
              <a:t>穩定的有機碳</a:t>
            </a:r>
            <a:r>
              <a:rPr lang="zh-TW" altLang="zh-TW" sz="2400" dirty="0"/>
              <a:t>最為人熟知的例子。沒有腐殖酸，礦物土祗是無生命的砂、粉砂和黏土，不是能</a:t>
            </a:r>
            <a:r>
              <a:rPr lang="zh-TW" altLang="zh-TW" sz="2400" dirty="0">
                <a:solidFill>
                  <a:srgbClr val="FF0000"/>
                </a:solidFill>
              </a:rPr>
              <a:t>養育萬物的土壤</a:t>
            </a:r>
            <a:endParaRPr lang="en-US" altLang="zh-TW" sz="2400" dirty="0">
              <a:solidFill>
                <a:srgbClr val="FF0000"/>
              </a:solidFill>
            </a:endParaRPr>
          </a:p>
          <a:p>
            <a:r>
              <a:rPr lang="zh-TW" altLang="zh-TW" sz="2400" dirty="0"/>
              <a:t>腐殖酸的作用：除了是礦土變土壤的必須中介，以及相當穩定的大氣碳封存形式外，在農耕角度來說，能有效緩衝土壤酸鹼度波動、減低殺蟲劑和其他污染物的毒性、增潤農作物的營養、以及增强土壤的保水功能。它螯合盬份的能力，能改善旱地盬鹼化的症狀</a:t>
            </a:r>
            <a:r>
              <a:rPr lang="zh-TW" altLang="en-US" sz="2400" dirty="0"/>
              <a:t>。沒有腐殖酸，土壤祇是礦物砂</a:t>
            </a:r>
            <a:endParaRPr lang="en-US" altLang="zh-TW" sz="2400" dirty="0"/>
          </a:p>
          <a:p>
            <a:pPr marL="0" indent="0">
              <a:buNone/>
            </a:pPr>
            <a:r>
              <a:rPr lang="zh-TW" altLang="en-US" sz="3200" dirty="0"/>
              <a:t>但原來</a:t>
            </a:r>
            <a:r>
              <a:rPr lang="zh-TW" altLang="en-US" sz="3200" dirty="0">
                <a:solidFill>
                  <a:srgbClr val="FF0000"/>
                </a:solidFill>
              </a:rPr>
              <a:t>腐殖酸的生成</a:t>
            </a:r>
            <a:endParaRPr lang="en-US" altLang="zh-TW" sz="3200" dirty="0">
              <a:solidFill>
                <a:srgbClr val="FF0000"/>
              </a:solidFill>
            </a:endParaRPr>
          </a:p>
          <a:p>
            <a:r>
              <a:rPr lang="zh-TW" altLang="en-US" sz="2400" dirty="0">
                <a:solidFill>
                  <a:srgbClr val="FF0000"/>
                </a:solidFill>
              </a:rPr>
              <a:t>需要</a:t>
            </a:r>
            <a:r>
              <a:rPr lang="zh-TW" altLang="en-US" sz="2400" dirty="0"/>
              <a:t>土壤裡不同功能的土壤微生物</a:t>
            </a:r>
            <a:endParaRPr lang="en-US" altLang="zh-TW" sz="2400" dirty="0"/>
          </a:p>
          <a:p>
            <a:r>
              <a:rPr lang="zh-TW" altLang="en-US" sz="2400" dirty="0">
                <a:solidFill>
                  <a:srgbClr val="FF0000"/>
                </a:solidFill>
              </a:rPr>
              <a:t>需要</a:t>
            </a:r>
            <a:r>
              <a:rPr lang="zh-TW" altLang="zh-TW" sz="2400" dirty="0"/>
              <a:t>細菌和真菌在植物根系周圍形成微型團聚和較大型團聚</a:t>
            </a:r>
            <a:r>
              <a:rPr lang="zh-TW" altLang="en-US" sz="2400" dirty="0"/>
              <a:t>，產生一個低壓環境，讓</a:t>
            </a:r>
            <a:r>
              <a:rPr lang="zh-TW" altLang="zh-TW" sz="2400" dirty="0"/>
              <a:t>非豆科植物的固氮</a:t>
            </a:r>
            <a:r>
              <a:rPr lang="zh-TW" altLang="en-US" sz="2400" dirty="0"/>
              <a:t>作用能够進行</a:t>
            </a:r>
            <a:endParaRPr lang="en-US" altLang="zh-TW" sz="2400" dirty="0"/>
          </a:p>
          <a:p>
            <a:r>
              <a:rPr lang="zh-TW" altLang="en-US" sz="2400" dirty="0"/>
              <a:t>而固氮時</a:t>
            </a:r>
            <a:r>
              <a:rPr lang="zh-TW" altLang="en-US" sz="2400" dirty="0">
                <a:solidFill>
                  <a:srgbClr val="FF0000"/>
                </a:solidFill>
              </a:rPr>
              <a:t>需要</a:t>
            </a:r>
            <a:r>
              <a:rPr lang="zh-TW" altLang="en-US" sz="2400" dirty="0"/>
              <a:t>的能量則要裡</a:t>
            </a:r>
            <a:r>
              <a:rPr lang="zh-TW" altLang="zh-TW" sz="2400" dirty="0">
                <a:solidFill>
                  <a:srgbClr val="FF0000"/>
                </a:solidFill>
              </a:rPr>
              <a:t>菌根真菌</a:t>
            </a:r>
            <a:r>
              <a:rPr lang="zh-TW" altLang="en-US" sz="2400" dirty="0"/>
              <a:t>供應</a:t>
            </a:r>
            <a:r>
              <a:rPr lang="zh-TW" altLang="zh-TW" sz="2400" dirty="0">
                <a:solidFill>
                  <a:srgbClr val="FF0000"/>
                </a:solidFill>
              </a:rPr>
              <a:t>液態碳</a:t>
            </a:r>
            <a:endParaRPr lang="en-US" altLang="zh-TW" sz="2400" dirty="0">
              <a:solidFill>
                <a:srgbClr val="FF0000"/>
              </a:solidFill>
            </a:endParaRPr>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8283879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24915" y="352168"/>
            <a:ext cx="5894172" cy="1075036"/>
          </a:xfrm>
        </p:spPr>
        <p:txBody>
          <a:bodyPr>
            <a:normAutofit fontScale="90000"/>
          </a:bodyPr>
          <a:lstStyle/>
          <a:p>
            <a:r>
              <a:rPr lang="zh-TW" altLang="en-US" dirty="0"/>
              <a:t>再認識多一點</a:t>
            </a:r>
            <a:r>
              <a:rPr lang="zh-TW" altLang="zh-TW" dirty="0">
                <a:solidFill>
                  <a:srgbClr val="FF0000"/>
                </a:solidFill>
              </a:rPr>
              <a:t>菌根真菌</a:t>
            </a:r>
            <a:br>
              <a:rPr lang="en-US" altLang="zh-TW" dirty="0">
                <a:solidFill>
                  <a:srgbClr val="FF0000"/>
                </a:solidFill>
              </a:rPr>
            </a:br>
            <a:r>
              <a:rPr lang="en-GB" altLang="zh-TW" dirty="0"/>
              <a:t>(Mycorrhizal fungi)</a:t>
            </a:r>
            <a:endParaRPr lang="zh-TW" altLang="en-US" dirty="0"/>
          </a:p>
        </p:txBody>
      </p:sp>
      <p:sp>
        <p:nvSpPr>
          <p:cNvPr id="3" name="內容版面配置區 2"/>
          <p:cNvSpPr>
            <a:spLocks noGrp="1"/>
          </p:cNvSpPr>
          <p:nvPr>
            <p:ph idx="1"/>
          </p:nvPr>
        </p:nvSpPr>
        <p:spPr>
          <a:xfrm>
            <a:off x="469557" y="1476631"/>
            <a:ext cx="11035055" cy="5066271"/>
          </a:xfrm>
        </p:spPr>
        <p:txBody>
          <a:bodyPr>
            <a:normAutofit/>
          </a:bodyPr>
          <a:lstStyle/>
          <a:p>
            <a:r>
              <a:rPr lang="zh-TW" altLang="zh-TW" sz="2000" dirty="0"/>
              <a:t>菌根真菌雖然本身不固氮，但固氮過程需要能量，菌根真菌以</a:t>
            </a:r>
            <a:r>
              <a:rPr lang="zh-TW" altLang="zh-TW" sz="2000" dirty="0">
                <a:solidFill>
                  <a:srgbClr val="FF0000"/>
                </a:solidFill>
              </a:rPr>
              <a:t>液態碳</a:t>
            </a:r>
            <a:r>
              <a:rPr lang="zh-TW" altLang="zh-TW" sz="2000" dirty="0"/>
              <a:t>的形式，將能量傳給固氮關聯生物</a:t>
            </a:r>
            <a:endParaRPr lang="en-US" altLang="zh-TW" sz="2000" dirty="0"/>
          </a:p>
          <a:p>
            <a:r>
              <a:rPr lang="zh-TW" altLang="zh-TW" sz="2000" dirty="0"/>
              <a:t>它們也可以</a:t>
            </a:r>
            <a:r>
              <a:rPr lang="zh-TW" altLang="zh-TW" sz="2000" dirty="0">
                <a:solidFill>
                  <a:srgbClr val="FF0000"/>
                </a:solidFill>
              </a:rPr>
              <a:t>把其他微生物固定的有機氮</a:t>
            </a:r>
            <a:r>
              <a:rPr lang="zh-TW" altLang="zh-TW" sz="2000" dirty="0"/>
              <a:t>，如氨基酸</a:t>
            </a:r>
            <a:r>
              <a:rPr lang="en-US" altLang="zh-TW" sz="2000" dirty="0"/>
              <a:t>(</a:t>
            </a:r>
            <a:r>
              <a:rPr lang="zh-TW" altLang="zh-TW" sz="2000" dirty="0"/>
              <a:t>包括甘氨酸</a:t>
            </a:r>
            <a:r>
              <a:rPr lang="en-US" altLang="zh-TW" sz="2000" dirty="0"/>
              <a:t>glycine</a:t>
            </a:r>
            <a:r>
              <a:rPr lang="zh-TW" altLang="zh-TW" sz="2000" dirty="0"/>
              <a:t>，精氨酸</a:t>
            </a:r>
            <a:r>
              <a:rPr lang="en-US" altLang="zh-TW" sz="2000" dirty="0"/>
              <a:t>arginine</a:t>
            </a:r>
            <a:r>
              <a:rPr lang="zh-TW" altLang="zh-TW" sz="2000" dirty="0"/>
              <a:t>，脫乙酰殼多醣</a:t>
            </a:r>
            <a:r>
              <a:rPr lang="en-US" altLang="zh-TW" sz="2000" dirty="0"/>
              <a:t>chitosan</a:t>
            </a:r>
            <a:r>
              <a:rPr lang="zh-TW" altLang="zh-TW" sz="2000" dirty="0"/>
              <a:t>和谷氨酰胺</a:t>
            </a:r>
            <a:r>
              <a:rPr lang="en-US" altLang="zh-TW" sz="2000" dirty="0"/>
              <a:t>glutamine)</a:t>
            </a:r>
            <a:r>
              <a:rPr lang="zh-TW" altLang="zh-TW" sz="2000" dirty="0"/>
              <a:t>等，</a:t>
            </a:r>
            <a:r>
              <a:rPr lang="zh-TW" altLang="zh-TW" sz="2000" dirty="0">
                <a:solidFill>
                  <a:srgbClr val="FF0000"/>
                </a:solidFill>
              </a:rPr>
              <a:t>直接輸送給植物</a:t>
            </a:r>
            <a:r>
              <a:rPr lang="zh-TW" altLang="zh-TW" sz="2000" dirty="0"/>
              <a:t>，繞過了要將氮變為無機氮的形式才可讓植物吸收這個環節</a:t>
            </a:r>
            <a:endParaRPr lang="en-US" altLang="zh-TW" sz="2000" dirty="0"/>
          </a:p>
          <a:p>
            <a:r>
              <a:rPr lang="zh-TW" altLang="zh-TW" sz="2000" dirty="0"/>
              <a:t>菌根真菌這種高效節能地收集和轉移有機氮的途徑，</a:t>
            </a:r>
            <a:r>
              <a:rPr lang="zh-TW" altLang="zh-TW" sz="2000" dirty="0">
                <a:solidFill>
                  <a:srgbClr val="FF0000"/>
                </a:solidFill>
              </a:rPr>
              <a:t>使氮能在植物與土壤微生物之間自成循環</a:t>
            </a:r>
            <a:r>
              <a:rPr lang="zh-TW" altLang="zh-TW" sz="2000" dirty="0"/>
              <a:t>，減少硝化、反硝化、揮發和淋失</a:t>
            </a:r>
            <a:endParaRPr lang="en-US" altLang="zh-TW" sz="2000" dirty="0"/>
          </a:p>
          <a:p>
            <a:r>
              <a:rPr lang="zh-TW" altLang="zh-TW" sz="2000" dirty="0"/>
              <a:t>把氮以有機形式儲存在土裡亦</a:t>
            </a:r>
            <a:r>
              <a:rPr lang="zh-TW" altLang="zh-TW" sz="2000" dirty="0">
                <a:solidFill>
                  <a:srgbClr val="FF0000"/>
                </a:solidFill>
              </a:rPr>
              <a:t>不會讓無機氮那樣讓土壤酸</a:t>
            </a:r>
            <a:r>
              <a:rPr lang="zh-TW" altLang="en-US" sz="2000" dirty="0">
                <a:solidFill>
                  <a:srgbClr val="FF0000"/>
                </a:solidFill>
              </a:rPr>
              <a:t>化</a:t>
            </a:r>
            <a:endParaRPr lang="en-US" altLang="zh-TW" sz="2000" dirty="0">
              <a:solidFill>
                <a:srgbClr val="FF0000"/>
              </a:solidFill>
            </a:endParaRPr>
          </a:p>
          <a:p>
            <a:r>
              <a:rPr lang="zh-TW" altLang="zh-TW" sz="2000" dirty="0"/>
              <a:t>菌根真菌的各種活動，促進植物滲出的碳轉化為更高份子量和複雜的</a:t>
            </a:r>
            <a:r>
              <a:rPr lang="zh-TW" altLang="zh-TW" sz="2000" dirty="0">
                <a:solidFill>
                  <a:srgbClr val="FF0000"/>
                </a:solidFill>
              </a:rPr>
              <a:t>腐殖酸</a:t>
            </a:r>
            <a:r>
              <a:rPr lang="zh-TW" altLang="zh-TW" sz="2000" dirty="0"/>
              <a:t>，讓</a:t>
            </a:r>
            <a:r>
              <a:rPr lang="zh-TW" altLang="zh-TW" sz="2000" dirty="0">
                <a:solidFill>
                  <a:srgbClr val="FF0000"/>
                </a:solidFill>
              </a:rPr>
              <a:t>碳能長久封存在深土</a:t>
            </a:r>
            <a:r>
              <a:rPr lang="zh-TW" altLang="zh-TW" sz="2000" dirty="0"/>
              <a:t>中，並繼續</a:t>
            </a:r>
            <a:r>
              <a:rPr lang="zh-TW" altLang="zh-TW" sz="2000" dirty="0">
                <a:solidFill>
                  <a:srgbClr val="FF0000"/>
                </a:solidFill>
              </a:rPr>
              <a:t>將無機礦土變為有機壤土</a:t>
            </a:r>
          </a:p>
          <a:p>
            <a:r>
              <a:rPr lang="zh-TW" altLang="zh-TW" sz="2000" dirty="0"/>
              <a:t>但關聯固氮菌，以及能將氮直接移進植物的菌根真菌，在進行所有這些活動時，都需要同一種能源，那就是由</a:t>
            </a:r>
            <a:r>
              <a:rPr lang="zh-TW" altLang="zh-TW" sz="2000" dirty="0">
                <a:solidFill>
                  <a:srgbClr val="FF0000"/>
                </a:solidFill>
              </a:rPr>
              <a:t>生機蓬勃、多元化的植物</a:t>
            </a:r>
            <a:r>
              <a:rPr lang="zh-TW" altLang="zh-TW" sz="2000" dirty="0"/>
              <a:t>根部滲出的液態碳</a:t>
            </a:r>
            <a:r>
              <a:rPr lang="zh-TW" altLang="en-US" sz="2000" dirty="0"/>
              <a:t>。這能源本來祇要有太陽，便取之不竭。因為地球上</a:t>
            </a:r>
            <a:r>
              <a:rPr lang="en-US" altLang="zh-TW" sz="2000" dirty="0"/>
              <a:t>90%</a:t>
            </a:r>
            <a:r>
              <a:rPr lang="zh-TW" altLang="en-US" sz="2000" dirty="0"/>
              <a:t>的植物都是菌根真菌植物。</a:t>
            </a:r>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061045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42304" y="413951"/>
            <a:ext cx="5628502" cy="840260"/>
          </a:xfrm>
        </p:spPr>
        <p:txBody>
          <a:bodyPr>
            <a:normAutofit/>
          </a:bodyPr>
          <a:lstStyle/>
          <a:p>
            <a:r>
              <a:rPr lang="zh-TW" altLang="en-US" dirty="0"/>
              <a:t>化肥農耕闖的是甚麼禍？</a:t>
            </a:r>
          </a:p>
        </p:txBody>
      </p:sp>
      <p:sp>
        <p:nvSpPr>
          <p:cNvPr id="3" name="內容版面配置區 2"/>
          <p:cNvSpPr>
            <a:spLocks noGrp="1"/>
          </p:cNvSpPr>
          <p:nvPr>
            <p:ph idx="1"/>
          </p:nvPr>
        </p:nvSpPr>
        <p:spPr>
          <a:xfrm>
            <a:off x="556054" y="1488989"/>
            <a:ext cx="10948558" cy="4422233"/>
          </a:xfrm>
        </p:spPr>
        <p:txBody>
          <a:bodyPr>
            <a:normAutofit/>
          </a:bodyPr>
          <a:lstStyle/>
          <a:p>
            <a:pPr marL="0" indent="0">
              <a:buNone/>
            </a:pPr>
            <a:r>
              <a:rPr lang="zh-TW" altLang="en-US" sz="2400" dirty="0"/>
              <a:t>化肥農耕</a:t>
            </a:r>
            <a:r>
              <a:rPr lang="zh-TW" altLang="zh-TW" sz="2400" dirty="0"/>
              <a:t>將植物生長需要營養</a:t>
            </a:r>
            <a:r>
              <a:rPr lang="zh-TW" altLang="en-US" sz="2400" dirty="0"/>
              <a:t>，</a:t>
            </a:r>
            <a:endParaRPr lang="en-US" altLang="zh-TW" sz="2400" dirty="0"/>
          </a:p>
          <a:p>
            <a:pPr marL="0" indent="0">
              <a:buNone/>
            </a:pPr>
            <a:r>
              <a:rPr lang="zh-TW" altLang="en-US" sz="2400" dirty="0"/>
              <a:t>以及植物根部祇能吸收可溶性營養</a:t>
            </a:r>
            <a:r>
              <a:rPr lang="zh-TW" altLang="zh-TW" sz="2400" dirty="0"/>
              <a:t>這事實</a:t>
            </a:r>
            <a:endParaRPr lang="en-US" altLang="zh-TW" sz="2400" dirty="0"/>
          </a:p>
          <a:p>
            <a:pPr marL="0" indent="0">
              <a:buNone/>
            </a:pPr>
            <a:r>
              <a:rPr lang="zh-TW" altLang="zh-TW" sz="3200" dirty="0">
                <a:solidFill>
                  <a:srgbClr val="FF0000"/>
                </a:solidFill>
              </a:rPr>
              <a:t>過份簡單</a:t>
            </a:r>
            <a:r>
              <a:rPr lang="zh-TW" altLang="zh-TW" sz="2400" dirty="0"/>
              <a:t>地理解為：</a:t>
            </a:r>
            <a:endParaRPr lang="en-US" altLang="zh-TW" sz="2400" dirty="0"/>
          </a:p>
          <a:p>
            <a:pPr marL="0" indent="0">
              <a:buNone/>
            </a:pPr>
            <a:br>
              <a:rPr lang="en-US" altLang="zh-TW" sz="2400" dirty="0"/>
            </a:br>
            <a:r>
              <a:rPr lang="zh-TW" altLang="zh-TW" sz="2400" dirty="0"/>
              <a:t>將植物需要的營養，以植物能吸收的</a:t>
            </a:r>
            <a:r>
              <a:rPr lang="zh-TW" altLang="en-US" sz="2400" dirty="0"/>
              <a:t>水溶</a:t>
            </a:r>
            <a:r>
              <a:rPr lang="zh-TW" altLang="zh-TW" sz="2400" dirty="0"/>
              <a:t>形式，加進泥土裡，植物便可增產</a:t>
            </a:r>
            <a:br>
              <a:rPr lang="en-US" altLang="zh-TW" sz="2400" dirty="0"/>
            </a:br>
            <a:endParaRPr lang="zh-TW" altLang="en-US" sz="2400"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880920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4979" y="290384"/>
            <a:ext cx="6388444" cy="790832"/>
          </a:xfrm>
        </p:spPr>
        <p:txBody>
          <a:bodyPr/>
          <a:lstStyle/>
          <a:p>
            <a:r>
              <a:rPr lang="zh-TW" altLang="en-US" dirty="0"/>
              <a:t>農耕者做</a:t>
            </a:r>
            <a:r>
              <a:rPr lang="zh-TW" altLang="en-US" dirty="0">
                <a:solidFill>
                  <a:srgbClr val="FF0000"/>
                </a:solidFill>
              </a:rPr>
              <a:t>質性檢定</a:t>
            </a:r>
            <a:r>
              <a:rPr lang="zh-TW" altLang="en-US" dirty="0"/>
              <a:t>便足够了</a:t>
            </a:r>
          </a:p>
        </p:txBody>
      </p:sp>
      <p:sp>
        <p:nvSpPr>
          <p:cNvPr id="3" name="內容版面配置區 2"/>
          <p:cNvSpPr>
            <a:spLocks noGrp="1"/>
          </p:cNvSpPr>
          <p:nvPr>
            <p:ph idx="1"/>
          </p:nvPr>
        </p:nvSpPr>
        <p:spPr>
          <a:xfrm>
            <a:off x="475735" y="1315996"/>
            <a:ext cx="11244649" cy="5202194"/>
          </a:xfrm>
        </p:spPr>
        <p:txBody>
          <a:bodyPr>
            <a:normAutofit lnSpcReduction="10000"/>
          </a:bodyPr>
          <a:lstStyle/>
          <a:p>
            <a:pPr marL="0" indent="0">
              <a:buNone/>
            </a:pPr>
            <a:r>
              <a:rPr lang="zh-TW" altLang="zh-TW" dirty="0"/>
              <a:t>用普通顯微鏡，</a:t>
            </a:r>
            <a:r>
              <a:rPr lang="zh-TW" altLang="en-US" dirty="0"/>
              <a:t>可以微生物</a:t>
            </a:r>
            <a:r>
              <a:rPr lang="zh-TW" altLang="zh-TW" dirty="0"/>
              <a:t>形態</a:t>
            </a:r>
            <a:r>
              <a:rPr lang="zh-TW" altLang="en-US" dirty="0"/>
              <a:t>學</a:t>
            </a:r>
            <a:r>
              <a:rPr lang="zh-TW" altLang="zh-TW" dirty="0"/>
              <a:t>作堆肥或土壤的質性評估。通常</a:t>
            </a:r>
            <a:r>
              <a:rPr lang="zh-TW" altLang="zh-TW" dirty="0">
                <a:solidFill>
                  <a:srgbClr val="FF0000"/>
                </a:solidFill>
              </a:rPr>
              <a:t>每玻片樣本</a:t>
            </a:r>
            <a:r>
              <a:rPr lang="zh-TW" altLang="en-US" dirty="0"/>
              <a:t>需</a:t>
            </a:r>
            <a:r>
              <a:rPr lang="zh-TW" altLang="zh-TW" dirty="0"/>
              <a:t>觀察</a:t>
            </a:r>
            <a:r>
              <a:rPr lang="zh-TW" altLang="zh-TW" dirty="0">
                <a:solidFill>
                  <a:srgbClr val="FF0000"/>
                </a:solidFill>
              </a:rPr>
              <a:t>二十個視域</a:t>
            </a:r>
          </a:p>
          <a:p>
            <a:pPr marL="0" indent="0">
              <a:buNone/>
            </a:pPr>
            <a:r>
              <a:rPr lang="zh-TW" altLang="en-US" dirty="0"/>
              <a:t>「</a:t>
            </a:r>
            <a:r>
              <a:rPr lang="zh-TW" altLang="en-US" sz="2000" b="1" dirty="0">
                <a:solidFill>
                  <a:srgbClr val="FF0000"/>
                </a:solidFill>
              </a:rPr>
              <a:t>劣</a:t>
            </a:r>
            <a:r>
              <a:rPr lang="zh-TW" altLang="en-US" dirty="0"/>
              <a:t>」：</a:t>
            </a:r>
            <a:r>
              <a:rPr lang="zh-TW" altLang="zh-TW" dirty="0"/>
              <a:t>看不到或非常少任何</a:t>
            </a:r>
            <a:r>
              <a:rPr lang="zh-TW" altLang="en-US" dirty="0"/>
              <a:t>種</a:t>
            </a:r>
            <a:r>
              <a:rPr lang="zh-TW" altLang="zh-TW" dirty="0"/>
              <a:t>類的微生物。即使有，祇有一兩種能認出形態。如果有大量纖毛蟲出現，可視</a:t>
            </a:r>
            <a:r>
              <a:rPr lang="en-US" altLang="zh-TW" dirty="0"/>
              <a:t>		</a:t>
            </a:r>
            <a:r>
              <a:rPr lang="zh-TW" altLang="zh-TW" dirty="0"/>
              <a:t>作缺氧的堆肥或土壤</a:t>
            </a:r>
            <a:endParaRPr lang="en-US" altLang="zh-TW" dirty="0"/>
          </a:p>
          <a:p>
            <a:pPr marL="0" indent="0">
              <a:buNone/>
            </a:pPr>
            <a:r>
              <a:rPr lang="zh-TW" altLang="en-US" dirty="0"/>
              <a:t>「</a:t>
            </a:r>
            <a:r>
              <a:rPr lang="zh-TW" altLang="en-US" sz="2000" b="1" dirty="0">
                <a:solidFill>
                  <a:srgbClr val="FF0000"/>
                </a:solidFill>
              </a:rPr>
              <a:t>差</a:t>
            </a:r>
            <a:r>
              <a:rPr lang="zh-TW" altLang="en-US" dirty="0"/>
              <a:t>」：祇有</a:t>
            </a:r>
            <a:r>
              <a:rPr lang="zh-TW" altLang="zh-TW" dirty="0"/>
              <a:t>少量細菌，整個樣本祇有一條真菌菌絲或一個原生動物。</a:t>
            </a:r>
            <a:r>
              <a:rPr lang="zh-TW" altLang="en-US" dirty="0"/>
              <a:t>微生物</a:t>
            </a:r>
            <a:r>
              <a:rPr lang="zh-TW" altLang="zh-TW" dirty="0"/>
              <a:t>品種少。纖毛蟲的大量出現，</a:t>
            </a:r>
            <a:r>
              <a:rPr lang="zh-TW" altLang="en-US" dirty="0"/>
              <a:t>通</a:t>
            </a:r>
            <a:r>
              <a:rPr lang="en-US" altLang="zh-TW" dirty="0"/>
              <a:t>		</a:t>
            </a:r>
            <a:r>
              <a:rPr lang="zh-TW" altLang="zh-TW" dirty="0"/>
              <a:t>常</a:t>
            </a:r>
            <a:r>
              <a:rPr lang="zh-TW" altLang="en-US" dirty="0"/>
              <a:t>表</a:t>
            </a:r>
            <a:r>
              <a:rPr lang="zh-TW" altLang="zh-TW" dirty="0"/>
              <a:t>示缺氧</a:t>
            </a:r>
            <a:r>
              <a:rPr lang="zh-TW" altLang="en-US" dirty="0"/>
              <a:t>，</a:t>
            </a:r>
            <a:r>
              <a:rPr lang="zh-TW" altLang="zh-TW" dirty="0"/>
              <a:t>不適宜用來種植或維持土壤健康</a:t>
            </a:r>
            <a:endParaRPr lang="en-US" altLang="zh-TW" dirty="0"/>
          </a:p>
          <a:p>
            <a:pPr marL="0" indent="0">
              <a:buNone/>
            </a:pPr>
            <a:r>
              <a:rPr lang="zh-TW" altLang="en-US" dirty="0"/>
              <a:t>「</a:t>
            </a:r>
            <a:r>
              <a:rPr lang="zh-TW" altLang="zh-TW" sz="2000" b="1" dirty="0">
                <a:solidFill>
                  <a:srgbClr val="FF0000"/>
                </a:solidFill>
              </a:rPr>
              <a:t>僅可接受</a:t>
            </a:r>
            <a:r>
              <a:rPr lang="zh-TW" altLang="en-US" dirty="0"/>
              <a:t>」：</a:t>
            </a:r>
            <a:r>
              <a:rPr lang="en-US" altLang="zh-TW" dirty="0"/>
              <a:t> </a:t>
            </a:r>
            <a:r>
              <a:rPr lang="zh-TW" altLang="zh-TW" dirty="0"/>
              <a:t>可接受的程度</a:t>
            </a:r>
            <a:r>
              <a:rPr lang="zh-TW" altLang="en-US" dirty="0"/>
              <a:t>視農作物</a:t>
            </a:r>
            <a:r>
              <a:rPr lang="zh-TW" altLang="zh-TW" dirty="0"/>
              <a:t>而異。以下範圍適用於一般蔬菜農作物，不適用於樹木或灌木或雜草。</a:t>
            </a:r>
            <a:endParaRPr lang="en-US" altLang="zh-TW" dirty="0"/>
          </a:p>
          <a:p>
            <a:pPr lvl="0"/>
            <a:r>
              <a:rPr lang="zh-TW" altLang="zh-TW" dirty="0"/>
              <a:t>細菌 </a:t>
            </a:r>
            <a:r>
              <a:rPr lang="en-GB" altLang="zh-TW" dirty="0"/>
              <a:t>– </a:t>
            </a:r>
            <a:r>
              <a:rPr lang="zh-TW" altLang="zh-TW" dirty="0"/>
              <a:t>液態</a:t>
            </a:r>
            <a:r>
              <a:rPr lang="zh-TW" altLang="en-US" dirty="0"/>
              <a:t>樣本</a:t>
            </a:r>
            <a:r>
              <a:rPr lang="zh-TW" altLang="zh-TW" dirty="0"/>
              <a:t>每視域</a:t>
            </a:r>
            <a:r>
              <a:rPr lang="en-GB" altLang="zh-TW" dirty="0"/>
              <a:t>300 </a:t>
            </a:r>
            <a:r>
              <a:rPr lang="zh-TW" altLang="zh-TW" dirty="0"/>
              <a:t>至</a:t>
            </a:r>
            <a:r>
              <a:rPr lang="en-GB" altLang="zh-TW" dirty="0"/>
              <a:t>500</a:t>
            </a:r>
            <a:r>
              <a:rPr lang="zh-TW" altLang="zh-TW" dirty="0"/>
              <a:t>，固態要加大十倍。留意稀釋程度。</a:t>
            </a:r>
            <a:r>
              <a:rPr lang="zh-TW" altLang="en-US" dirty="0"/>
              <a:t>最少</a:t>
            </a:r>
            <a:r>
              <a:rPr lang="en-GB" altLang="zh-TW" dirty="0"/>
              <a:t>3</a:t>
            </a:r>
            <a:r>
              <a:rPr lang="zh-TW" altLang="zh-TW" dirty="0"/>
              <a:t>至</a:t>
            </a:r>
            <a:r>
              <a:rPr lang="en-GB" altLang="zh-TW" dirty="0"/>
              <a:t>10</a:t>
            </a:r>
            <a:r>
              <a:rPr lang="zh-TW" altLang="zh-TW" dirty="0"/>
              <a:t>種形態</a:t>
            </a:r>
            <a:r>
              <a:rPr lang="zh-TW" altLang="en-US" dirty="0"/>
              <a:t>不同</a:t>
            </a:r>
            <a:r>
              <a:rPr lang="zh-TW" altLang="zh-TW" dirty="0"/>
              <a:t>的細菌</a:t>
            </a:r>
          </a:p>
          <a:p>
            <a:pPr lvl="0"/>
            <a:r>
              <a:rPr lang="zh-TW" altLang="zh-TW" dirty="0"/>
              <a:t>真菌菌絲 </a:t>
            </a:r>
            <a:r>
              <a:rPr lang="en-GB" altLang="zh-TW" dirty="0"/>
              <a:t>– </a:t>
            </a:r>
            <a:r>
              <a:rPr lang="zh-TW" altLang="zh-TW" dirty="0"/>
              <a:t>細菌為主的樣本，每十個視域至少一條</a:t>
            </a:r>
            <a:r>
              <a:rPr lang="zh-TW" altLang="en-US" dirty="0"/>
              <a:t>；</a:t>
            </a:r>
            <a:r>
              <a:rPr lang="zh-TW" altLang="zh-TW" dirty="0"/>
              <a:t>真菌為主的様本，每視域最少一條。對需要真菌的植物而言，菌絲最好比較粗</a:t>
            </a:r>
            <a:r>
              <a:rPr lang="en-GB" altLang="zh-TW" dirty="0"/>
              <a:t>(</a:t>
            </a:r>
            <a:r>
              <a:rPr lang="zh-TW" altLang="zh-TW" dirty="0"/>
              <a:t>直徑在</a:t>
            </a:r>
            <a:r>
              <a:rPr lang="en-GB" altLang="zh-TW" dirty="0"/>
              <a:t>2.5</a:t>
            </a:r>
            <a:r>
              <a:rPr lang="zh-TW" altLang="zh-TW" dirty="0"/>
              <a:t>微米以上</a:t>
            </a:r>
            <a:r>
              <a:rPr lang="en-GB" altLang="zh-TW" dirty="0"/>
              <a:t>)</a:t>
            </a:r>
            <a:r>
              <a:rPr lang="zh-TW" altLang="zh-TW" dirty="0"/>
              <a:t>和有顏色。在檢視的二十個視域中，最少有二種或以上不同的形態。 </a:t>
            </a:r>
          </a:p>
          <a:p>
            <a:pPr lvl="0"/>
            <a:r>
              <a:rPr lang="zh-TW" altLang="zh-TW" dirty="0"/>
              <a:t>原生動物 </a:t>
            </a:r>
            <a:r>
              <a:rPr lang="en-GB" altLang="zh-TW" dirty="0"/>
              <a:t>– </a:t>
            </a:r>
            <a:r>
              <a:rPr lang="zh-TW" altLang="zh-TW" dirty="0"/>
              <a:t>最好祇有鞭毛蟲和根足蟲。</a:t>
            </a:r>
            <a:r>
              <a:rPr lang="zh-TW" altLang="en-US" dirty="0"/>
              <a:t>如目的非為</a:t>
            </a:r>
            <a:r>
              <a:rPr lang="zh-TW" altLang="zh-TW" dirty="0"/>
              <a:t>增</a:t>
            </a:r>
            <a:r>
              <a:rPr lang="zh-TW" altLang="en-US" dirty="0"/>
              <a:t>强</a:t>
            </a:r>
            <a:r>
              <a:rPr lang="zh-TW" altLang="zh-TW" dirty="0"/>
              <a:t>養分循環，每十個視域一隻</a:t>
            </a:r>
            <a:r>
              <a:rPr lang="en-GB" altLang="zh-TW" dirty="0"/>
              <a:t>; </a:t>
            </a:r>
            <a:r>
              <a:rPr lang="zh-TW" altLang="en-US" dirty="0"/>
              <a:t>如目的為</a:t>
            </a:r>
            <a:r>
              <a:rPr lang="zh-TW" altLang="zh-TW" dirty="0"/>
              <a:t>增强養分循環，每視域最少要有一隻。整塊玻片至多有一至兩隻纖毛蟲。</a:t>
            </a:r>
          </a:p>
          <a:p>
            <a:pPr lvl="0"/>
            <a:r>
              <a:rPr lang="zh-TW" altLang="zh-TW" dirty="0"/>
              <a:t>線蟲 </a:t>
            </a:r>
            <a:r>
              <a:rPr lang="en-GB" altLang="zh-TW" dirty="0"/>
              <a:t>– </a:t>
            </a:r>
            <a:r>
              <a:rPr lang="zh-TW" altLang="zh-TW" dirty="0"/>
              <a:t>液態樣本</a:t>
            </a:r>
            <a:r>
              <a:rPr lang="zh-TW" altLang="en-US" dirty="0"/>
              <a:t>或</a:t>
            </a:r>
            <a:r>
              <a:rPr lang="zh-TW" altLang="zh-TW" dirty="0"/>
              <a:t>新堆肥中很少出現。但隨著堆肥老化，或隨著土壤變得愈來愈有生產力，玻片每滴液體樣本應最少有</a:t>
            </a:r>
            <a:r>
              <a:rPr lang="en-GB" altLang="zh-TW" dirty="0"/>
              <a:t>2</a:t>
            </a:r>
            <a:r>
              <a:rPr lang="zh-TW" altLang="zh-TW" dirty="0"/>
              <a:t>至</a:t>
            </a:r>
            <a:r>
              <a:rPr lang="en-GB" altLang="zh-TW" dirty="0"/>
              <a:t>5</a:t>
            </a:r>
            <a:r>
              <a:rPr lang="zh-TW" altLang="zh-TW" dirty="0"/>
              <a:t>，或甚至</a:t>
            </a:r>
            <a:r>
              <a:rPr lang="en-GB" altLang="zh-TW" dirty="0"/>
              <a:t>10</a:t>
            </a:r>
            <a:r>
              <a:rPr lang="zh-TW" altLang="zh-TW" dirty="0"/>
              <a:t>至</a:t>
            </a:r>
            <a:r>
              <a:rPr lang="en-GB" altLang="zh-TW" dirty="0"/>
              <a:t>20</a:t>
            </a:r>
            <a:r>
              <a:rPr lang="zh-TW" altLang="zh-TW" dirty="0"/>
              <a:t>條。在計算數目時要留意曾將樣本稀釋的程度。</a:t>
            </a:r>
          </a:p>
          <a:p>
            <a:r>
              <a:rPr lang="zh-TW" altLang="zh-TW" dirty="0"/>
              <a:t>如全無線蟲出現，有益線蟲的生存空間一定曾</a:t>
            </a:r>
            <a:r>
              <a:rPr lang="zh-TW" altLang="en-US" dirty="0"/>
              <a:t>被</a:t>
            </a:r>
            <a:r>
              <a:rPr lang="zh-TW" altLang="zh-TW" dirty="0"/>
              <a:t>傷害，值得追查究竟出過甚麼事。在</a:t>
            </a:r>
            <a:r>
              <a:rPr lang="zh-TW" altLang="en-US" dirty="0"/>
              <a:t>搜</a:t>
            </a:r>
            <a:r>
              <a:rPr lang="zh-TW" altLang="zh-TW" dirty="0"/>
              <a:t>尋線蟲的同時，適宜同時觀察蚯蚓，微型節肢動物和植物的根部等。</a:t>
            </a:r>
          </a:p>
          <a:p>
            <a:endParaRPr lang="zh-TW" altLang="zh-TW" dirty="0"/>
          </a:p>
          <a:p>
            <a:endParaRPr lang="zh-TW" altLang="zh-TW" dirty="0"/>
          </a:p>
          <a:p>
            <a:pPr marL="0" indent="0">
              <a:buNone/>
            </a:pPr>
            <a:endParaRPr lang="zh-TW" altLang="zh-TW" dirty="0"/>
          </a:p>
          <a:p>
            <a:pPr marL="0" indent="0">
              <a:buNone/>
            </a:pPr>
            <a:endParaRPr lang="zh-TW" altLang="zh-TW" dirty="0"/>
          </a:p>
          <a:p>
            <a:pPr marL="0" indent="0">
              <a:buNone/>
            </a:pP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991592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32238" y="426308"/>
            <a:ext cx="6715897" cy="1007076"/>
          </a:xfrm>
        </p:spPr>
        <p:txBody>
          <a:bodyPr>
            <a:noAutofit/>
          </a:bodyPr>
          <a:lstStyle/>
          <a:p>
            <a:r>
              <a:rPr lang="zh-TW" altLang="en-US" sz="3200" dirty="0"/>
              <a:t>將水溶</a:t>
            </a:r>
            <a:r>
              <a:rPr lang="zh-TW" altLang="zh-TW" sz="3200" dirty="0"/>
              <a:t>營養加進泥土</a:t>
            </a:r>
            <a:r>
              <a:rPr lang="zh-TW" altLang="en-US" sz="3200" dirty="0"/>
              <a:t>，有甚麼後果？</a:t>
            </a:r>
          </a:p>
        </p:txBody>
      </p:sp>
      <p:sp>
        <p:nvSpPr>
          <p:cNvPr id="3" name="內容版面配置區 2"/>
          <p:cNvSpPr>
            <a:spLocks noGrp="1"/>
          </p:cNvSpPr>
          <p:nvPr>
            <p:ph idx="1"/>
          </p:nvPr>
        </p:nvSpPr>
        <p:spPr>
          <a:xfrm>
            <a:off x="636373" y="1377779"/>
            <a:ext cx="10868240" cy="5177480"/>
          </a:xfrm>
        </p:spPr>
        <p:txBody>
          <a:bodyPr>
            <a:normAutofit fontScale="92500"/>
          </a:bodyPr>
          <a:lstStyle/>
          <a:p>
            <a:r>
              <a:rPr lang="zh-TW" altLang="zh-TW" sz="2400" dirty="0"/>
              <a:t>農人將「高效」無機氮和磷肥像</a:t>
            </a:r>
            <a:r>
              <a:rPr lang="en-GB" altLang="zh-TW" sz="2400" dirty="0"/>
              <a:t>urea, MAP, DAP</a:t>
            </a:r>
            <a:r>
              <a:rPr lang="zh-TW" altLang="zh-TW" sz="2400" dirty="0"/>
              <a:t>等</a:t>
            </a:r>
            <a:r>
              <a:rPr lang="zh-TW" altLang="en-US" sz="2400" dirty="0"/>
              <a:t>水溶性營養加進土裡，植物便</a:t>
            </a:r>
            <a:r>
              <a:rPr lang="zh-TW" altLang="zh-TW" sz="2400" dirty="0"/>
              <a:t>直接吸收</a:t>
            </a:r>
            <a:endParaRPr lang="en-US" altLang="zh-TW" sz="2400" dirty="0"/>
          </a:p>
          <a:p>
            <a:r>
              <a:rPr lang="zh-TW" altLang="zh-TW" sz="2400" dirty="0"/>
              <a:t>結果是，植物根系和微生物之間複雜的</a:t>
            </a:r>
            <a:r>
              <a:rPr lang="zh-TW" altLang="zh-TW" sz="3000" dirty="0">
                <a:solidFill>
                  <a:srgbClr val="0070C0"/>
                </a:solidFill>
              </a:rPr>
              <a:t>生化信號溝通被抑制</a:t>
            </a:r>
            <a:r>
              <a:rPr lang="zh-TW" altLang="zh-TW" sz="2400" dirty="0"/>
              <a:t>了</a:t>
            </a:r>
            <a:r>
              <a:rPr lang="zh-TW" altLang="en-US" sz="2400" dirty="0"/>
              <a:t>，</a:t>
            </a:r>
            <a:r>
              <a:rPr lang="zh-TW" altLang="en-US" sz="2400" dirty="0">
                <a:solidFill>
                  <a:srgbClr val="FF0000"/>
                </a:solidFill>
              </a:rPr>
              <a:t>植物沒有了向土壤輸送液態碳的需要</a:t>
            </a:r>
            <a:endParaRPr lang="en-US" altLang="zh-TW" sz="2400" dirty="0">
              <a:solidFill>
                <a:srgbClr val="FF0000"/>
              </a:solidFill>
            </a:endParaRPr>
          </a:p>
          <a:p>
            <a:r>
              <a:rPr lang="zh-TW" altLang="zh-TW" sz="2400" dirty="0"/>
              <a:t>沒有了液</a:t>
            </a:r>
            <a:r>
              <a:rPr lang="zh-TW" altLang="en-US" sz="2400" dirty="0"/>
              <a:t>態</a:t>
            </a:r>
            <a:r>
              <a:rPr lang="zh-TW" altLang="zh-TW" sz="2400" dirty="0"/>
              <a:t>碳，</a:t>
            </a:r>
            <a:r>
              <a:rPr lang="zh-TW" altLang="zh-TW" sz="2400" dirty="0">
                <a:solidFill>
                  <a:srgbClr val="FF0000"/>
                </a:solidFill>
              </a:rPr>
              <a:t>細菌固不成氮</a:t>
            </a:r>
            <a:r>
              <a:rPr lang="zh-TW" altLang="zh-TW" sz="2400" dirty="0"/>
              <a:t>，所</a:t>
            </a:r>
            <a:r>
              <a:rPr lang="zh-TW" altLang="zh-TW" sz="2400" dirty="0">
                <a:solidFill>
                  <a:srgbClr val="FF0000"/>
                </a:solidFill>
              </a:rPr>
              <a:t>土壤</a:t>
            </a:r>
            <a:r>
              <a:rPr lang="zh-TW" altLang="zh-TW" sz="2400" dirty="0"/>
              <a:t>甚至</a:t>
            </a:r>
            <a:r>
              <a:rPr lang="zh-TW" altLang="zh-TW" sz="2400" dirty="0">
                <a:solidFill>
                  <a:srgbClr val="FF0000"/>
                </a:solidFill>
              </a:rPr>
              <a:t>貧氮</a:t>
            </a:r>
            <a:r>
              <a:rPr lang="zh-TW" altLang="en-US" sz="2400" dirty="0"/>
              <a:t>，必要由肥料補充</a:t>
            </a:r>
            <a:endParaRPr lang="en-US" altLang="zh-TW" sz="2400" dirty="0"/>
          </a:p>
          <a:p>
            <a:r>
              <a:rPr lang="zh-TW" altLang="zh-TW" sz="2400" dirty="0"/>
              <a:t>沒有了液</a:t>
            </a:r>
            <a:r>
              <a:rPr lang="zh-TW" altLang="en-US" sz="2400" dirty="0"/>
              <a:t>態</a:t>
            </a:r>
            <a:r>
              <a:rPr lang="zh-TW" altLang="zh-TW" sz="2400" dirty="0"/>
              <a:t>碳，</a:t>
            </a:r>
            <a:r>
              <a:rPr lang="zh-TW" altLang="en-US" sz="2400" dirty="0"/>
              <a:t>一方面</a:t>
            </a:r>
            <a:r>
              <a:rPr lang="zh-TW" altLang="zh-TW" sz="2400" dirty="0"/>
              <a:t>細菌固不成氮</a:t>
            </a:r>
            <a:r>
              <a:rPr lang="zh-TW" altLang="en-US" sz="2400" dirty="0"/>
              <a:t>，菌根真菌也不會繁殖，</a:t>
            </a:r>
            <a:r>
              <a:rPr lang="zh-TW" altLang="en-US" sz="2400" dirty="0">
                <a:solidFill>
                  <a:srgbClr val="FF0000"/>
                </a:solidFill>
              </a:rPr>
              <a:t>腐殖質無從生成</a:t>
            </a:r>
            <a:r>
              <a:rPr lang="zh-TW" altLang="en-US" sz="2400" dirty="0"/>
              <a:t>，一方面沒有了保水能力，土壤也變成缺碳，更</a:t>
            </a:r>
            <a:r>
              <a:rPr lang="zh-TW" altLang="en-US" sz="2400" dirty="0">
                <a:solidFill>
                  <a:srgbClr val="FF0000"/>
                </a:solidFill>
              </a:rPr>
              <a:t>減弱了土壤碳封存</a:t>
            </a:r>
            <a:r>
              <a:rPr lang="zh-TW" altLang="en-US" sz="2400" dirty="0"/>
              <a:t>的能力。間接</a:t>
            </a:r>
            <a:r>
              <a:rPr lang="zh-TW" altLang="en-US" sz="2400" dirty="0">
                <a:solidFill>
                  <a:srgbClr val="FF0000"/>
                </a:solidFill>
              </a:rPr>
              <a:t>再促成地球暖化</a:t>
            </a:r>
            <a:endParaRPr lang="en-US" altLang="zh-TW" sz="2400" dirty="0">
              <a:solidFill>
                <a:srgbClr val="FF0000"/>
              </a:solidFill>
            </a:endParaRPr>
          </a:p>
          <a:p>
            <a:r>
              <a:rPr lang="zh-TW" altLang="en-US" sz="2400" dirty="0"/>
              <a:t>植物不向土壤輸送液態碳，</a:t>
            </a:r>
            <a:r>
              <a:rPr lang="zh-TW" altLang="en-US" sz="2400" dirty="0">
                <a:solidFill>
                  <a:srgbClr val="FF0000"/>
                </a:solidFill>
              </a:rPr>
              <a:t>養不了微生物</a:t>
            </a:r>
            <a:r>
              <a:rPr lang="zh-TW" altLang="en-US" sz="2400" dirty="0"/>
              <a:t>，</a:t>
            </a:r>
            <a:r>
              <a:rPr lang="zh-TW" altLang="en-US" sz="2400" dirty="0">
                <a:solidFill>
                  <a:srgbClr val="FF0000"/>
                </a:solidFill>
              </a:rPr>
              <a:t>微生物無從保護植物</a:t>
            </a:r>
            <a:r>
              <a:rPr lang="zh-TW" altLang="en-US" sz="2400" dirty="0"/>
              <a:t>，植物便容易患蟲害和患病</a:t>
            </a:r>
            <a:endParaRPr lang="en-US" altLang="zh-TW" sz="2400" dirty="0"/>
          </a:p>
          <a:p>
            <a:r>
              <a:rPr lang="zh-TW" altLang="en-US" sz="2400" dirty="0"/>
              <a:t>農人用</a:t>
            </a:r>
            <a:r>
              <a:rPr lang="zh-TW" altLang="en-US" sz="2400" dirty="0">
                <a:solidFill>
                  <a:srgbClr val="FF0000"/>
                </a:solidFill>
              </a:rPr>
              <a:t>農藥</a:t>
            </a:r>
            <a:r>
              <a:rPr lang="zh-TW" altLang="en-US" sz="2400" dirty="0"/>
              <a:t>為植物治病，結果</a:t>
            </a:r>
            <a:r>
              <a:rPr lang="zh-TW" altLang="en-US" sz="2400" dirty="0">
                <a:solidFill>
                  <a:srgbClr val="FF0000"/>
                </a:solidFill>
              </a:rPr>
              <a:t>把土壤裡的微生物</a:t>
            </a:r>
            <a:r>
              <a:rPr lang="zh-TW" altLang="en-US" sz="2400" dirty="0"/>
              <a:t>也殺害了</a:t>
            </a:r>
            <a:endParaRPr lang="en-US" altLang="zh-TW" sz="2400" dirty="0"/>
          </a:p>
          <a:p>
            <a:r>
              <a:rPr lang="zh-TW" altLang="en-US" sz="2400" dirty="0"/>
              <a:t>農人唯有再加重肥料和農藥，</a:t>
            </a:r>
            <a:r>
              <a:rPr lang="zh-TW" altLang="en-US" sz="3600" dirty="0">
                <a:solidFill>
                  <a:srgbClr val="FF0000"/>
                </a:solidFill>
              </a:rPr>
              <a:t>惡性循環</a:t>
            </a:r>
            <a:r>
              <a:rPr lang="zh-TW" altLang="en-US" sz="2400" dirty="0"/>
              <a:t>形成後，土壤的生產力便祇會持續下降</a:t>
            </a:r>
            <a:endParaRPr lang="en-US" altLang="zh-TW" sz="2400" dirty="0"/>
          </a:p>
          <a:p>
            <a:endParaRPr lang="en-US" altLang="zh-TW" sz="2400" dirty="0"/>
          </a:p>
          <a:p>
            <a:endParaRPr lang="en-US" altLang="zh-TW"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1362972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18736" y="278028"/>
            <a:ext cx="7148384" cy="846438"/>
          </a:xfrm>
        </p:spPr>
        <p:txBody>
          <a:bodyPr>
            <a:normAutofit/>
          </a:bodyPr>
          <a:lstStyle/>
          <a:p>
            <a:r>
              <a:rPr lang="zh-TW" altLang="en-US" dirty="0"/>
              <a:t>植物並不祇餵飼土壤裡的微生物</a:t>
            </a:r>
          </a:p>
        </p:txBody>
      </p:sp>
      <p:sp>
        <p:nvSpPr>
          <p:cNvPr id="7" name="內容版面配置區 6"/>
          <p:cNvSpPr>
            <a:spLocks noGrp="1"/>
          </p:cNvSpPr>
          <p:nvPr>
            <p:ph sz="half" idx="2"/>
          </p:nvPr>
        </p:nvSpPr>
        <p:spPr>
          <a:xfrm>
            <a:off x="7129849" y="1482811"/>
            <a:ext cx="4374762" cy="4421033"/>
          </a:xfrm>
        </p:spPr>
        <p:txBody>
          <a:bodyPr>
            <a:normAutofit/>
          </a:bodyPr>
          <a:lstStyle/>
          <a:p>
            <a:pPr marL="0" indent="0">
              <a:buNone/>
            </a:pPr>
            <a:r>
              <a:rPr lang="zh-TW" altLang="en-US" sz="2400" dirty="0"/>
              <a:t>電子顯微鏡下</a:t>
            </a:r>
            <a:endParaRPr lang="en-US" altLang="zh-TW" sz="2400" dirty="0"/>
          </a:p>
          <a:p>
            <a:pPr marL="0" indent="0">
              <a:buNone/>
            </a:pPr>
            <a:r>
              <a:rPr lang="zh-TW" altLang="en-US" sz="2400" dirty="0"/>
              <a:t>健康的植物葉面滿佈細菌</a:t>
            </a:r>
            <a:endParaRPr lang="en-US" altLang="zh-TW" sz="2400" dirty="0"/>
          </a:p>
          <a:p>
            <a:pPr marL="0" indent="0">
              <a:buNone/>
            </a:pPr>
            <a:r>
              <a:rPr lang="zh-TW" altLang="en-US" sz="2400" dirty="0"/>
              <a:t>其他病害無從落著</a:t>
            </a:r>
          </a:p>
        </p:txBody>
      </p:sp>
      <p:pic>
        <p:nvPicPr>
          <p:cNvPr id="8" name="內容版面配置區 3"/>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857127" y="1482811"/>
            <a:ext cx="6062785" cy="4575380"/>
          </a:xfrm>
        </p:spPr>
      </p:pic>
      <p:pic>
        <p:nvPicPr>
          <p:cNvPr id="5" name="圖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928655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6059" y="413951"/>
            <a:ext cx="7698260" cy="970005"/>
          </a:xfrm>
        </p:spPr>
        <p:txBody>
          <a:bodyPr>
            <a:noAutofit/>
          </a:bodyPr>
          <a:lstStyle/>
          <a:p>
            <a:r>
              <a:rPr lang="zh-TW" altLang="en-US" sz="2800" dirty="0"/>
              <a:t>水溶肥料的問題止於摧毁了微生物的生存空間</a:t>
            </a:r>
            <a:br>
              <a:rPr lang="en-US" altLang="zh-TW" sz="2800" dirty="0"/>
            </a:br>
            <a:r>
              <a:rPr lang="zh-TW" altLang="en-US" sz="2800" dirty="0"/>
              <a:t>和讓腐殖質無法生成，土壤持續退化嗎？</a:t>
            </a:r>
          </a:p>
        </p:txBody>
      </p:sp>
      <p:sp>
        <p:nvSpPr>
          <p:cNvPr id="3" name="內容版面配置區 2"/>
          <p:cNvSpPr>
            <a:spLocks noGrp="1"/>
          </p:cNvSpPr>
          <p:nvPr>
            <p:ph idx="1"/>
          </p:nvPr>
        </p:nvSpPr>
        <p:spPr>
          <a:xfrm>
            <a:off x="420131" y="1433384"/>
            <a:ext cx="11084482" cy="5128054"/>
          </a:xfrm>
        </p:spPr>
        <p:txBody>
          <a:bodyPr/>
          <a:lstStyle/>
          <a:p>
            <a:r>
              <a:rPr lang="zh-TW" altLang="en-US" dirty="0"/>
              <a:t>沒有了微生物建構土壤裡的氣道，</a:t>
            </a:r>
            <a:r>
              <a:rPr lang="zh-TW" altLang="en-US" dirty="0">
                <a:solidFill>
                  <a:srgbClr val="FF0000"/>
                </a:solidFill>
              </a:rPr>
              <a:t>土壤容易板結</a:t>
            </a:r>
            <a:r>
              <a:rPr lang="zh-TW" altLang="en-US" dirty="0"/>
              <a:t>。積水的地方，</a:t>
            </a:r>
            <a:r>
              <a:rPr lang="zh-TW" altLang="en-US" dirty="0">
                <a:solidFill>
                  <a:srgbClr val="FF0000"/>
                </a:solidFill>
              </a:rPr>
              <a:t>厭氧病害</a:t>
            </a:r>
            <a:r>
              <a:rPr lang="zh-TW" altLang="en-US" dirty="0"/>
              <a:t>便叢生。農田也易被</a:t>
            </a:r>
            <a:r>
              <a:rPr lang="zh-TW" altLang="en-US" dirty="0">
                <a:solidFill>
                  <a:srgbClr val="FF0000"/>
                </a:solidFill>
              </a:rPr>
              <a:t>水淹</a:t>
            </a:r>
            <a:endParaRPr lang="en-US" altLang="zh-TW" dirty="0">
              <a:solidFill>
                <a:srgbClr val="FF0000"/>
              </a:solidFill>
            </a:endParaRPr>
          </a:p>
          <a:p>
            <a:r>
              <a:rPr lang="zh-TW" altLang="en-US" dirty="0"/>
              <a:t>沒有了微生物的黏液，</a:t>
            </a:r>
            <a:r>
              <a:rPr lang="zh-TW" altLang="en-US" dirty="0">
                <a:solidFill>
                  <a:srgbClr val="FF0000"/>
                </a:solidFill>
              </a:rPr>
              <a:t>土壤也不能保水</a:t>
            </a:r>
            <a:r>
              <a:rPr lang="zh-TW" altLang="en-US" dirty="0"/>
              <a:t>，乾旱季節農田便乾涸。</a:t>
            </a:r>
            <a:endParaRPr lang="en-US" altLang="zh-TW" dirty="0"/>
          </a:p>
          <a:p>
            <a:r>
              <a:rPr lang="zh-TW" altLang="en-US" dirty="0"/>
              <a:t>微生物和有機物質的減少，令</a:t>
            </a:r>
            <a:r>
              <a:rPr lang="zh-TW" altLang="zh-TW" dirty="0">
                <a:solidFill>
                  <a:srgbClr val="FF0000"/>
                </a:solidFill>
              </a:rPr>
              <a:t>土壤風化和水土流失加劇</a:t>
            </a:r>
            <a:r>
              <a:rPr lang="zh-TW" altLang="en-US" dirty="0"/>
              <a:t>，</a:t>
            </a:r>
            <a:r>
              <a:rPr lang="zh-TW" altLang="en-US" dirty="0">
                <a:solidFill>
                  <a:srgbClr val="FF0000"/>
                </a:solidFill>
              </a:rPr>
              <a:t>可耕農地萎縮</a:t>
            </a:r>
            <a:endParaRPr lang="en-US" altLang="zh-TW" dirty="0">
              <a:solidFill>
                <a:srgbClr val="FF0000"/>
              </a:solidFill>
            </a:endParaRPr>
          </a:p>
          <a:p>
            <a:r>
              <a:rPr lang="zh-TW" altLang="en-US" dirty="0"/>
              <a:t>每次施肥，農作物祇能吸收少於五成。肥料淋</a:t>
            </a:r>
            <a:r>
              <a:rPr lang="zh-TW" altLang="zh-TW" dirty="0"/>
              <a:t>失引致</a:t>
            </a:r>
            <a:r>
              <a:rPr lang="zh-TW" altLang="en-US" dirty="0"/>
              <a:t>淡水河道和</a:t>
            </a:r>
            <a:r>
              <a:rPr lang="zh-TW" altLang="zh-TW" dirty="0"/>
              <a:t>地下水</a:t>
            </a:r>
            <a:r>
              <a:rPr lang="zh-TW" altLang="en-US" dirty="0"/>
              <a:t>源</a:t>
            </a:r>
            <a:r>
              <a:rPr lang="zh-TW" altLang="zh-TW" dirty="0">
                <a:solidFill>
                  <a:srgbClr val="FF0000"/>
                </a:solidFill>
              </a:rPr>
              <a:t>污染</a:t>
            </a:r>
            <a:r>
              <a:rPr lang="zh-TW" altLang="zh-TW" dirty="0"/>
              <a:t>、河道營養過高又令</a:t>
            </a:r>
            <a:r>
              <a:rPr lang="zh-TW" altLang="en-US" dirty="0"/>
              <a:t>水中</a:t>
            </a:r>
            <a:r>
              <a:rPr lang="zh-TW" altLang="zh-TW" dirty="0">
                <a:solidFill>
                  <a:srgbClr val="FF0000"/>
                </a:solidFill>
              </a:rPr>
              <a:t>微生物過份繁殖</a:t>
            </a:r>
            <a:r>
              <a:rPr lang="zh-TW" altLang="zh-TW" dirty="0"/>
              <a:t>，</a:t>
            </a:r>
            <a:r>
              <a:rPr lang="zh-TW" altLang="en-US" dirty="0"/>
              <a:t>一方面</a:t>
            </a:r>
            <a:r>
              <a:rPr lang="zh-TW" altLang="zh-TW" dirty="0"/>
              <a:t>河道水生動物缺氧，</a:t>
            </a:r>
            <a:r>
              <a:rPr lang="zh-TW" altLang="en-US" dirty="0"/>
              <a:t>另方面</a:t>
            </a:r>
            <a:r>
              <a:rPr lang="zh-TW" altLang="en-US" dirty="0">
                <a:solidFill>
                  <a:srgbClr val="FF0000"/>
                </a:solidFill>
              </a:rPr>
              <a:t>獵食性生物也過份繁殖</a:t>
            </a:r>
            <a:r>
              <a:rPr lang="zh-TW" altLang="en-US" dirty="0"/>
              <a:t>。</a:t>
            </a:r>
            <a:r>
              <a:rPr lang="zh-TW" altLang="en-US" dirty="0">
                <a:solidFill>
                  <a:srgbClr val="FF0000"/>
                </a:solidFill>
              </a:rPr>
              <a:t>農作物蟲患</a:t>
            </a:r>
            <a:r>
              <a:rPr lang="zh-TW" altLang="en-US" dirty="0"/>
              <a:t>嚴重，</a:t>
            </a:r>
            <a:r>
              <a:rPr lang="zh-TW" altLang="zh-TW" dirty="0"/>
              <a:t>近岸生態被破壞</a:t>
            </a:r>
            <a:r>
              <a:rPr lang="zh-TW" altLang="en-US" dirty="0"/>
              <a:t>，</a:t>
            </a:r>
            <a:r>
              <a:rPr lang="zh-TW" altLang="zh-TW" dirty="0">
                <a:solidFill>
                  <a:srgbClr val="FF0000"/>
                </a:solidFill>
              </a:rPr>
              <a:t>各種其他生態問題</a:t>
            </a:r>
            <a:r>
              <a:rPr lang="zh-TW" altLang="en-US" dirty="0"/>
              <a:t>相繼而生</a:t>
            </a:r>
            <a:endParaRPr lang="en-US" altLang="zh-TW" dirty="0"/>
          </a:p>
          <a:p>
            <a:pPr lvl="0"/>
            <a:r>
              <a:rPr lang="zh-TW" altLang="zh-TW" dirty="0"/>
              <a:t>查看世界環境時鐘</a:t>
            </a:r>
            <a:r>
              <a:rPr lang="en-US" altLang="zh-TW" dirty="0"/>
              <a:t>(</a:t>
            </a:r>
            <a:r>
              <a:rPr lang="en-US" altLang="zh-TW" dirty="0" err="1"/>
              <a:t>worldmeters</a:t>
            </a:r>
            <a:r>
              <a:rPr lang="en-US" altLang="zh-TW" dirty="0"/>
              <a:t>)</a:t>
            </a:r>
            <a:r>
              <a:rPr lang="zh-TW" altLang="zh-TW" dirty="0"/>
              <a:t>，</a:t>
            </a:r>
            <a:r>
              <a:rPr lang="en-US" altLang="zh-TW" dirty="0"/>
              <a:t>2014</a:t>
            </a:r>
            <a:r>
              <a:rPr lang="zh-TW" altLang="zh-TW" dirty="0"/>
              <a:t>年</a:t>
            </a:r>
            <a:r>
              <a:rPr lang="zh-TW" altLang="en-US" dirty="0"/>
              <a:t>上半年</a:t>
            </a:r>
            <a:r>
              <a:rPr lang="zh-TW" altLang="zh-TW" dirty="0"/>
              <a:t>水土流失的面積，達</a:t>
            </a:r>
            <a:r>
              <a:rPr lang="en-US" altLang="zh-TW" dirty="0"/>
              <a:t>4987477</a:t>
            </a:r>
            <a:r>
              <a:rPr lang="zh-TW" altLang="zh-TW" dirty="0"/>
              <a:t>公頃</a:t>
            </a:r>
            <a:r>
              <a:rPr lang="en-US" altLang="zh-TW" dirty="0"/>
              <a:t>(</a:t>
            </a:r>
            <a:r>
              <a:rPr lang="zh-TW" altLang="zh-TW" dirty="0"/>
              <a:t>約</a:t>
            </a:r>
            <a:r>
              <a:rPr lang="en-US" altLang="zh-TW" dirty="0"/>
              <a:t>1.7</a:t>
            </a:r>
            <a:r>
              <a:rPr lang="zh-TW" altLang="zh-TW" dirty="0"/>
              <a:t>個比利時</a:t>
            </a:r>
            <a:r>
              <a:rPr lang="en-US" altLang="zh-TW" dirty="0"/>
              <a:t>)</a:t>
            </a:r>
            <a:r>
              <a:rPr lang="zh-TW" altLang="zh-TW" dirty="0"/>
              <a:t>，</a:t>
            </a:r>
            <a:r>
              <a:rPr lang="zh-TW" altLang="en-US" dirty="0"/>
              <a:t>到</a:t>
            </a:r>
            <a:r>
              <a:rPr lang="en-US" altLang="zh-TW" dirty="0"/>
              <a:t>10</a:t>
            </a:r>
            <a:r>
              <a:rPr lang="zh-TW" altLang="en-US" dirty="0"/>
              <a:t>月，</a:t>
            </a:r>
            <a:r>
              <a:rPr lang="zh-TW" altLang="zh-TW" dirty="0"/>
              <a:t>這一年還未結束。再加上全球暖化加速的荒漠化，</a:t>
            </a:r>
            <a:r>
              <a:rPr lang="zh-TW" altLang="zh-TW" dirty="0">
                <a:solidFill>
                  <a:srgbClr val="FF0000"/>
                </a:solidFill>
              </a:rPr>
              <a:t>每年全球損失土地</a:t>
            </a:r>
            <a:r>
              <a:rPr lang="zh-TW" altLang="zh-TW" dirty="0"/>
              <a:t>大概一千二百萬公頃</a:t>
            </a:r>
            <a:r>
              <a:rPr lang="en-US" altLang="zh-TW" dirty="0"/>
              <a:t>(</a:t>
            </a:r>
            <a:r>
              <a:rPr lang="zh-TW" altLang="zh-TW" dirty="0"/>
              <a:t>約</a:t>
            </a:r>
            <a:r>
              <a:rPr lang="zh-TW" altLang="zh-TW" dirty="0">
                <a:solidFill>
                  <a:srgbClr val="FF0000"/>
                </a:solidFill>
              </a:rPr>
              <a:t>三個瑞士</a:t>
            </a:r>
            <a:r>
              <a:rPr lang="en-US" altLang="zh-TW" dirty="0">
                <a:solidFill>
                  <a:srgbClr val="FF0000"/>
                </a:solidFill>
              </a:rPr>
              <a:t>)</a:t>
            </a:r>
            <a:r>
              <a:rPr lang="zh-TW" altLang="en-US" dirty="0"/>
              <a:t>的面積</a:t>
            </a:r>
            <a:r>
              <a:rPr lang="zh-TW" altLang="zh-TW" dirty="0"/>
              <a:t>。</a:t>
            </a:r>
            <a:endParaRPr lang="en-US" altLang="zh-TW" dirty="0"/>
          </a:p>
          <a:p>
            <a:pPr lvl="0"/>
            <a:r>
              <a:rPr lang="zh-TW" altLang="zh-TW" dirty="0"/>
              <a:t>很多人依然以為是因為土壤生產農作物太久，用光了其內的營養，繼續不斷地往土裡加肥，還沒有醒悟就是肥料闖的禍。</a:t>
            </a:r>
            <a:endParaRPr lang="en-US" altLang="zh-TW" dirty="0"/>
          </a:p>
          <a:p>
            <a:r>
              <a:rPr lang="zh-TW" altLang="zh-TW" dirty="0"/>
              <a:t>聯合國終於要設定</a:t>
            </a:r>
            <a:r>
              <a:rPr lang="en-US" altLang="zh-TW" sz="2800" dirty="0">
                <a:solidFill>
                  <a:srgbClr val="00B050"/>
                </a:solidFill>
              </a:rPr>
              <a:t>2015</a:t>
            </a:r>
            <a:r>
              <a:rPr lang="zh-TW" altLang="zh-TW" sz="2800" dirty="0">
                <a:solidFill>
                  <a:srgbClr val="00B050"/>
                </a:solidFill>
              </a:rPr>
              <a:t>為國際土壤年</a:t>
            </a:r>
            <a:r>
              <a:rPr lang="zh-TW" altLang="zh-TW" dirty="0"/>
              <a:t>，呼籲國際社會，要讓公眾正視土壤裡的生命</a:t>
            </a:r>
            <a:endParaRPr lang="en-US" altLang="zh-TW" dirty="0"/>
          </a:p>
          <a:p>
            <a:r>
              <a:rPr lang="zh-TW" altLang="zh-TW" dirty="0"/>
              <a:t>因為，一切生命的健康，始於土壤的健康</a:t>
            </a: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16017121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55805" y="512806"/>
            <a:ext cx="9848807" cy="679622"/>
          </a:xfrm>
        </p:spPr>
        <p:txBody>
          <a:bodyPr/>
          <a:lstStyle/>
          <a:p>
            <a:r>
              <a:rPr lang="zh-TW" altLang="en-US" dirty="0"/>
              <a:t>公眾有聽到嗎？</a:t>
            </a:r>
          </a:p>
        </p:txBody>
      </p:sp>
      <p:sp>
        <p:nvSpPr>
          <p:cNvPr id="5" name="內容版面配置區 4"/>
          <p:cNvSpPr>
            <a:spLocks noGrp="1"/>
          </p:cNvSpPr>
          <p:nvPr>
            <p:ph idx="1"/>
          </p:nvPr>
        </p:nvSpPr>
        <p:spPr>
          <a:xfrm>
            <a:off x="667265" y="1513703"/>
            <a:ext cx="10837347" cy="4397519"/>
          </a:xfrm>
        </p:spPr>
        <p:txBody>
          <a:bodyPr>
            <a:normAutofit/>
          </a:bodyPr>
          <a:lstStyle/>
          <a:p>
            <a:r>
              <a:rPr lang="zh-TW" altLang="zh-TW" sz="3200" dirty="0"/>
              <a:t>聯合國預測全球人口到</a:t>
            </a:r>
            <a:r>
              <a:rPr lang="en-US" altLang="zh-TW" sz="3200" dirty="0"/>
              <a:t>2050</a:t>
            </a:r>
            <a:r>
              <a:rPr lang="zh-TW" altLang="zh-TW" sz="3200" dirty="0"/>
              <a:t>大約九十億。</a:t>
            </a:r>
            <a:endParaRPr lang="en-US" altLang="zh-TW" sz="3200" dirty="0"/>
          </a:p>
          <a:p>
            <a:pPr marL="0" indent="0">
              <a:buNone/>
            </a:pPr>
            <a:r>
              <a:rPr lang="en-US" altLang="zh-TW" sz="3200" dirty="0"/>
              <a:t>	</a:t>
            </a:r>
            <a:r>
              <a:rPr lang="zh-TW" altLang="en-US" sz="3200" dirty="0"/>
              <a:t>「</a:t>
            </a:r>
            <a:r>
              <a:rPr lang="zh-TW" altLang="zh-TW" sz="4000" dirty="0">
                <a:solidFill>
                  <a:srgbClr val="FF0000"/>
                </a:solidFill>
              </a:rPr>
              <a:t>糧食安全</a:t>
            </a:r>
            <a:r>
              <a:rPr lang="zh-TW" altLang="en-US" sz="3200" dirty="0"/>
              <a:t>」已引起應有</a:t>
            </a:r>
            <a:r>
              <a:rPr lang="zh-TW" altLang="zh-TW" sz="3200" dirty="0"/>
              <a:t>的關注</a:t>
            </a:r>
            <a:r>
              <a:rPr lang="zh-TW" altLang="en-US" sz="3200" dirty="0"/>
              <a:t>了嗎？</a:t>
            </a:r>
            <a:endParaRPr lang="en-US" altLang="zh-TW" sz="3200" dirty="0"/>
          </a:p>
          <a:p>
            <a:r>
              <a:rPr lang="zh-TW" altLang="en-US" sz="3200" dirty="0"/>
              <a:t>但關注土壤退化，祇為了有足够糧食嗎？</a:t>
            </a:r>
            <a:endParaRPr lang="en-US" altLang="zh-TW" sz="3200" dirty="0"/>
          </a:p>
          <a:p>
            <a:r>
              <a:rPr lang="zh-TW" altLang="en-US" sz="3200" dirty="0"/>
              <a:t>我們正為下一代，留下一個怎樣的世界呢？</a:t>
            </a:r>
          </a:p>
          <a:p>
            <a:pPr marL="0" indent="0">
              <a:buNone/>
            </a:pPr>
            <a:endParaRPr lang="en-US" altLang="zh-TW" sz="2400" dirty="0"/>
          </a:p>
        </p:txBody>
      </p:sp>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19955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0200" y="475735"/>
            <a:ext cx="9904413" cy="667265"/>
          </a:xfrm>
        </p:spPr>
        <p:txBody>
          <a:bodyPr/>
          <a:lstStyle/>
          <a:p>
            <a:r>
              <a:rPr lang="zh-TW" altLang="en-US" dirty="0"/>
              <a:t>質性檢定 </a:t>
            </a:r>
            <a:r>
              <a:rPr lang="en-US" altLang="zh-TW" dirty="0"/>
              <a:t>(</a:t>
            </a:r>
            <a:r>
              <a:rPr lang="zh-TW" altLang="en-US" dirty="0"/>
              <a:t>續</a:t>
            </a:r>
            <a:r>
              <a:rPr lang="en-US" altLang="zh-TW" dirty="0"/>
              <a:t>)</a:t>
            </a:r>
            <a:endParaRPr lang="zh-TW" altLang="en-US" dirty="0"/>
          </a:p>
        </p:txBody>
      </p:sp>
      <p:sp>
        <p:nvSpPr>
          <p:cNvPr id="3" name="內容版面配置區 2"/>
          <p:cNvSpPr>
            <a:spLocks noGrp="1"/>
          </p:cNvSpPr>
          <p:nvPr>
            <p:ph idx="1"/>
          </p:nvPr>
        </p:nvSpPr>
        <p:spPr>
          <a:xfrm>
            <a:off x="463378" y="1365423"/>
            <a:ext cx="11114903" cy="5115696"/>
          </a:xfrm>
        </p:spPr>
        <p:txBody>
          <a:bodyPr/>
          <a:lstStyle/>
          <a:p>
            <a:pPr marL="0" indent="0">
              <a:buNone/>
            </a:pPr>
            <a:r>
              <a:rPr lang="zh-TW" altLang="en-US" dirty="0"/>
              <a:t>「</a:t>
            </a:r>
            <a:r>
              <a:rPr lang="zh-TW" altLang="en-US" sz="2000" b="1" dirty="0">
                <a:solidFill>
                  <a:srgbClr val="FF0000"/>
                </a:solidFill>
              </a:rPr>
              <a:t>良</a:t>
            </a:r>
            <a:r>
              <a:rPr lang="zh-TW" altLang="en-US" dirty="0"/>
              <a:t>」</a:t>
            </a:r>
            <a:endParaRPr lang="zh-TW" altLang="zh-TW" dirty="0"/>
          </a:p>
          <a:p>
            <a:pPr lvl="0"/>
            <a:r>
              <a:rPr lang="zh-TW" altLang="zh-TW" dirty="0"/>
              <a:t>細菌 </a:t>
            </a:r>
            <a:r>
              <a:rPr lang="en-GB" altLang="zh-TW" dirty="0"/>
              <a:t>– </a:t>
            </a:r>
            <a:r>
              <a:rPr lang="en-US" altLang="zh-TW" dirty="0"/>
              <a:t>(</a:t>
            </a:r>
            <a:r>
              <a:rPr lang="zh-TW" altLang="zh-TW" dirty="0"/>
              <a:t>標準稀釋程度</a:t>
            </a:r>
            <a:r>
              <a:rPr lang="en-US" altLang="zh-TW" dirty="0"/>
              <a:t>)</a:t>
            </a:r>
            <a:r>
              <a:rPr lang="zh-TW" altLang="zh-TW" dirty="0"/>
              <a:t>，液體樣本中每視域有</a:t>
            </a:r>
            <a:r>
              <a:rPr lang="en-GB" altLang="zh-TW" dirty="0"/>
              <a:t>1,000</a:t>
            </a:r>
            <a:r>
              <a:rPr lang="zh-TW" altLang="zh-TW" dirty="0"/>
              <a:t>至</a:t>
            </a:r>
            <a:r>
              <a:rPr lang="en-GB" altLang="zh-TW" dirty="0"/>
              <a:t>1,500 </a:t>
            </a:r>
            <a:r>
              <a:rPr lang="zh-TW" altLang="zh-TW" dirty="0"/>
              <a:t>之間，固體樣本則要十倍。在二十個視域中，最少有</a:t>
            </a:r>
            <a:r>
              <a:rPr lang="en-GB" altLang="zh-TW" dirty="0"/>
              <a:t>5</a:t>
            </a:r>
            <a:r>
              <a:rPr lang="zh-TW" altLang="zh-TW" dirty="0"/>
              <a:t>至</a:t>
            </a:r>
            <a:r>
              <a:rPr lang="en-GB" altLang="zh-TW" dirty="0"/>
              <a:t>15</a:t>
            </a:r>
            <a:r>
              <a:rPr lang="zh-TW" altLang="zh-TW" dirty="0"/>
              <a:t>種不同形態。</a:t>
            </a:r>
          </a:p>
          <a:p>
            <a:pPr lvl="0"/>
            <a:r>
              <a:rPr lang="zh-TW" altLang="zh-TW" dirty="0"/>
              <a:t>真菌菌絲 </a:t>
            </a:r>
            <a:r>
              <a:rPr lang="en-GB" altLang="zh-TW" dirty="0"/>
              <a:t>– </a:t>
            </a:r>
            <a:r>
              <a:rPr lang="zh-TW" altLang="zh-TW" dirty="0"/>
              <a:t>細菌為主的樣本，每五個視域最少一條菌絲</a:t>
            </a:r>
            <a:r>
              <a:rPr lang="zh-TW" altLang="en-US" dirty="0"/>
              <a:t>；</a:t>
            </a:r>
            <a:r>
              <a:rPr lang="zh-TW" altLang="zh-TW" dirty="0"/>
              <a:t>真菌為主的様本，每視域最少一至三條。</a:t>
            </a:r>
            <a:r>
              <a:rPr lang="zh-TW" altLang="en-US" dirty="0"/>
              <a:t>如目的為增加</a:t>
            </a:r>
            <a:r>
              <a:rPr lang="zh-TW" altLang="zh-TW" dirty="0"/>
              <a:t>真菌，菌絲直徑最少</a:t>
            </a:r>
            <a:r>
              <a:rPr lang="en-GB" altLang="zh-TW" dirty="0"/>
              <a:t>2.5</a:t>
            </a:r>
            <a:r>
              <a:rPr lang="zh-TW" altLang="zh-TW" dirty="0"/>
              <a:t>微米及有顏色。二十個視域中，最少</a:t>
            </a:r>
            <a:r>
              <a:rPr lang="en-GB" altLang="zh-TW" dirty="0"/>
              <a:t>3</a:t>
            </a:r>
            <a:r>
              <a:rPr lang="zh-TW" altLang="zh-TW" dirty="0"/>
              <a:t>至</a:t>
            </a:r>
            <a:r>
              <a:rPr lang="en-GB" altLang="zh-TW" dirty="0"/>
              <a:t>10</a:t>
            </a:r>
            <a:r>
              <a:rPr lang="zh-TW" altLang="zh-TW" dirty="0"/>
              <a:t>種不同形態的品種</a:t>
            </a:r>
          </a:p>
          <a:p>
            <a:pPr lvl="0"/>
            <a:r>
              <a:rPr lang="zh-TW" altLang="zh-TW" dirty="0"/>
              <a:t>原生動物 </a:t>
            </a:r>
            <a:r>
              <a:rPr lang="en-GB" altLang="zh-TW" dirty="0"/>
              <a:t>– </a:t>
            </a:r>
            <a:r>
              <a:rPr lang="zh-TW" altLang="zh-TW" dirty="0"/>
              <a:t>每一視域應最少有一隻鞭毛蟲或根足蟲，每一滴樣本最多祇有一隻纖毛蟲</a:t>
            </a:r>
          </a:p>
          <a:p>
            <a:pPr lvl="0"/>
            <a:r>
              <a:rPr lang="zh-TW" altLang="zh-TW" dirty="0"/>
              <a:t>線蟲 </a:t>
            </a:r>
            <a:r>
              <a:rPr lang="en-GB" altLang="zh-TW" dirty="0"/>
              <a:t>– </a:t>
            </a:r>
            <a:r>
              <a:rPr lang="zh-TW" altLang="zh-TW" dirty="0"/>
              <a:t>吃細菌、真菌或其他線蟲的線蟲最有益於植物生長，但</a:t>
            </a:r>
            <a:r>
              <a:rPr lang="zh-TW" altLang="en-US" dirty="0"/>
              <a:t>很難在</a:t>
            </a:r>
            <a:r>
              <a:rPr lang="zh-TW" altLang="zh-TW" dirty="0"/>
              <a:t>新鮮堆肥見</a:t>
            </a:r>
            <a:r>
              <a:rPr lang="zh-TW" altLang="en-US" dirty="0"/>
              <a:t>到</a:t>
            </a:r>
            <a:r>
              <a:rPr lang="zh-TW" altLang="zh-TW" dirty="0"/>
              <a:t>。堆肥漸變老，或土壤的生產力漸漸增加後，每滴樣本應最少有</a:t>
            </a:r>
            <a:r>
              <a:rPr lang="en-GB" altLang="zh-TW" dirty="0"/>
              <a:t>2</a:t>
            </a:r>
            <a:r>
              <a:rPr lang="zh-TW" altLang="zh-TW" dirty="0"/>
              <a:t>至</a:t>
            </a:r>
            <a:r>
              <a:rPr lang="en-GB" altLang="zh-TW" dirty="0"/>
              <a:t>5</a:t>
            </a:r>
            <a:r>
              <a:rPr lang="zh-TW" altLang="zh-TW" dirty="0"/>
              <a:t>，甚至</a:t>
            </a:r>
            <a:r>
              <a:rPr lang="en-GB" altLang="zh-TW" dirty="0"/>
              <a:t>10</a:t>
            </a:r>
            <a:r>
              <a:rPr lang="zh-TW" altLang="zh-TW" dirty="0"/>
              <a:t>至</a:t>
            </a:r>
            <a:r>
              <a:rPr lang="en-GB" altLang="zh-TW" dirty="0"/>
              <a:t>20</a:t>
            </a:r>
            <a:r>
              <a:rPr lang="zh-TW" altLang="zh-TW" dirty="0"/>
              <a:t>條。但因為要將樣本相當稀釋，才容易將線蟲提取出來或加在堆肥裡，所以</a:t>
            </a:r>
            <a:r>
              <a:rPr lang="zh-TW" altLang="en-US" dirty="0"/>
              <a:t>不容易在</a:t>
            </a:r>
            <a:r>
              <a:rPr lang="zh-TW" altLang="zh-TW" dirty="0"/>
              <a:t>堆肥或提取液</a:t>
            </a:r>
            <a:r>
              <a:rPr lang="zh-TW" altLang="en-US" dirty="0"/>
              <a:t>直接觀察</a:t>
            </a:r>
            <a:r>
              <a:rPr lang="zh-TW" altLang="zh-TW" dirty="0"/>
              <a:t>。</a:t>
            </a:r>
            <a:r>
              <a:rPr lang="zh-TW" altLang="en-US" dirty="0"/>
              <a:t>可先在原來的堆肥或提取液加進食物培養幾天後再觀察。</a:t>
            </a:r>
            <a:endParaRPr lang="en-US" altLang="zh-TW" dirty="0"/>
          </a:p>
          <a:p>
            <a:pPr marL="0" indent="0">
              <a:buNone/>
            </a:pPr>
            <a:r>
              <a:rPr lang="zh-TW" altLang="en-US" dirty="0"/>
              <a:t>「</a:t>
            </a:r>
            <a:r>
              <a:rPr lang="zh-TW" altLang="en-US" b="1" dirty="0">
                <a:solidFill>
                  <a:srgbClr val="FF0000"/>
                </a:solidFill>
              </a:rPr>
              <a:t>優</a:t>
            </a:r>
            <a:r>
              <a:rPr lang="zh-TW" altLang="en-US" dirty="0"/>
              <a:t>」</a:t>
            </a:r>
            <a:endParaRPr lang="zh-TW" altLang="zh-TW" dirty="0"/>
          </a:p>
          <a:p>
            <a:r>
              <a:rPr lang="zh-TW" altLang="zh-TW" dirty="0"/>
              <a:t>基本上所有要求與「</a:t>
            </a:r>
            <a:r>
              <a:rPr lang="zh-TW" altLang="en-US" dirty="0"/>
              <a:t>良</a:t>
            </a:r>
            <a:r>
              <a:rPr lang="zh-TW" altLang="zh-TW" dirty="0"/>
              <a:t>」相似，但好的品種</a:t>
            </a:r>
            <a:r>
              <a:rPr lang="zh-TW" altLang="en-US" dirty="0"/>
              <a:t>類別</a:t>
            </a:r>
            <a:r>
              <a:rPr lang="zh-TW" altLang="zh-TW" dirty="0"/>
              <a:t>則要兩倍以上。要是每視域都有一條線蟲，它們是會影響細菌的數目的。</a:t>
            </a:r>
            <a:r>
              <a:rPr lang="zh-TW" altLang="en-US" dirty="0"/>
              <a:t>因此，</a:t>
            </a:r>
            <a:r>
              <a:rPr lang="zh-TW" altLang="zh-TW" dirty="0"/>
              <a:t>細菌數目的要求應該跟</a:t>
            </a:r>
            <a:r>
              <a:rPr lang="zh-TW" altLang="en-US" dirty="0"/>
              <a:t>「良」</a:t>
            </a:r>
            <a:r>
              <a:rPr lang="zh-TW" altLang="zh-TW" dirty="0"/>
              <a:t>一樣或甚至可以降低</a:t>
            </a:r>
          </a:p>
          <a:p>
            <a:pPr marL="0" lvl="0" indent="0">
              <a:buNone/>
            </a:pPr>
            <a:r>
              <a:rPr lang="en-HK" altLang="zh-TW" dirty="0"/>
              <a:t>                                                                                                                                                                       v</a:t>
            </a:r>
            <a:endParaRPr lang="zh-TW" altLang="zh-TW" dirty="0"/>
          </a:p>
          <a:p>
            <a:pPr marL="0" indent="0">
              <a:buNone/>
            </a:pPr>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36384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69309" y="376882"/>
            <a:ext cx="9935304" cy="778476"/>
          </a:xfrm>
        </p:spPr>
        <p:txBody>
          <a:bodyPr/>
          <a:lstStyle/>
          <a:p>
            <a:r>
              <a:rPr lang="zh-TW" altLang="en-US" dirty="0"/>
              <a:t>為甚麼要有這樣的標準？</a:t>
            </a:r>
          </a:p>
        </p:txBody>
      </p:sp>
      <p:sp>
        <p:nvSpPr>
          <p:cNvPr id="3" name="內容版面配置區 2"/>
          <p:cNvSpPr>
            <a:spLocks noGrp="1"/>
          </p:cNvSpPr>
          <p:nvPr>
            <p:ph idx="1"/>
          </p:nvPr>
        </p:nvSpPr>
        <p:spPr>
          <a:xfrm>
            <a:off x="549876" y="1278924"/>
            <a:ext cx="10954736" cy="5350476"/>
          </a:xfrm>
        </p:spPr>
        <p:txBody>
          <a:bodyPr>
            <a:normAutofit lnSpcReduction="10000"/>
          </a:bodyPr>
          <a:lstStyle/>
          <a:p>
            <a:pPr marL="0" indent="0">
              <a:buNone/>
            </a:pPr>
            <a:r>
              <a:rPr lang="zh-TW" altLang="en-US" sz="2400" dirty="0"/>
              <a:t>對微生物要知多一點點：</a:t>
            </a:r>
            <a:endParaRPr lang="en-US" altLang="zh-TW" sz="2400" dirty="0"/>
          </a:p>
          <a:p>
            <a:pPr marL="0" indent="0">
              <a:buNone/>
            </a:pPr>
            <a:endParaRPr lang="en-US" altLang="zh-TW" sz="2400" dirty="0"/>
          </a:p>
          <a:p>
            <a:r>
              <a:rPr lang="zh-TW" altLang="zh-TW" sz="2200" dirty="0"/>
              <a:t>土壤微生物主要分為</a:t>
            </a:r>
            <a:r>
              <a:rPr lang="zh-TW" altLang="zh-TW" sz="2200" dirty="0">
                <a:solidFill>
                  <a:srgbClr val="FF0000"/>
                </a:solidFill>
              </a:rPr>
              <a:t>土壤細菌</a:t>
            </a:r>
            <a:r>
              <a:rPr lang="zh-TW" altLang="zh-TW" sz="2200" dirty="0"/>
              <a:t>、</a:t>
            </a:r>
            <a:r>
              <a:rPr lang="zh-TW" altLang="zh-TW" sz="2200" dirty="0">
                <a:solidFill>
                  <a:srgbClr val="FF0000"/>
                </a:solidFill>
              </a:rPr>
              <a:t>土壤放綫菌</a:t>
            </a:r>
            <a:r>
              <a:rPr lang="zh-TW" altLang="zh-TW" sz="2200" dirty="0"/>
              <a:t>、</a:t>
            </a:r>
            <a:r>
              <a:rPr lang="zh-TW" altLang="zh-TW" sz="2200" dirty="0">
                <a:solidFill>
                  <a:srgbClr val="FF0000"/>
                </a:solidFill>
              </a:rPr>
              <a:t>土壤真菌</a:t>
            </a:r>
            <a:r>
              <a:rPr lang="zh-TW" altLang="zh-TW" sz="2200" dirty="0"/>
              <a:t>、</a:t>
            </a:r>
            <a:r>
              <a:rPr lang="zh-TW" altLang="zh-TW" sz="2200" dirty="0">
                <a:solidFill>
                  <a:srgbClr val="FF0000"/>
                </a:solidFill>
              </a:rPr>
              <a:t>土壤藻類</a:t>
            </a:r>
            <a:r>
              <a:rPr lang="zh-TW" altLang="zh-TW" sz="2200" dirty="0"/>
              <a:t>和</a:t>
            </a:r>
            <a:r>
              <a:rPr lang="zh-TW" altLang="zh-TW" sz="2200" dirty="0">
                <a:solidFill>
                  <a:srgbClr val="FF0000"/>
                </a:solidFill>
              </a:rPr>
              <a:t>土壤原生動物</a:t>
            </a:r>
            <a:r>
              <a:rPr lang="en-GB" altLang="zh-TW" sz="2200" dirty="0"/>
              <a:t>5</a:t>
            </a:r>
            <a:r>
              <a:rPr lang="zh-TW" altLang="zh-TW" sz="2200" dirty="0"/>
              <a:t>大類群。</a:t>
            </a:r>
          </a:p>
          <a:p>
            <a:r>
              <a:rPr lang="zh-TW" altLang="zh-TW" sz="2200" dirty="0"/>
              <a:t>它們分解生物圈內存在的動物和植物殘體等複雜有機物質，並最後將其轉化成最簡單的無機物，如</a:t>
            </a:r>
            <a:r>
              <a:rPr lang="en-GB" altLang="zh-TW" sz="2200" dirty="0"/>
              <a:t>CO</a:t>
            </a:r>
            <a:r>
              <a:rPr lang="en-GB" altLang="zh-TW" sz="2200" baseline="-25000" dirty="0"/>
              <a:t>2</a:t>
            </a:r>
            <a:r>
              <a:rPr lang="en-GB" altLang="zh-TW" sz="2200" dirty="0"/>
              <a:t>, H</a:t>
            </a:r>
            <a:r>
              <a:rPr lang="en-GB" altLang="zh-TW" sz="2200" baseline="-25000" dirty="0"/>
              <a:t>2</a:t>
            </a:r>
            <a:r>
              <a:rPr lang="en-GB" altLang="zh-TW" sz="2200" dirty="0"/>
              <a:t>O, NH</a:t>
            </a:r>
            <a:r>
              <a:rPr lang="en-GB" altLang="zh-TW" sz="2200" baseline="-25000" dirty="0"/>
              <a:t>3</a:t>
            </a:r>
            <a:r>
              <a:rPr lang="en-GB" altLang="zh-TW" sz="2200" dirty="0"/>
              <a:t>, SO</a:t>
            </a:r>
            <a:r>
              <a:rPr lang="en-GB" altLang="zh-TW" sz="2200" baseline="-25000" dirty="0"/>
              <a:t>4</a:t>
            </a:r>
            <a:r>
              <a:rPr lang="en-GB" altLang="zh-TW" sz="2200" dirty="0"/>
              <a:t> </a:t>
            </a:r>
            <a:r>
              <a:rPr lang="en-GB" altLang="zh-TW" sz="2200" baseline="30000" dirty="0"/>
              <a:t>-2</a:t>
            </a:r>
            <a:r>
              <a:rPr lang="en-GB" altLang="zh-TW" sz="2200" dirty="0"/>
              <a:t>, PO</a:t>
            </a:r>
            <a:r>
              <a:rPr lang="en-GB" altLang="zh-TW" sz="2200" baseline="-25000" dirty="0"/>
              <a:t>4</a:t>
            </a:r>
            <a:r>
              <a:rPr lang="en-GB" altLang="zh-TW" sz="2200" baseline="30000" dirty="0"/>
              <a:t>-3</a:t>
            </a:r>
            <a:r>
              <a:rPr lang="zh-TW" altLang="zh-TW" sz="2200" dirty="0"/>
              <a:t>等。</a:t>
            </a:r>
          </a:p>
          <a:p>
            <a:r>
              <a:rPr lang="zh-TW" altLang="en-US" sz="2200" dirty="0"/>
              <a:t>它們大致可歸納為</a:t>
            </a:r>
            <a:endParaRPr lang="en-US" altLang="zh-TW" sz="2200" dirty="0"/>
          </a:p>
          <a:p>
            <a:pPr marL="0" lvl="0" indent="0">
              <a:buNone/>
            </a:pPr>
            <a:r>
              <a:rPr lang="en-US" altLang="zh-TW" sz="2200" dirty="0"/>
              <a:t>	-</a:t>
            </a:r>
            <a:r>
              <a:rPr lang="zh-TW" altLang="zh-TW" sz="2200" dirty="0">
                <a:solidFill>
                  <a:srgbClr val="FF0000"/>
                </a:solidFill>
              </a:rPr>
              <a:t>原核微生物</a:t>
            </a:r>
            <a:r>
              <a:rPr lang="zh-TW" altLang="en-US" sz="2200" dirty="0"/>
              <a:t>：</a:t>
            </a:r>
            <a:r>
              <a:rPr lang="zh-TW" altLang="zh-TW" sz="2200" dirty="0"/>
              <a:t>核質與細胞質之間不存在明顯核膜，其染色體由單一核酸組成</a:t>
            </a:r>
            <a:r>
              <a:rPr lang="zh-TW" altLang="en-US" sz="2200" dirty="0"/>
              <a:t>。</a:t>
            </a:r>
            <a:r>
              <a:rPr lang="zh-TW" altLang="zh-TW" sz="2200" dirty="0"/>
              <a:t>包括</a:t>
            </a:r>
            <a:r>
              <a:rPr lang="en-US" altLang="zh-TW" sz="2200" dirty="0"/>
              <a:t>	</a:t>
            </a:r>
            <a:r>
              <a:rPr lang="zh-TW" altLang="zh-TW" sz="2200" dirty="0"/>
              <a:t>細菌、放綫菌、藍細菌、支原體，衣原體和立克次體。</a:t>
            </a:r>
            <a:endParaRPr lang="en-US" altLang="zh-TW" sz="2200" dirty="0"/>
          </a:p>
          <a:p>
            <a:pPr marL="0" indent="0">
              <a:buNone/>
            </a:pPr>
            <a:r>
              <a:rPr lang="en-US" altLang="zh-TW" sz="2200" dirty="0"/>
              <a:t>	-</a:t>
            </a:r>
            <a:r>
              <a:rPr lang="zh-TW" altLang="zh-TW" sz="2200" dirty="0">
                <a:solidFill>
                  <a:srgbClr val="FF0000"/>
                </a:solidFill>
              </a:rPr>
              <a:t>真核生物</a:t>
            </a:r>
            <a:r>
              <a:rPr lang="zh-TW" altLang="en-US" sz="2200" dirty="0"/>
              <a:t>：</a:t>
            </a:r>
            <a:r>
              <a:rPr lang="zh-TW" altLang="zh-TW" sz="2200" dirty="0"/>
              <a:t>細胞中有</a:t>
            </a:r>
            <a:r>
              <a:rPr lang="zh-TW" altLang="en-US" sz="2200" dirty="0"/>
              <a:t>明</a:t>
            </a:r>
            <a:r>
              <a:rPr lang="zh-TW" altLang="zh-TW" sz="2200" dirty="0"/>
              <a:t>顯的核。</a:t>
            </a:r>
            <a:endParaRPr lang="en-US" altLang="zh-TW" sz="2200" dirty="0"/>
          </a:p>
          <a:p>
            <a:pPr marL="0" indent="0">
              <a:buNone/>
            </a:pPr>
            <a:r>
              <a:rPr lang="en-US" altLang="zh-TW" sz="2200" dirty="0"/>
              <a:t>				 </a:t>
            </a:r>
            <a:r>
              <a:rPr lang="zh-TW" altLang="zh-TW" sz="2200" dirty="0"/>
              <a:t>核的最外層有核膜將細胞核和細胞質明顯分開。</a:t>
            </a:r>
            <a:endParaRPr lang="en-US" altLang="zh-TW" sz="2200" dirty="0"/>
          </a:p>
          <a:p>
            <a:pPr marL="0" indent="0">
              <a:buNone/>
            </a:pPr>
            <a:r>
              <a:rPr lang="zh-TW" altLang="zh-TW" sz="2200" dirty="0"/>
              <a:t>真菌、藻類和原生動物都屬於真核微生物。例如酵母菌，是一類能發酵糖類產能的單細胞真核生物。</a:t>
            </a:r>
            <a:r>
              <a:rPr lang="en-US" altLang="zh-TW" sz="2200" dirty="0"/>
              <a:t>	</a:t>
            </a:r>
            <a:r>
              <a:rPr lang="zh-TW" altLang="zh-TW" sz="2200" dirty="0"/>
              <a:t>霉菌結構，則是絲狀真菌，菌絲發達，不產生大型肉質子實體的真菌。</a:t>
            </a:r>
          </a:p>
          <a:p>
            <a:pPr marL="0" lvl="0" indent="0">
              <a:buNone/>
            </a:pPr>
            <a:endParaRPr lang="zh-TW" altLang="zh-TW" dirty="0"/>
          </a:p>
          <a:p>
            <a:pPr marL="0" indent="0">
              <a:buNone/>
            </a:pPr>
            <a:endParaRPr lang="zh-TW"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3204000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23769" y="469557"/>
            <a:ext cx="7451124" cy="932935"/>
          </a:xfrm>
        </p:spPr>
        <p:txBody>
          <a:bodyPr>
            <a:normAutofit fontScale="90000"/>
          </a:bodyPr>
          <a:lstStyle/>
          <a:p>
            <a:r>
              <a:rPr lang="zh-TW" altLang="zh-TW" dirty="0"/>
              <a:t>微生物的六類營養要素：</a:t>
            </a:r>
            <a:br>
              <a:rPr lang="zh-TW" altLang="zh-TW" dirty="0"/>
            </a:br>
            <a:endParaRPr lang="zh-TW" altLang="en-US" dirty="0"/>
          </a:p>
        </p:txBody>
      </p:sp>
      <p:sp>
        <p:nvSpPr>
          <p:cNvPr id="3" name="內容版面配置區 2"/>
          <p:cNvSpPr>
            <a:spLocks noGrp="1"/>
          </p:cNvSpPr>
          <p:nvPr>
            <p:ph idx="1"/>
          </p:nvPr>
        </p:nvSpPr>
        <p:spPr>
          <a:xfrm>
            <a:off x="698157" y="1402493"/>
            <a:ext cx="10806455" cy="4508730"/>
          </a:xfrm>
        </p:spPr>
        <p:txBody>
          <a:bodyPr/>
          <a:lstStyle/>
          <a:p>
            <a:r>
              <a:rPr lang="zh-TW" altLang="zh-TW" sz="3200" dirty="0"/>
              <a:t>碳源</a:t>
            </a:r>
            <a:endParaRPr lang="en-US" altLang="zh-TW" sz="3200" dirty="0"/>
          </a:p>
          <a:p>
            <a:r>
              <a:rPr lang="zh-TW" altLang="zh-TW" sz="3200" dirty="0"/>
              <a:t>氮源</a:t>
            </a:r>
            <a:endParaRPr lang="en-US" altLang="zh-TW" sz="3200" dirty="0"/>
          </a:p>
          <a:p>
            <a:r>
              <a:rPr lang="zh-TW" altLang="zh-TW" sz="3200" dirty="0"/>
              <a:t>能源</a:t>
            </a:r>
            <a:endParaRPr lang="en-US" altLang="zh-TW" sz="3200" dirty="0"/>
          </a:p>
          <a:p>
            <a:r>
              <a:rPr lang="zh-TW" altLang="zh-TW" sz="3200" dirty="0"/>
              <a:t>生長因子</a:t>
            </a:r>
            <a:endParaRPr lang="en-US" altLang="zh-TW" sz="3200" dirty="0"/>
          </a:p>
          <a:p>
            <a:r>
              <a:rPr lang="zh-TW" altLang="zh-TW" sz="3200" dirty="0"/>
              <a:t>無機鹽</a:t>
            </a:r>
            <a:endParaRPr lang="en-US" altLang="zh-TW" sz="3200" dirty="0"/>
          </a:p>
          <a:p>
            <a:r>
              <a:rPr lang="zh-TW" altLang="zh-TW" sz="3200" dirty="0"/>
              <a:t>水</a:t>
            </a:r>
            <a:endParaRPr lang="en-US" altLang="zh-TW" sz="3200" dirty="0"/>
          </a:p>
          <a:p>
            <a:pPr marL="0" indent="0">
              <a:buNone/>
            </a:pPr>
            <a:endParaRPr lang="zh-TW" altLang="zh-TW" dirty="0"/>
          </a:p>
          <a:p>
            <a:endParaRPr lang="zh-TW" altLang="en-US" dirty="0"/>
          </a:p>
        </p:txBody>
      </p:sp>
      <p:pic>
        <p:nvPicPr>
          <p:cNvPr id="4" name="圖片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668588675"/>
      </p:ext>
    </p:extLst>
  </p:cSld>
  <p:clrMapOvr>
    <a:masterClrMapping/>
  </p:clrMapOvr>
</p:sld>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1446</TotalTime>
  <Words>10606</Words>
  <Application>Microsoft Office PowerPoint</Application>
  <PresentationFormat>Widescreen</PresentationFormat>
  <Paragraphs>479</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Century Gothic</vt:lpstr>
      <vt:lpstr>Wingdings 3</vt:lpstr>
      <vt:lpstr>絲縷</vt:lpstr>
      <vt:lpstr>有機？無機？                我們在說甚麼？</vt:lpstr>
      <vt:lpstr>土壤是甚麼？ </vt:lpstr>
      <vt:lpstr>失去了生產力的土壤如何回復生機？</vt:lpstr>
      <vt:lpstr>堆肥是甚麼？</vt:lpstr>
      <vt:lpstr>怎樣才知做得對？</vt:lpstr>
      <vt:lpstr>農耕者做質性檢定便足够了</vt:lpstr>
      <vt:lpstr>質性檢定 (續)</vt:lpstr>
      <vt:lpstr>為甚麼要有這樣的標準？</vt:lpstr>
      <vt:lpstr>微生物的六類營養要素： </vt:lpstr>
      <vt:lpstr>與氧的關係</vt:lpstr>
      <vt:lpstr>土壤中的細菌</vt:lpstr>
      <vt:lpstr>土壤中的放線菌</vt:lpstr>
      <vt:lpstr>土壤中的真菌</vt:lpstr>
      <vt:lpstr>土壤中的藻類</vt:lpstr>
      <vt:lpstr>土壤中的原生動物</vt:lpstr>
      <vt:lpstr>土壤中微生物的相互關係  </vt:lpstr>
      <vt:lpstr>土壤微生物區系</vt:lpstr>
      <vt:lpstr>為甚麼種類多這麼重要？ </vt:lpstr>
      <vt:lpstr>與氮循環相關的微生物 </vt:lpstr>
      <vt:lpstr>與碳循環相關的微生物 </vt:lpstr>
      <vt:lpstr>與磷循環相關的微生物</vt:lpstr>
      <vt:lpstr>與鉀循理相關的微生物 </vt:lpstr>
      <vt:lpstr>植物的礦物需要 就止於氮、碳、磷、鉀嗎？</vt:lpstr>
      <vt:lpstr>其餘的0.40%  是由以下的各種微量元素組成:</vt:lpstr>
      <vt:lpstr>人類能按比例 吞服這些元素的無機鹽而健康生活並繁衍嗎？</vt:lpstr>
      <vt:lpstr>植物比我們想像主動得多？</vt:lpstr>
      <vt:lpstr>冬季</vt:lpstr>
      <vt:lpstr>冬末回暖，種子便會準備萌芽</vt:lpstr>
      <vt:lpstr>初夏</vt:lpstr>
      <vt:lpstr>秋天收穫期過後</vt:lpstr>
      <vt:lpstr>等待春天第一場雨</vt:lpstr>
      <vt:lpstr>綠色植物生命週期的營養比例變化： 以某種多年生草本植物的碳氮比為例 </vt:lpstr>
      <vt:lpstr>不同的植物需要營養的形式不同、 不同生長階段也不同</vt:lpstr>
      <vt:lpstr>土壤上、下的生物够多樣性 植物便自己可以選擇</vt:lpstr>
      <vt:lpstr>PowerPoint Presentation</vt:lpstr>
      <vt:lpstr>健康的人，腸道裡含有100兆微生物 </vt:lpstr>
      <vt:lpstr>熱堆肥是唯一康復土地的方法嗎？</vt:lpstr>
      <vt:lpstr>EM(Effective microorganism) 配方和原理</vt:lpstr>
      <vt:lpstr>4種各具不同目的和效能的EM （EM1，EM2，EM3，EM4）</vt:lpstr>
      <vt:lpstr>自製EM的簡易實用配方</vt:lpstr>
      <vt:lpstr>EM製作</vt:lpstr>
      <vt:lpstr>肉眼可見的放線菌</vt:lpstr>
      <vt:lpstr>不用顯微鏡 也能測知土壤的健康狀況嗎？</vt:lpstr>
      <vt:lpstr>PowerPoint Presentation</vt:lpstr>
      <vt:lpstr>PowerPoint Presentation</vt:lpstr>
      <vt:lpstr>土壤健康測量</vt:lpstr>
      <vt:lpstr>土壤健康測量(續)</vt:lpstr>
      <vt:lpstr>判斷土壤缺鈣狀況 </vt:lpstr>
      <vt:lpstr>顯微鏡下： 可見真菌菌絲上的草酸鹽結晶，有助吸著土中鈣離子免流失</vt:lpstr>
      <vt:lpstr>無機鹽化肥不行， 改用有機肥料不就解決問題了嗎？</vt:lpstr>
      <vt:lpstr>先從固氮細菌和固氮作用說起</vt:lpstr>
      <vt:lpstr>固氮作用進行的條件</vt:lpstr>
      <vt:lpstr>固氮是一個厭氧過程 怎樣的厭氧環境才不會養育病害？</vt:lpstr>
      <vt:lpstr>菌根真菌以液態碳的形式， 將能量傳給固氮關聯生物 </vt:lpstr>
      <vt:lpstr>這些液態碳來自那裡？變成甚麼？</vt:lpstr>
      <vt:lpstr>土壤裡的腐殖酸從何而來？</vt:lpstr>
      <vt:lpstr>腐殖酸為甚麼重要？ 植物根部滲出的不穩定碳，一定會變成腐殖酸嗎？ </vt:lpstr>
      <vt:lpstr>再認識多一點菌根真菌 (Mycorrhizal fungi)</vt:lpstr>
      <vt:lpstr>化肥農耕闖的是甚麼禍？</vt:lpstr>
      <vt:lpstr>將水溶營養加進泥土，有甚麼後果？</vt:lpstr>
      <vt:lpstr>植物並不祇餵飼土壤裡的微生物</vt:lpstr>
      <vt:lpstr>水溶肥料的問題止於摧毁了微生物的生存空間 和讓腐殖質無法生成，土壤持續退化嗎？</vt:lpstr>
      <vt:lpstr>公眾有聽到嗎？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堆肥是甚麼？</dc:title>
  <dc:creator>hlg</dc:creator>
  <cp:lastModifiedBy>Daniel Yuen</cp:lastModifiedBy>
  <cp:revision>96</cp:revision>
  <dcterms:created xsi:type="dcterms:W3CDTF">2015-10-06T07:47:20Z</dcterms:created>
  <dcterms:modified xsi:type="dcterms:W3CDTF">2021-04-12T05:38:52Z</dcterms:modified>
</cp:coreProperties>
</file>