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81" r:id="rId2"/>
    <p:sldId id="256" r:id="rId3"/>
    <p:sldId id="332" r:id="rId4"/>
    <p:sldId id="257" r:id="rId5"/>
    <p:sldId id="259" r:id="rId6"/>
    <p:sldId id="258" r:id="rId7"/>
    <p:sldId id="260" r:id="rId8"/>
    <p:sldId id="261" r:id="rId9"/>
    <p:sldId id="262" r:id="rId10"/>
    <p:sldId id="263" r:id="rId11"/>
    <p:sldId id="264" r:id="rId12"/>
    <p:sldId id="265" r:id="rId13"/>
    <p:sldId id="266" r:id="rId14"/>
    <p:sldId id="267" r:id="rId15"/>
    <p:sldId id="269" r:id="rId16"/>
    <p:sldId id="268" r:id="rId17"/>
    <p:sldId id="270" r:id="rId18"/>
    <p:sldId id="302" r:id="rId19"/>
    <p:sldId id="274" r:id="rId20"/>
    <p:sldId id="275" r:id="rId21"/>
    <p:sldId id="303" r:id="rId22"/>
    <p:sldId id="277" r:id="rId23"/>
    <p:sldId id="305" r:id="rId24"/>
    <p:sldId id="330" r:id="rId25"/>
    <p:sldId id="307" r:id="rId26"/>
    <p:sldId id="273" r:id="rId27"/>
    <p:sldId id="311" r:id="rId28"/>
    <p:sldId id="309" r:id="rId29"/>
    <p:sldId id="271" r:id="rId30"/>
    <p:sldId id="310" r:id="rId31"/>
    <p:sldId id="312" r:id="rId32"/>
    <p:sldId id="313" r:id="rId33"/>
    <p:sldId id="314" r:id="rId34"/>
    <p:sldId id="315" r:id="rId35"/>
    <p:sldId id="316" r:id="rId36"/>
    <p:sldId id="317" r:id="rId37"/>
    <p:sldId id="318" r:id="rId38"/>
    <p:sldId id="319" r:id="rId39"/>
    <p:sldId id="320" r:id="rId40"/>
    <p:sldId id="321" r:id="rId41"/>
    <p:sldId id="322" r:id="rId42"/>
    <p:sldId id="323" r:id="rId43"/>
    <p:sldId id="324" r:id="rId44"/>
    <p:sldId id="326" r:id="rId45"/>
    <p:sldId id="331" r:id="rId46"/>
    <p:sldId id="328" r:id="rId47"/>
    <p:sldId id="329" r:id="rId48"/>
    <p:sldId id="301" r:id="rId49"/>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4" autoAdjust="0"/>
    <p:restoredTop sz="94926" autoAdjust="0"/>
  </p:normalViewPr>
  <p:slideViewPr>
    <p:cSldViewPr snapToGrid="0">
      <p:cViewPr varScale="1">
        <p:scale>
          <a:sx n="121" d="100"/>
          <a:sy n="121" d="100"/>
        </p:scale>
        <p:origin x="132" y="33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zh-TW" altLang="en-US"/>
              <a:t>按一下以編輯母片標題樣式</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fld id="{DEBEC123-3354-47A9-96CA-D5D92D23E14A}" type="datetimeFigureOut">
              <a:rPr lang="zh-TW" altLang="en-US" smtClean="0"/>
              <a:t>2021/4/12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4A546F2-DC34-43A0-90DA-16A9092B1A92}" type="slidenum">
              <a:rPr lang="zh-TW" altLang="en-US" smtClean="0"/>
              <a:t>‹#›</a:t>
            </a:fld>
            <a:endParaRPr lang="zh-TW" altLang="en-US"/>
          </a:p>
        </p:txBody>
      </p:sp>
    </p:spTree>
    <p:extLst>
      <p:ext uri="{BB962C8B-B14F-4D97-AF65-F5344CB8AC3E}">
        <p14:creationId xmlns:p14="http://schemas.microsoft.com/office/powerpoint/2010/main" val="1742407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DEBEC123-3354-47A9-96CA-D5D92D23E14A}" type="datetimeFigureOut">
              <a:rPr lang="zh-TW" altLang="en-US" smtClean="0"/>
              <a:t>2021/4/12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4A546F2-DC34-43A0-90DA-16A9092B1A92}" type="slidenum">
              <a:rPr lang="zh-TW" altLang="en-US" smtClean="0"/>
              <a:t>‹#›</a:t>
            </a:fld>
            <a:endParaRPr lang="zh-TW" altLang="en-US"/>
          </a:p>
        </p:txBody>
      </p:sp>
    </p:spTree>
    <p:extLst>
      <p:ext uri="{BB962C8B-B14F-4D97-AF65-F5344CB8AC3E}">
        <p14:creationId xmlns:p14="http://schemas.microsoft.com/office/powerpoint/2010/main" val="3931319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zh-TW" altLang="en-US"/>
              <a:t>按一下以編輯母片標題樣式</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DEBEC123-3354-47A9-96CA-D5D92D23E14A}" type="datetimeFigureOut">
              <a:rPr lang="zh-TW" altLang="en-US" smtClean="0"/>
              <a:t>2021/4/12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4A546F2-DC34-43A0-90DA-16A9092B1A92}" type="slidenum">
              <a:rPr lang="zh-TW" altLang="en-US" smtClean="0"/>
              <a:t>‹#›</a:t>
            </a:fld>
            <a:endParaRPr lang="zh-TW" alt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495905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zh-TW" altLang="en-US"/>
              <a:t>按一下以編輯母片標題樣式</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a:t>按一下以編輯母片文字樣式</a:t>
            </a:r>
          </a:p>
        </p:txBody>
      </p:sp>
      <p:sp>
        <p:nvSpPr>
          <p:cNvPr id="5" name="Date Placeholder 4"/>
          <p:cNvSpPr>
            <a:spLocks noGrp="1"/>
          </p:cNvSpPr>
          <p:nvPr>
            <p:ph type="dt" sz="half" idx="10"/>
          </p:nvPr>
        </p:nvSpPr>
        <p:spPr/>
        <p:txBody>
          <a:bodyPr/>
          <a:lstStyle/>
          <a:p>
            <a:fld id="{DEBEC123-3354-47A9-96CA-D5D92D23E14A}" type="datetimeFigureOut">
              <a:rPr lang="zh-TW" altLang="en-US" smtClean="0"/>
              <a:t>2021/4/12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4A546F2-DC34-43A0-90DA-16A9092B1A92}" type="slidenum">
              <a:rPr lang="zh-TW" altLang="en-US" smtClean="0"/>
              <a:t>‹#›</a:t>
            </a:fld>
            <a:endParaRPr lang="zh-TW" altLang="en-US"/>
          </a:p>
        </p:txBody>
      </p:sp>
    </p:spTree>
    <p:extLst>
      <p:ext uri="{BB962C8B-B14F-4D97-AF65-F5344CB8AC3E}">
        <p14:creationId xmlns:p14="http://schemas.microsoft.com/office/powerpoint/2010/main" val="3831884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zh-TW" altLang="en-US"/>
              <a:t>按一下以編輯母片標題樣式</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a:t>按一下以編輯母片文字樣式</a:t>
            </a:r>
          </a:p>
        </p:txBody>
      </p:sp>
      <p:sp>
        <p:nvSpPr>
          <p:cNvPr id="5" name="Date Placeholder 4"/>
          <p:cNvSpPr>
            <a:spLocks noGrp="1"/>
          </p:cNvSpPr>
          <p:nvPr>
            <p:ph type="dt" sz="half" idx="10"/>
          </p:nvPr>
        </p:nvSpPr>
        <p:spPr/>
        <p:txBody>
          <a:bodyPr/>
          <a:lstStyle/>
          <a:p>
            <a:fld id="{DEBEC123-3354-47A9-96CA-D5D92D23E14A}" type="datetimeFigureOut">
              <a:rPr lang="zh-TW" altLang="en-US" smtClean="0"/>
              <a:t>2021/4/12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4A546F2-DC34-43A0-90DA-16A9092B1A92}" type="slidenum">
              <a:rPr lang="zh-TW" altLang="en-US" smtClean="0"/>
              <a:t>‹#›</a:t>
            </a:fld>
            <a:endParaRPr lang="zh-TW" alt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124626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是非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zh-TW" altLang="en-US"/>
              <a:t>按一下以編輯母片標題樣式</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a:t>按一下以編輯母片文字樣式</a:t>
            </a:r>
          </a:p>
        </p:txBody>
      </p:sp>
      <p:sp>
        <p:nvSpPr>
          <p:cNvPr id="5" name="Date Placeholder 4"/>
          <p:cNvSpPr>
            <a:spLocks noGrp="1"/>
          </p:cNvSpPr>
          <p:nvPr>
            <p:ph type="dt" sz="half" idx="10"/>
          </p:nvPr>
        </p:nvSpPr>
        <p:spPr/>
        <p:txBody>
          <a:bodyPr/>
          <a:lstStyle/>
          <a:p>
            <a:fld id="{DEBEC123-3354-47A9-96CA-D5D92D23E14A}" type="datetimeFigureOut">
              <a:rPr lang="zh-TW" altLang="en-US" smtClean="0"/>
              <a:t>2021/4/12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4A546F2-DC34-43A0-90DA-16A9092B1A92}" type="slidenum">
              <a:rPr lang="zh-TW" altLang="en-US" smtClean="0"/>
              <a:t>‹#›</a:t>
            </a:fld>
            <a:endParaRPr lang="zh-TW" altLang="en-US"/>
          </a:p>
        </p:txBody>
      </p:sp>
    </p:spTree>
    <p:extLst>
      <p:ext uri="{BB962C8B-B14F-4D97-AF65-F5344CB8AC3E}">
        <p14:creationId xmlns:p14="http://schemas.microsoft.com/office/powerpoint/2010/main" val="575369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ncho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DEBEC123-3354-47A9-96CA-D5D92D23E14A}" type="datetimeFigureOut">
              <a:rPr lang="zh-TW" altLang="en-US" smtClean="0"/>
              <a:t>2021/4/12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4A546F2-DC34-43A0-90DA-16A9092B1A92}" type="slidenum">
              <a:rPr lang="zh-TW" altLang="en-US" smtClean="0"/>
              <a:t>‹#›</a:t>
            </a:fld>
            <a:endParaRPr lang="zh-TW" altLang="en-US"/>
          </a:p>
        </p:txBody>
      </p:sp>
    </p:spTree>
    <p:extLst>
      <p:ext uri="{BB962C8B-B14F-4D97-AF65-F5344CB8AC3E}">
        <p14:creationId xmlns:p14="http://schemas.microsoft.com/office/powerpoint/2010/main" val="36875087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DEBEC123-3354-47A9-96CA-D5D92D23E14A}" type="datetimeFigureOut">
              <a:rPr lang="zh-TW" altLang="en-US" smtClean="0"/>
              <a:t>2021/4/12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4A546F2-DC34-43A0-90DA-16A9092B1A92}" type="slidenum">
              <a:rPr lang="zh-TW" altLang="en-US" smtClean="0"/>
              <a:t>‹#›</a:t>
            </a:fld>
            <a:endParaRPr lang="zh-TW" altLang="en-US"/>
          </a:p>
        </p:txBody>
      </p:sp>
    </p:spTree>
    <p:extLst>
      <p:ext uri="{BB962C8B-B14F-4D97-AF65-F5344CB8AC3E}">
        <p14:creationId xmlns:p14="http://schemas.microsoft.com/office/powerpoint/2010/main" val="3923715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zh-TW" altLang="en-US"/>
              <a:t>按一下以編輯母片標題樣式</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DEBEC123-3354-47A9-96CA-D5D92D23E14A}" type="datetimeFigureOut">
              <a:rPr lang="zh-TW" altLang="en-US" smtClean="0"/>
              <a:t>2021/4/12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4A546F2-DC34-43A0-90DA-16A9092B1A92}" type="slidenum">
              <a:rPr lang="zh-TW" altLang="en-US" smtClean="0"/>
              <a:t>‹#›</a:t>
            </a:fld>
            <a:endParaRPr lang="zh-TW" altLang="en-US"/>
          </a:p>
        </p:txBody>
      </p:sp>
    </p:spTree>
    <p:extLst>
      <p:ext uri="{BB962C8B-B14F-4D97-AF65-F5344CB8AC3E}">
        <p14:creationId xmlns:p14="http://schemas.microsoft.com/office/powerpoint/2010/main" val="3140165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DEBEC123-3354-47A9-96CA-D5D92D23E14A}" type="datetimeFigureOut">
              <a:rPr lang="zh-TW" altLang="en-US" smtClean="0"/>
              <a:t>2021/4/12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4A546F2-DC34-43A0-90DA-16A9092B1A92}" type="slidenum">
              <a:rPr lang="zh-TW" altLang="en-US" smtClean="0"/>
              <a:t>‹#›</a:t>
            </a:fld>
            <a:endParaRPr lang="zh-TW" altLang="en-US"/>
          </a:p>
        </p:txBody>
      </p:sp>
    </p:spTree>
    <p:extLst>
      <p:ext uri="{BB962C8B-B14F-4D97-AF65-F5344CB8AC3E}">
        <p14:creationId xmlns:p14="http://schemas.microsoft.com/office/powerpoint/2010/main" val="991239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DEBEC123-3354-47A9-96CA-D5D92D23E14A}" type="datetimeFigureOut">
              <a:rPr lang="zh-TW" altLang="en-US" smtClean="0"/>
              <a:t>2021/4/12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4A546F2-DC34-43A0-90DA-16A9092B1A92}" type="slidenum">
              <a:rPr lang="zh-TW" altLang="en-US" smtClean="0"/>
              <a:t>‹#›</a:t>
            </a:fld>
            <a:endParaRPr lang="zh-TW" altLang="en-US"/>
          </a:p>
        </p:txBody>
      </p:sp>
    </p:spTree>
    <p:extLst>
      <p:ext uri="{BB962C8B-B14F-4D97-AF65-F5344CB8AC3E}">
        <p14:creationId xmlns:p14="http://schemas.microsoft.com/office/powerpoint/2010/main" val="4163184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DEBEC123-3354-47A9-96CA-D5D92D23E14A}" type="datetimeFigureOut">
              <a:rPr lang="zh-TW" altLang="en-US" smtClean="0"/>
              <a:t>2021/4/12</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4A546F2-DC34-43A0-90DA-16A9092B1A92}" type="slidenum">
              <a:rPr lang="zh-TW" altLang="en-US" smtClean="0"/>
              <a:t>‹#›</a:t>
            </a:fld>
            <a:endParaRPr lang="zh-TW" altLang="en-US"/>
          </a:p>
        </p:txBody>
      </p:sp>
    </p:spTree>
    <p:extLst>
      <p:ext uri="{BB962C8B-B14F-4D97-AF65-F5344CB8AC3E}">
        <p14:creationId xmlns:p14="http://schemas.microsoft.com/office/powerpoint/2010/main" val="493650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DEBEC123-3354-47A9-96CA-D5D92D23E14A}" type="datetimeFigureOut">
              <a:rPr lang="zh-TW" altLang="en-US" smtClean="0"/>
              <a:t>2021/4/12</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4A546F2-DC34-43A0-90DA-16A9092B1A92}" type="slidenum">
              <a:rPr lang="zh-TW" altLang="en-US" smtClean="0"/>
              <a:t>‹#›</a:t>
            </a:fld>
            <a:endParaRPr lang="zh-TW" altLang="en-US"/>
          </a:p>
        </p:txBody>
      </p:sp>
    </p:spTree>
    <p:extLst>
      <p:ext uri="{BB962C8B-B14F-4D97-AF65-F5344CB8AC3E}">
        <p14:creationId xmlns:p14="http://schemas.microsoft.com/office/powerpoint/2010/main" val="3330886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BEC123-3354-47A9-96CA-D5D92D23E14A}" type="datetimeFigureOut">
              <a:rPr lang="zh-TW" altLang="en-US" smtClean="0"/>
              <a:t>2021/4/12</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4A546F2-DC34-43A0-90DA-16A9092B1A92}" type="slidenum">
              <a:rPr lang="zh-TW" altLang="en-US" smtClean="0"/>
              <a:t>‹#›</a:t>
            </a:fld>
            <a:endParaRPr lang="zh-TW" altLang="en-US"/>
          </a:p>
        </p:txBody>
      </p:sp>
    </p:spTree>
    <p:extLst>
      <p:ext uri="{BB962C8B-B14F-4D97-AF65-F5344CB8AC3E}">
        <p14:creationId xmlns:p14="http://schemas.microsoft.com/office/powerpoint/2010/main" val="1644411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zh-TW" altLang="en-US"/>
              <a:t>按一下以編輯母片標題樣式</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DEBEC123-3354-47A9-96CA-D5D92D23E14A}" type="datetimeFigureOut">
              <a:rPr lang="zh-TW" altLang="en-US" smtClean="0"/>
              <a:t>2021/4/12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4A546F2-DC34-43A0-90DA-16A9092B1A92}" type="slidenum">
              <a:rPr lang="zh-TW" altLang="en-US" smtClean="0"/>
              <a:t>‹#›</a:t>
            </a:fld>
            <a:endParaRPr lang="zh-TW" altLang="en-US"/>
          </a:p>
        </p:txBody>
      </p:sp>
    </p:spTree>
    <p:extLst>
      <p:ext uri="{BB962C8B-B14F-4D97-AF65-F5344CB8AC3E}">
        <p14:creationId xmlns:p14="http://schemas.microsoft.com/office/powerpoint/2010/main" val="3503385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DEBEC123-3354-47A9-96CA-D5D92D23E14A}" type="datetimeFigureOut">
              <a:rPr lang="zh-TW" altLang="en-US" smtClean="0"/>
              <a:t>2021/4/12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4A546F2-DC34-43A0-90DA-16A9092B1A92}" type="slidenum">
              <a:rPr lang="zh-TW" altLang="en-US" smtClean="0"/>
              <a:t>‹#›</a:t>
            </a:fld>
            <a:endParaRPr lang="zh-TW" altLang="en-US"/>
          </a:p>
        </p:txBody>
      </p:sp>
    </p:spTree>
    <p:extLst>
      <p:ext uri="{BB962C8B-B14F-4D97-AF65-F5344CB8AC3E}">
        <p14:creationId xmlns:p14="http://schemas.microsoft.com/office/powerpoint/2010/main" val="2308021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EBEC123-3354-47A9-96CA-D5D92D23E14A}" type="datetimeFigureOut">
              <a:rPr lang="zh-TW" altLang="en-US" smtClean="0"/>
              <a:t>2021/4/12</a:t>
            </a:fld>
            <a:endParaRPr lang="zh-TW" alt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4A546F2-DC34-43A0-90DA-16A9092B1A92}" type="slidenum">
              <a:rPr lang="zh-TW" altLang="en-US" smtClean="0"/>
              <a:t>‹#›</a:t>
            </a:fld>
            <a:endParaRPr lang="zh-TW" altLang="en-US"/>
          </a:p>
        </p:txBody>
      </p:sp>
    </p:spTree>
    <p:extLst>
      <p:ext uri="{BB962C8B-B14F-4D97-AF65-F5344CB8AC3E}">
        <p14:creationId xmlns:p14="http://schemas.microsoft.com/office/powerpoint/2010/main" val="30196590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articles.mercola.com/sites/articles/archive/2013/08/10/mycorrhizae-plant-communication.aspx"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articles.mercola.com/sites/articles/archive/2013/08/10/mycorrhizae-plant-communication.aspx"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40732" y="1556427"/>
            <a:ext cx="9863880" cy="2542160"/>
          </a:xfrm>
        </p:spPr>
        <p:txBody>
          <a:bodyPr>
            <a:normAutofit fontScale="90000"/>
          </a:bodyPr>
          <a:lstStyle/>
          <a:p>
            <a:r>
              <a:rPr lang="zh-TW" altLang="en-US" sz="5300" dirty="0"/>
              <a:t>「</a:t>
            </a:r>
            <a:r>
              <a:rPr lang="zh-TW" altLang="en-US" sz="5300" b="1" dirty="0"/>
              <a:t>土壤與生命</a:t>
            </a:r>
            <a:r>
              <a:rPr lang="zh-TW" altLang="en-US" sz="5300" dirty="0"/>
              <a:t>」</a:t>
            </a:r>
            <a:br>
              <a:rPr lang="en-US" altLang="zh-TW" sz="5300" dirty="0"/>
            </a:br>
            <a:br>
              <a:rPr lang="en-US" altLang="zh-TW" sz="4400" dirty="0"/>
            </a:br>
            <a:r>
              <a:rPr lang="en-US" altLang="zh-TW" sz="4400" dirty="0"/>
              <a:t>             </a:t>
            </a:r>
            <a:r>
              <a:rPr lang="zh-TW" altLang="en-US" b="1" dirty="0"/>
              <a:t>土壤是甚麼？</a:t>
            </a:r>
            <a:br>
              <a:rPr lang="en-US" altLang="zh-TW" b="1" dirty="0"/>
            </a:br>
            <a:r>
              <a:rPr lang="en-US" altLang="zh-TW" b="1" dirty="0"/>
              <a:t>                     </a:t>
            </a:r>
            <a:r>
              <a:rPr lang="zh-TW" altLang="en-US" b="1" dirty="0"/>
              <a:t>為甚麼我們要了解更多？</a:t>
            </a:r>
            <a:br>
              <a:rPr lang="en-US" altLang="zh-TW" sz="5300" b="1" dirty="0"/>
            </a:br>
            <a:endParaRPr lang="zh-TW" altLang="en-US" sz="5300" b="1" dirty="0"/>
          </a:p>
        </p:txBody>
      </p:sp>
      <p:sp>
        <p:nvSpPr>
          <p:cNvPr id="3" name="內容版面配置區 2"/>
          <p:cNvSpPr>
            <a:spLocks noGrp="1"/>
          </p:cNvSpPr>
          <p:nvPr>
            <p:ph idx="1"/>
          </p:nvPr>
        </p:nvSpPr>
        <p:spPr>
          <a:xfrm>
            <a:off x="7892374" y="4370962"/>
            <a:ext cx="3612238" cy="1540259"/>
          </a:xfrm>
        </p:spPr>
        <p:txBody>
          <a:bodyPr>
            <a:normAutofit/>
          </a:bodyPr>
          <a:lstStyle/>
          <a:p>
            <a:pPr marL="0" indent="0">
              <a:buNone/>
            </a:pPr>
            <a:r>
              <a:rPr lang="zh-TW" altLang="en-US" sz="2000" dirty="0"/>
              <a:t>「綠蔭家園」</a:t>
            </a:r>
            <a:endParaRPr lang="en-US" altLang="zh-TW" sz="2000" dirty="0"/>
          </a:p>
          <a:p>
            <a:pPr marL="0" indent="0">
              <a:buNone/>
            </a:pPr>
            <a:r>
              <a:rPr lang="en-US" altLang="zh-TW" sz="2000" dirty="0"/>
              <a:t>      </a:t>
            </a:r>
            <a:r>
              <a:rPr lang="zh-TW" altLang="en-US" sz="2000" dirty="0"/>
              <a:t>麥陳尹玲</a:t>
            </a:r>
          </a:p>
        </p:txBody>
      </p:sp>
      <p:pic>
        <p:nvPicPr>
          <p:cNvPr id="4" name="圖片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031265" y="137788"/>
            <a:ext cx="2981193" cy="864914"/>
          </a:xfrm>
          <a:prstGeom prst="rect">
            <a:avLst/>
          </a:prstGeom>
        </p:spPr>
      </p:pic>
    </p:spTree>
    <p:extLst>
      <p:ext uri="{BB962C8B-B14F-4D97-AF65-F5344CB8AC3E}">
        <p14:creationId xmlns:p14="http://schemas.microsoft.com/office/powerpoint/2010/main" val="2582825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20239" y="259404"/>
            <a:ext cx="10259438" cy="899695"/>
          </a:xfrm>
        </p:spPr>
        <p:txBody>
          <a:bodyPr>
            <a:noAutofit/>
          </a:bodyPr>
          <a:lstStyle/>
          <a:p>
            <a:r>
              <a:rPr lang="zh-TW" altLang="en-US" sz="3200" dirty="0">
                <a:solidFill>
                  <a:srgbClr val="FF0000"/>
                </a:solidFill>
              </a:rPr>
              <a:t>五十年後</a:t>
            </a:r>
            <a:r>
              <a:rPr lang="zh-TW" altLang="en-US" sz="3200" dirty="0"/>
              <a:t>紅柳成林</a:t>
            </a:r>
            <a:r>
              <a:rPr lang="en-US" altLang="zh-TW" sz="3200" dirty="0"/>
              <a:t>(</a:t>
            </a:r>
            <a:r>
              <a:rPr lang="zh-TW" altLang="en-US" sz="3200" dirty="0"/>
              <a:t>攝於六十年代最早期治理的荒漠部份</a:t>
            </a:r>
            <a:r>
              <a:rPr lang="en-US" altLang="zh-TW" sz="3200" dirty="0"/>
              <a:t>)</a:t>
            </a:r>
            <a:endParaRPr lang="zh-TW" altLang="en-US" sz="3200" dirty="0"/>
          </a:p>
        </p:txBody>
      </p:sp>
      <p:pic>
        <p:nvPicPr>
          <p:cNvPr id="4" name="內容版面配置區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712890" y="1047987"/>
            <a:ext cx="9564710" cy="5608429"/>
          </a:xfrm>
        </p:spPr>
      </p:pic>
    </p:spTree>
    <p:extLst>
      <p:ext uri="{BB962C8B-B14F-4D97-AF65-F5344CB8AC3E}">
        <p14:creationId xmlns:p14="http://schemas.microsoft.com/office/powerpoint/2010/main" val="110965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40732" y="272374"/>
            <a:ext cx="9863881" cy="622571"/>
          </a:xfrm>
        </p:spPr>
        <p:txBody>
          <a:bodyPr>
            <a:noAutofit/>
          </a:bodyPr>
          <a:lstStyle/>
          <a:p>
            <a:r>
              <a:rPr lang="zh-TW" altLang="en-US" dirty="0"/>
              <a:t>同時期開始栽種的旱地松，如今尉然成林</a:t>
            </a:r>
          </a:p>
        </p:txBody>
      </p:sp>
      <p:pic>
        <p:nvPicPr>
          <p:cNvPr id="4" name="內容版面配置區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796375" y="943094"/>
            <a:ext cx="9708238" cy="5679807"/>
          </a:xfrm>
        </p:spPr>
      </p:pic>
    </p:spTree>
    <p:extLst>
      <p:ext uri="{BB962C8B-B14F-4D97-AF65-F5344CB8AC3E}">
        <p14:creationId xmlns:p14="http://schemas.microsoft.com/office/powerpoint/2010/main" val="3067481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75881" y="382620"/>
            <a:ext cx="9928732" cy="693907"/>
          </a:xfrm>
        </p:spPr>
        <p:txBody>
          <a:bodyPr>
            <a:normAutofit/>
          </a:bodyPr>
          <a:lstStyle/>
          <a:p>
            <a:r>
              <a:rPr lang="zh-TW" altLang="en-US" dirty="0">
                <a:solidFill>
                  <a:srgbClr val="FF0000"/>
                </a:solidFill>
              </a:rPr>
              <a:t>多層次多樣性</a:t>
            </a:r>
            <a:r>
              <a:rPr lang="zh-TW" altLang="en-US" dirty="0"/>
              <a:t>的綠化繼續改善生態</a:t>
            </a:r>
          </a:p>
        </p:txBody>
      </p:sp>
      <p:pic>
        <p:nvPicPr>
          <p:cNvPr id="4" name="內容版面配置區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487510" y="1245141"/>
            <a:ext cx="10017103" cy="5526968"/>
          </a:xfrm>
        </p:spPr>
      </p:pic>
    </p:spTree>
    <p:extLst>
      <p:ext uri="{BB962C8B-B14F-4D97-AF65-F5344CB8AC3E}">
        <p14:creationId xmlns:p14="http://schemas.microsoft.com/office/powerpoint/2010/main" val="167964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75880" y="246434"/>
            <a:ext cx="9928731" cy="706877"/>
          </a:xfrm>
        </p:spPr>
        <p:txBody>
          <a:bodyPr>
            <a:normAutofit/>
          </a:bodyPr>
          <a:lstStyle/>
          <a:p>
            <a:r>
              <a:rPr lang="zh-TW" altLang="en-US" dirty="0"/>
              <a:t>覆蓋性的植物栽種</a:t>
            </a:r>
            <a:r>
              <a:rPr lang="zh-TW" altLang="en-US" dirty="0">
                <a:solidFill>
                  <a:srgbClr val="FF0000"/>
                </a:solidFill>
              </a:rPr>
              <a:t>免泥土裸露</a:t>
            </a:r>
          </a:p>
        </p:txBody>
      </p:sp>
      <p:pic>
        <p:nvPicPr>
          <p:cNvPr id="4" name="內容版面配置區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718553" y="869005"/>
            <a:ext cx="9481226" cy="5922696"/>
          </a:xfrm>
        </p:spPr>
      </p:pic>
    </p:spTree>
    <p:extLst>
      <p:ext uri="{BB962C8B-B14F-4D97-AF65-F5344CB8AC3E}">
        <p14:creationId xmlns:p14="http://schemas.microsoft.com/office/powerpoint/2010/main" val="36675076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27762" y="311285"/>
            <a:ext cx="9908710" cy="687421"/>
          </a:xfrm>
        </p:spPr>
        <p:txBody>
          <a:bodyPr>
            <a:noAutofit/>
          </a:bodyPr>
          <a:lstStyle/>
          <a:p>
            <a:r>
              <a:rPr lang="zh-TW" altLang="en-US" sz="4000" dirty="0"/>
              <a:t>康復了的部份荒漠如今</a:t>
            </a:r>
            <a:r>
              <a:rPr lang="zh-TW" altLang="en-US" sz="4000" dirty="0">
                <a:solidFill>
                  <a:srgbClr val="FF0000"/>
                </a:solidFill>
              </a:rPr>
              <a:t>生氣盎然</a:t>
            </a:r>
          </a:p>
        </p:txBody>
      </p:sp>
      <p:pic>
        <p:nvPicPr>
          <p:cNvPr id="4" name="內容版面配置區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731523" y="978021"/>
            <a:ext cx="9740629" cy="5863538"/>
          </a:xfrm>
        </p:spPr>
      </p:pic>
    </p:spTree>
    <p:extLst>
      <p:ext uri="{BB962C8B-B14F-4D97-AF65-F5344CB8AC3E}">
        <p14:creationId xmlns:p14="http://schemas.microsoft.com/office/powerpoint/2010/main" val="3817148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836578" y="972766"/>
            <a:ext cx="10668035" cy="1167319"/>
          </a:xfrm>
        </p:spPr>
        <p:txBody>
          <a:bodyPr>
            <a:noAutofit/>
          </a:bodyPr>
          <a:lstStyle/>
          <a:p>
            <a:r>
              <a:rPr lang="zh-TW" altLang="en-US" sz="4000" dirty="0"/>
              <a:t>豐沃的農耕地可退化成荒漠</a:t>
            </a:r>
            <a:br>
              <a:rPr lang="en-US" altLang="zh-TW" sz="4000" dirty="0"/>
            </a:br>
            <a:r>
              <a:rPr lang="zh-TW" altLang="en-US" sz="4000" dirty="0"/>
              <a:t>荒漠也有機會復原成沃土</a:t>
            </a:r>
          </a:p>
        </p:txBody>
      </p:sp>
      <p:sp>
        <p:nvSpPr>
          <p:cNvPr id="4" name="副標題 3"/>
          <p:cNvSpPr>
            <a:spLocks noGrp="1"/>
          </p:cNvSpPr>
          <p:nvPr>
            <p:ph type="subTitle" idx="1"/>
          </p:nvPr>
        </p:nvSpPr>
        <p:spPr>
          <a:xfrm>
            <a:off x="2393003" y="2697804"/>
            <a:ext cx="7418963" cy="2088205"/>
          </a:xfrm>
        </p:spPr>
        <p:txBody>
          <a:bodyPr>
            <a:normAutofit/>
          </a:bodyPr>
          <a:lstStyle/>
          <a:p>
            <a:r>
              <a:rPr lang="zh-TW" altLang="en-US" sz="4800" b="1" dirty="0"/>
              <a:t>是甚麼讓土壤有生產力？</a:t>
            </a:r>
            <a:endParaRPr lang="en-US" altLang="zh-TW" sz="4800" b="1" dirty="0"/>
          </a:p>
          <a:p>
            <a:r>
              <a:rPr lang="zh-TW" altLang="zh-TW" sz="4800" b="1" dirty="0"/>
              <a:t>是甚麼令土壤失去生產力？</a:t>
            </a:r>
          </a:p>
          <a:p>
            <a:endParaRPr lang="zh-TW" altLang="en-US" sz="4000" dirty="0"/>
          </a:p>
        </p:txBody>
      </p:sp>
      <p:pic>
        <p:nvPicPr>
          <p:cNvPr id="3" name="圖片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32307" y="100209"/>
            <a:ext cx="2555308" cy="860566"/>
          </a:xfrm>
          <a:prstGeom prst="rect">
            <a:avLst/>
          </a:prstGeom>
        </p:spPr>
      </p:pic>
    </p:spTree>
    <p:extLst>
      <p:ext uri="{BB962C8B-B14F-4D97-AF65-F5344CB8AC3E}">
        <p14:creationId xmlns:p14="http://schemas.microsoft.com/office/powerpoint/2010/main" val="944083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446180" y="557718"/>
            <a:ext cx="9507166" cy="2866417"/>
          </a:xfrm>
        </p:spPr>
        <p:txBody>
          <a:bodyPr>
            <a:noAutofit/>
          </a:bodyPr>
          <a:lstStyle/>
          <a:p>
            <a:r>
              <a:rPr lang="zh-TW" altLang="zh-TW" sz="3600" dirty="0"/>
              <a:t>在遠古時代</a:t>
            </a:r>
            <a:r>
              <a:rPr lang="en-US" altLang="zh-TW" sz="3600" dirty="0"/>
              <a:t>, </a:t>
            </a:r>
            <a:r>
              <a:rPr lang="zh-TW" altLang="zh-TW" sz="3600" dirty="0"/>
              <a:t>這個星球上本無生命</a:t>
            </a:r>
            <a:br>
              <a:rPr lang="en-US" altLang="zh-TW" sz="3600" dirty="0"/>
            </a:br>
            <a:r>
              <a:rPr lang="zh-TW" altLang="en-US" sz="3600" dirty="0"/>
              <a:t>沒有</a:t>
            </a:r>
            <a:r>
              <a:rPr lang="zh-TW" altLang="en-US" sz="3600" dirty="0">
                <a:solidFill>
                  <a:srgbClr val="FF0000"/>
                </a:solidFill>
              </a:rPr>
              <a:t>化肥</a:t>
            </a:r>
            <a:r>
              <a:rPr lang="zh-TW" altLang="en-US" sz="3600" dirty="0"/>
              <a:t>，沒有</a:t>
            </a:r>
            <a:r>
              <a:rPr lang="zh-TW" altLang="en-US" sz="3600" dirty="0">
                <a:solidFill>
                  <a:srgbClr val="FF0000"/>
                </a:solidFill>
              </a:rPr>
              <a:t>殺蟲藥</a:t>
            </a:r>
            <a:r>
              <a:rPr lang="zh-TW" altLang="en-US" sz="3600" dirty="0"/>
              <a:t>，</a:t>
            </a:r>
            <a:br>
              <a:rPr lang="en-US" altLang="zh-TW" sz="3600" dirty="0"/>
            </a:br>
            <a:r>
              <a:rPr lang="zh-TW" altLang="en-US" sz="3600" dirty="0">
                <a:solidFill>
                  <a:srgbClr val="0070C0"/>
                </a:solidFill>
              </a:rPr>
              <a:t>自然界</a:t>
            </a:r>
            <a:r>
              <a:rPr lang="zh-TW" altLang="en-US" sz="3600" dirty="0"/>
              <a:t>動植物在</a:t>
            </a:r>
            <a:r>
              <a:rPr lang="zh-TW" altLang="en-US" sz="3600" dirty="0">
                <a:solidFill>
                  <a:schemeClr val="accent2">
                    <a:lumMod val="75000"/>
                  </a:schemeClr>
                </a:solidFill>
              </a:rPr>
              <a:t>土地</a:t>
            </a:r>
            <a:r>
              <a:rPr lang="zh-TW" altLang="en-US" sz="3600" dirty="0"/>
              <a:t>上演替，</a:t>
            </a:r>
            <a:br>
              <a:rPr lang="en-US" altLang="zh-TW" sz="3600" dirty="0"/>
            </a:br>
            <a:r>
              <a:rPr lang="zh-TW" altLang="en-US" sz="3600" dirty="0">
                <a:solidFill>
                  <a:srgbClr val="00B050"/>
                </a:solidFill>
              </a:rPr>
              <a:t>生物在其上繁衍</a:t>
            </a:r>
            <a:r>
              <a:rPr lang="zh-TW" altLang="en-US" sz="3600" dirty="0"/>
              <a:t>，</a:t>
            </a:r>
            <a:br>
              <a:rPr lang="en-US" altLang="zh-TW" sz="3600" dirty="0"/>
            </a:br>
            <a:r>
              <a:rPr lang="zh-TW" altLang="en-US" sz="3600" dirty="0"/>
              <a:t>靠的是甚麼？</a:t>
            </a:r>
          </a:p>
        </p:txBody>
      </p:sp>
      <p:sp>
        <p:nvSpPr>
          <p:cNvPr id="4" name="副標題 3"/>
          <p:cNvSpPr>
            <a:spLocks noGrp="1"/>
          </p:cNvSpPr>
          <p:nvPr>
            <p:ph type="subTitle" idx="1"/>
          </p:nvPr>
        </p:nvSpPr>
        <p:spPr>
          <a:xfrm>
            <a:off x="3923489" y="3683539"/>
            <a:ext cx="7581123" cy="2220123"/>
          </a:xfrm>
        </p:spPr>
        <p:txBody>
          <a:bodyPr>
            <a:normAutofit/>
          </a:bodyPr>
          <a:lstStyle/>
          <a:p>
            <a:r>
              <a:rPr lang="zh-TW" altLang="en-US" sz="6000" b="1" dirty="0">
                <a:solidFill>
                  <a:schemeClr val="accent6">
                    <a:lumMod val="75000"/>
                  </a:schemeClr>
                </a:solidFill>
              </a:rPr>
              <a:t>土壤是甚麼？</a:t>
            </a:r>
            <a:endParaRPr lang="zh-TW" altLang="en-US" sz="6000" b="1" dirty="0">
              <a:solidFill>
                <a:srgbClr val="0070C0"/>
              </a:solidFill>
            </a:endParaRPr>
          </a:p>
        </p:txBody>
      </p:sp>
    </p:spTree>
    <p:extLst>
      <p:ext uri="{BB962C8B-B14F-4D97-AF65-F5344CB8AC3E}">
        <p14:creationId xmlns:p14="http://schemas.microsoft.com/office/powerpoint/2010/main" val="602861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18553" y="460443"/>
            <a:ext cx="9786060" cy="862519"/>
          </a:xfrm>
        </p:spPr>
        <p:txBody>
          <a:bodyPr>
            <a:normAutofit/>
          </a:bodyPr>
          <a:lstStyle/>
          <a:p>
            <a:r>
              <a:rPr lang="zh-TW" altLang="en-US" sz="4800" b="1" dirty="0"/>
              <a:t>土壤是甚麼？</a:t>
            </a:r>
          </a:p>
        </p:txBody>
      </p:sp>
      <p:sp>
        <p:nvSpPr>
          <p:cNvPr id="3" name="內容版面配置區 2"/>
          <p:cNvSpPr>
            <a:spLocks noGrp="1"/>
          </p:cNvSpPr>
          <p:nvPr>
            <p:ph idx="1"/>
          </p:nvPr>
        </p:nvSpPr>
        <p:spPr>
          <a:xfrm>
            <a:off x="732816" y="1426723"/>
            <a:ext cx="10894979" cy="5045413"/>
          </a:xfrm>
        </p:spPr>
        <p:txBody>
          <a:bodyPr>
            <a:normAutofit/>
          </a:bodyPr>
          <a:lstStyle/>
          <a:p>
            <a:r>
              <a:rPr lang="zh-TW" altLang="zh-TW" sz="4000" b="1" i="1" dirty="0"/>
              <a:t>土壤是種</a:t>
            </a:r>
            <a:r>
              <a:rPr lang="zh-TW" altLang="zh-TW" sz="4000" b="1" i="1" dirty="0">
                <a:solidFill>
                  <a:srgbClr val="FF0000"/>
                </a:solidFill>
              </a:rPr>
              <a:t>自然體</a:t>
            </a:r>
            <a:endParaRPr lang="en-US" altLang="zh-TW" sz="4000" dirty="0"/>
          </a:p>
          <a:p>
            <a:r>
              <a:rPr lang="zh-TW" altLang="zh-TW" sz="3200" dirty="0"/>
              <a:t>由數層厚度不一的</a:t>
            </a:r>
            <a:r>
              <a:rPr lang="zh-TW" altLang="zh-TW" sz="3200" dirty="0">
                <a:solidFill>
                  <a:srgbClr val="FF0000"/>
                </a:solidFill>
              </a:rPr>
              <a:t>土層</a:t>
            </a:r>
            <a:r>
              <a:rPr lang="zh-TW" altLang="zh-TW" sz="3200" dirty="0"/>
              <a:t>所構成</a:t>
            </a:r>
            <a:endParaRPr lang="en-US" altLang="zh-TW" sz="3200" dirty="0"/>
          </a:p>
          <a:p>
            <a:r>
              <a:rPr lang="zh-TW" altLang="zh-TW" sz="3200" dirty="0"/>
              <a:t>主要成分是</a:t>
            </a:r>
            <a:r>
              <a:rPr lang="zh-TW" altLang="en-US" sz="3200" dirty="0">
                <a:solidFill>
                  <a:srgbClr val="FF0000"/>
                </a:solidFill>
              </a:rPr>
              <a:t>滲合不同元素</a:t>
            </a:r>
            <a:r>
              <a:rPr lang="zh-TW" altLang="en-US" sz="3200" dirty="0"/>
              <a:t>的各種</a:t>
            </a:r>
            <a:r>
              <a:rPr lang="zh-TW" altLang="zh-TW" sz="3200" dirty="0"/>
              <a:t>礦物</a:t>
            </a:r>
            <a:r>
              <a:rPr lang="zh-TW" altLang="zh-TW" sz="3200" dirty="0">
                <a:solidFill>
                  <a:srgbClr val="FF0000"/>
                </a:solidFill>
              </a:rPr>
              <a:t>砂</a:t>
            </a:r>
            <a:r>
              <a:rPr lang="zh-TW" altLang="zh-TW" sz="3200" dirty="0"/>
              <a:t>、</a:t>
            </a:r>
            <a:r>
              <a:rPr lang="zh-TW" altLang="zh-TW" sz="3200" dirty="0">
                <a:solidFill>
                  <a:srgbClr val="FF0000"/>
                </a:solidFill>
              </a:rPr>
              <a:t>粉砂</a:t>
            </a:r>
            <a:r>
              <a:rPr lang="zh-TW" altLang="zh-TW" sz="3200" dirty="0"/>
              <a:t>和</a:t>
            </a:r>
            <a:r>
              <a:rPr lang="zh-TW" altLang="zh-TW" sz="3200" dirty="0">
                <a:solidFill>
                  <a:srgbClr val="FF0000"/>
                </a:solidFill>
              </a:rPr>
              <a:t>黏土</a:t>
            </a:r>
            <a:endParaRPr lang="en-US" altLang="zh-TW" sz="3200" dirty="0"/>
          </a:p>
          <a:p>
            <a:r>
              <a:rPr lang="zh-TW" altLang="zh-TW" sz="3200" dirty="0"/>
              <a:t>但祗有礦物還不能稱為土壤</a:t>
            </a:r>
            <a:endParaRPr lang="en-US" altLang="zh-TW" sz="3200" dirty="0"/>
          </a:p>
          <a:p>
            <a:r>
              <a:rPr lang="zh-TW" altLang="zh-TW" sz="3200" dirty="0"/>
              <a:t>這些礦物</a:t>
            </a:r>
            <a:r>
              <a:rPr lang="zh-TW" altLang="en-US" sz="3200" dirty="0"/>
              <a:t>土的</a:t>
            </a:r>
            <a:r>
              <a:rPr lang="zh-TW" altLang="en-US" sz="3200" dirty="0">
                <a:solidFill>
                  <a:srgbClr val="FF0000"/>
                </a:solidFill>
              </a:rPr>
              <a:t>表層</a:t>
            </a:r>
            <a:r>
              <a:rPr lang="zh-TW" altLang="en-US" sz="3200" dirty="0"/>
              <a:t>，</a:t>
            </a:r>
            <a:r>
              <a:rPr lang="zh-TW" altLang="zh-TW" sz="3200" dirty="0"/>
              <a:t>需經過</a:t>
            </a:r>
            <a:r>
              <a:rPr lang="zh-TW" altLang="zh-TW" sz="3200" dirty="0">
                <a:solidFill>
                  <a:srgbClr val="FF0000"/>
                </a:solidFill>
              </a:rPr>
              <a:t>千萬年的風化</a:t>
            </a:r>
            <a:r>
              <a:rPr lang="zh-TW" altLang="zh-TW" sz="3200" dirty="0"/>
              <a:t>和</a:t>
            </a:r>
            <a:r>
              <a:rPr lang="zh-TW" altLang="zh-TW" sz="3200" dirty="0">
                <a:solidFill>
                  <a:srgbClr val="FF0000"/>
                </a:solidFill>
              </a:rPr>
              <a:t>微生物的活動</a:t>
            </a:r>
            <a:r>
              <a:rPr lang="zh-TW" altLang="zh-TW" sz="3200" dirty="0"/>
              <a:t>，成為</a:t>
            </a:r>
            <a:r>
              <a:rPr lang="zh-TW" altLang="zh-TW" sz="3200" dirty="0">
                <a:solidFill>
                  <a:srgbClr val="FF0000"/>
                </a:solidFill>
              </a:rPr>
              <a:t>含有有機質</a:t>
            </a:r>
            <a:r>
              <a:rPr lang="zh-TW" altLang="zh-TW" sz="3200" dirty="0"/>
              <a:t>和</a:t>
            </a:r>
            <a:r>
              <a:rPr lang="zh-TW" altLang="zh-TW" sz="3200" dirty="0">
                <a:solidFill>
                  <a:srgbClr val="FF0000"/>
                </a:solidFill>
              </a:rPr>
              <a:t>微生物</a:t>
            </a:r>
            <a:r>
              <a:rPr lang="zh-TW" altLang="zh-TW" sz="3200" dirty="0"/>
              <a:t>的</a:t>
            </a:r>
            <a:r>
              <a:rPr lang="zh-TW" altLang="zh-TW" sz="3200" dirty="0">
                <a:solidFill>
                  <a:srgbClr val="FF0000"/>
                </a:solidFill>
              </a:rPr>
              <a:t>混合體</a:t>
            </a:r>
            <a:r>
              <a:rPr lang="zh-TW" altLang="zh-TW" sz="3200" dirty="0"/>
              <a:t>，才能養活生長在其上的各種可見動植物和生活在其中的億萬種微生物。</a:t>
            </a:r>
            <a:endParaRPr lang="en-US" altLang="zh-TW" sz="3200" dirty="0"/>
          </a:p>
          <a:p>
            <a:pPr marL="0" indent="0">
              <a:buNone/>
            </a:pPr>
            <a:endParaRPr lang="zh-TW" altLang="en-US" dirty="0"/>
          </a:p>
        </p:txBody>
      </p:sp>
    </p:spTree>
    <p:extLst>
      <p:ext uri="{BB962C8B-B14F-4D97-AF65-F5344CB8AC3E}">
        <p14:creationId xmlns:p14="http://schemas.microsoft.com/office/powerpoint/2010/main" val="1165570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66671" y="453957"/>
            <a:ext cx="9837941" cy="946826"/>
          </a:xfrm>
        </p:spPr>
        <p:txBody>
          <a:bodyPr>
            <a:normAutofit/>
          </a:bodyPr>
          <a:lstStyle/>
          <a:p>
            <a:r>
              <a:rPr lang="zh-TW" altLang="en-US" sz="4800" b="1" dirty="0"/>
              <a:t>壤土、塵土、穢土</a:t>
            </a:r>
          </a:p>
        </p:txBody>
      </p:sp>
      <p:sp>
        <p:nvSpPr>
          <p:cNvPr id="3" name="內容版面配置區 2"/>
          <p:cNvSpPr>
            <a:spLocks noGrp="1"/>
          </p:cNvSpPr>
          <p:nvPr>
            <p:ph idx="1"/>
          </p:nvPr>
        </p:nvSpPr>
        <p:spPr>
          <a:xfrm>
            <a:off x="1835285" y="1491574"/>
            <a:ext cx="9669327" cy="4419648"/>
          </a:xfrm>
        </p:spPr>
        <p:txBody>
          <a:bodyPr>
            <a:normAutofit/>
          </a:bodyPr>
          <a:lstStyle/>
          <a:p>
            <a:r>
              <a:rPr lang="zh-TW" altLang="zh-TW" sz="3600" dirty="0"/>
              <a:t>泥土若然</a:t>
            </a:r>
            <a:r>
              <a:rPr lang="zh-TW" altLang="zh-TW" sz="3600" dirty="0">
                <a:solidFill>
                  <a:srgbClr val="FF0000"/>
                </a:solidFill>
              </a:rPr>
              <a:t>沒有了微生物</a:t>
            </a:r>
            <a:r>
              <a:rPr lang="zh-TW" altLang="zh-TW" sz="3600" dirty="0"/>
              <a:t>，便失去生命，無法滋養各種生物</a:t>
            </a:r>
            <a:r>
              <a:rPr lang="zh-TW" altLang="en-US" sz="3600" dirty="0"/>
              <a:t>，只能稱為</a:t>
            </a:r>
            <a:r>
              <a:rPr lang="zh-TW" altLang="en-US" sz="3600" dirty="0">
                <a:solidFill>
                  <a:srgbClr val="FF0000"/>
                </a:solidFill>
              </a:rPr>
              <a:t>塵土</a:t>
            </a:r>
            <a:r>
              <a:rPr lang="zh-TW" altLang="zh-TW" sz="3600" dirty="0"/>
              <a:t>。</a:t>
            </a:r>
            <a:r>
              <a:rPr lang="zh-TW" altLang="en-US" sz="3600" dirty="0"/>
              <a:t>這類泥土通常都乾旱易起風沙。</a:t>
            </a:r>
            <a:endParaRPr lang="zh-TW" altLang="zh-TW" sz="3600" dirty="0"/>
          </a:p>
          <a:p>
            <a:r>
              <a:rPr lang="zh-TW" altLang="zh-TW" sz="3600" dirty="0"/>
              <a:t>泥土裡若</a:t>
            </a:r>
            <a:r>
              <a:rPr lang="zh-TW" altLang="zh-TW" sz="3600" dirty="0">
                <a:solidFill>
                  <a:srgbClr val="FF0000"/>
                </a:solidFill>
              </a:rPr>
              <a:t>有</a:t>
            </a:r>
            <a:r>
              <a:rPr lang="zh-TW" altLang="en-US" sz="3600" dirty="0"/>
              <a:t>各種</a:t>
            </a:r>
            <a:r>
              <a:rPr lang="zh-TW" altLang="en-US" sz="3600" dirty="0">
                <a:solidFill>
                  <a:srgbClr val="FF0000"/>
                </a:solidFill>
              </a:rPr>
              <a:t>致病原或</a:t>
            </a:r>
            <a:r>
              <a:rPr lang="zh-TW" altLang="zh-TW" sz="3600" dirty="0">
                <a:solidFill>
                  <a:srgbClr val="FF0000"/>
                </a:solidFill>
              </a:rPr>
              <a:t>病害微生物</a:t>
            </a:r>
            <a:r>
              <a:rPr lang="zh-TW" altLang="zh-TW" sz="3600" dirty="0"/>
              <a:t>，</a:t>
            </a:r>
            <a:r>
              <a:rPr lang="zh-TW" altLang="en-US" sz="3600" dirty="0"/>
              <a:t>它們的代謝作用</a:t>
            </a:r>
            <a:r>
              <a:rPr lang="zh-TW" altLang="zh-TW" sz="3600" dirty="0"/>
              <a:t>會將土壤裡的營養變成有臭味的氣體迭出，土壤失去肥力，植物亦無法生長。那是</a:t>
            </a:r>
            <a:r>
              <a:rPr lang="zh-TW" altLang="zh-TW" sz="3600" dirty="0">
                <a:solidFill>
                  <a:srgbClr val="FF0000"/>
                </a:solidFill>
              </a:rPr>
              <a:t>穢土</a:t>
            </a:r>
            <a:r>
              <a:rPr lang="zh-TW" altLang="en-US" sz="3600" dirty="0"/>
              <a:t>。這類泥土通常不透水及缺氧。</a:t>
            </a:r>
          </a:p>
        </p:txBody>
      </p:sp>
    </p:spTree>
    <p:extLst>
      <p:ext uri="{BB962C8B-B14F-4D97-AF65-F5344CB8AC3E}">
        <p14:creationId xmlns:p14="http://schemas.microsoft.com/office/powerpoint/2010/main" val="1090822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53702" y="382621"/>
            <a:ext cx="9850911" cy="680937"/>
          </a:xfrm>
        </p:spPr>
        <p:txBody>
          <a:bodyPr>
            <a:noAutofit/>
          </a:bodyPr>
          <a:lstStyle/>
          <a:p>
            <a:r>
              <a:rPr lang="zh-TW" altLang="zh-TW" sz="4400" b="1" dirty="0"/>
              <a:t>生命由</a:t>
            </a:r>
            <a:r>
              <a:rPr lang="zh-TW" altLang="en-US" sz="4400" b="1" dirty="0">
                <a:solidFill>
                  <a:srgbClr val="FF0000"/>
                </a:solidFill>
              </a:rPr>
              <a:t>古菌</a:t>
            </a:r>
            <a:r>
              <a:rPr lang="zh-TW" altLang="en-US" sz="4400" b="1" dirty="0"/>
              <a:t>、</a:t>
            </a:r>
            <a:r>
              <a:rPr lang="zh-TW" altLang="zh-TW" sz="4400" b="1" dirty="0">
                <a:solidFill>
                  <a:srgbClr val="FF0000"/>
                </a:solidFill>
              </a:rPr>
              <a:t>細菌</a:t>
            </a:r>
            <a:r>
              <a:rPr lang="zh-TW" altLang="en-US" sz="4400" b="1" dirty="0">
                <a:solidFill>
                  <a:schemeClr val="tx1"/>
                </a:solidFill>
              </a:rPr>
              <a:t>、</a:t>
            </a:r>
            <a:r>
              <a:rPr lang="zh-TW" altLang="zh-TW" sz="4400" b="1" dirty="0">
                <a:solidFill>
                  <a:srgbClr val="FF0000"/>
                </a:solidFill>
              </a:rPr>
              <a:t>真菌</a:t>
            </a:r>
            <a:r>
              <a:rPr lang="zh-TW" altLang="zh-TW" sz="4400" b="1" dirty="0"/>
              <a:t>開始演替</a:t>
            </a:r>
            <a:endParaRPr lang="zh-TW" altLang="en-US" sz="4400" b="1" dirty="0"/>
          </a:p>
        </p:txBody>
      </p:sp>
      <p:sp>
        <p:nvSpPr>
          <p:cNvPr id="3" name="內容版面配置區 2"/>
          <p:cNvSpPr>
            <a:spLocks noGrp="1"/>
          </p:cNvSpPr>
          <p:nvPr>
            <p:ph idx="1"/>
          </p:nvPr>
        </p:nvSpPr>
        <p:spPr>
          <a:xfrm>
            <a:off x="888460" y="1348902"/>
            <a:ext cx="10544783" cy="5103779"/>
          </a:xfrm>
        </p:spPr>
        <p:txBody>
          <a:bodyPr>
            <a:normAutofit/>
          </a:bodyPr>
          <a:lstStyle/>
          <a:p>
            <a:pPr marL="0" indent="0">
              <a:buNone/>
            </a:pPr>
            <a:r>
              <a:rPr lang="zh-TW" altLang="zh-TW" sz="2800" dirty="0"/>
              <a:t>物外通過演替系統創造出現時的大自然</a:t>
            </a:r>
            <a:r>
              <a:rPr lang="zh-TW" altLang="en-US" sz="2800" dirty="0"/>
              <a:t>，</a:t>
            </a:r>
            <a:r>
              <a:rPr lang="zh-TW" altLang="zh-TW" sz="2800" dirty="0"/>
              <a:t>簡單的說</a:t>
            </a:r>
            <a:r>
              <a:rPr lang="zh-TW" altLang="en-US" sz="2800" dirty="0"/>
              <a:t>：</a:t>
            </a:r>
            <a:endParaRPr lang="en-US" altLang="zh-TW" sz="2800" dirty="0"/>
          </a:p>
          <a:p>
            <a:r>
              <a:rPr lang="zh-TW" altLang="zh-TW" sz="2800" dirty="0"/>
              <a:t>地球經歷了</a:t>
            </a:r>
            <a:r>
              <a:rPr lang="zh-TW" altLang="zh-TW" sz="2800" dirty="0">
                <a:solidFill>
                  <a:srgbClr val="FF0000"/>
                </a:solidFill>
              </a:rPr>
              <a:t>真菌</a:t>
            </a:r>
            <a:r>
              <a:rPr lang="zh-TW" altLang="zh-TW" sz="2800" dirty="0"/>
              <a:t>跟</a:t>
            </a:r>
            <a:r>
              <a:rPr lang="zh-TW" altLang="zh-TW" sz="2800" dirty="0">
                <a:solidFill>
                  <a:srgbClr val="FF0000"/>
                </a:solidFill>
              </a:rPr>
              <a:t>細菌</a:t>
            </a:r>
            <a:r>
              <a:rPr lang="zh-TW" altLang="zh-TW" sz="2800" dirty="0"/>
              <a:t>在原來的裸沙、淤泥和粘土裡</a:t>
            </a:r>
            <a:r>
              <a:rPr lang="zh-TW" altLang="zh-TW" sz="2800" dirty="0">
                <a:solidFill>
                  <a:srgbClr val="00B0F0"/>
                </a:solidFill>
              </a:rPr>
              <a:t>比例的變化</a:t>
            </a:r>
            <a:r>
              <a:rPr lang="en-US" altLang="zh-TW" sz="2800" dirty="0"/>
              <a:t>(</a:t>
            </a:r>
            <a:r>
              <a:rPr lang="zh-TW" altLang="en-US" sz="2800" dirty="0"/>
              <a:t>細菌：真菌</a:t>
            </a:r>
            <a:r>
              <a:rPr lang="en-US" altLang="zh-TW" sz="2800" dirty="0"/>
              <a:t>)(</a:t>
            </a:r>
            <a:r>
              <a:rPr lang="en-GB" altLang="zh-TW" sz="2800" dirty="0"/>
              <a:t>F:B RATIO)</a:t>
            </a:r>
            <a:r>
              <a:rPr lang="zh-TW" altLang="zh-TW" sz="2800" dirty="0"/>
              <a:t> ，</a:t>
            </a:r>
            <a:endParaRPr lang="en-US" altLang="zh-TW" sz="2800" dirty="0"/>
          </a:p>
          <a:p>
            <a:r>
              <a:rPr lang="zh-TW" altLang="zh-TW" sz="2800" dirty="0"/>
              <a:t>由裸土至長出</a:t>
            </a:r>
            <a:r>
              <a:rPr lang="zh-TW" altLang="zh-TW" sz="2800" dirty="0">
                <a:solidFill>
                  <a:srgbClr val="FF0000"/>
                </a:solidFill>
              </a:rPr>
              <a:t>雜草</a:t>
            </a:r>
            <a:r>
              <a:rPr lang="zh-TW" altLang="en-US" sz="2800" dirty="0"/>
              <a:t>；</a:t>
            </a:r>
            <a:endParaRPr lang="en-US" altLang="zh-TW" sz="2800" dirty="0"/>
          </a:p>
          <a:p>
            <a:r>
              <a:rPr lang="zh-TW" altLang="zh-TW" sz="2800" dirty="0"/>
              <a:t>至長出</a:t>
            </a:r>
            <a:r>
              <a:rPr lang="zh-TW" altLang="zh-TW" sz="2800" dirty="0">
                <a:solidFill>
                  <a:srgbClr val="FF0000"/>
                </a:solidFill>
              </a:rPr>
              <a:t>芸苔</a:t>
            </a:r>
            <a:r>
              <a:rPr lang="zh-TW" altLang="zh-TW" sz="2800" dirty="0"/>
              <a:t>和</a:t>
            </a:r>
            <a:r>
              <a:rPr lang="zh-TW" altLang="zh-TW" sz="2800" dirty="0">
                <a:solidFill>
                  <a:srgbClr val="FF0000"/>
                </a:solidFill>
              </a:rPr>
              <a:t>早期演替</a:t>
            </a:r>
            <a:r>
              <a:rPr lang="zh-TW" altLang="zh-TW" sz="2800" dirty="0"/>
              <a:t>不很繁茂的</a:t>
            </a:r>
            <a:r>
              <a:rPr lang="zh-TW" altLang="zh-TW" sz="2800" dirty="0">
                <a:solidFill>
                  <a:srgbClr val="FF0000"/>
                </a:solidFill>
              </a:rPr>
              <a:t>草</a:t>
            </a:r>
            <a:r>
              <a:rPr lang="zh-TW" altLang="en-US" sz="2800" dirty="0"/>
              <a:t>；</a:t>
            </a:r>
            <a:endParaRPr lang="en-US" altLang="zh-TW" sz="2800" dirty="0"/>
          </a:p>
          <a:p>
            <a:r>
              <a:rPr lang="zh-TW" altLang="zh-TW" sz="2800" dirty="0"/>
              <a:t>至</a:t>
            </a:r>
            <a:r>
              <a:rPr lang="zh-TW" altLang="zh-TW" sz="2800" dirty="0">
                <a:solidFill>
                  <a:srgbClr val="FF0000"/>
                </a:solidFill>
              </a:rPr>
              <a:t>中期演替</a:t>
            </a:r>
            <a:r>
              <a:rPr lang="zh-TW" altLang="zh-TW" sz="2800" dirty="0"/>
              <a:t>的</a:t>
            </a:r>
            <a:r>
              <a:rPr lang="zh-TW" altLang="zh-TW" sz="2800" dirty="0">
                <a:solidFill>
                  <a:srgbClr val="FF0000"/>
                </a:solidFill>
              </a:rPr>
              <a:t>草類</a:t>
            </a:r>
            <a:r>
              <a:rPr lang="zh-TW" altLang="zh-TW" sz="2800" dirty="0"/>
              <a:t>和</a:t>
            </a:r>
            <a:r>
              <a:rPr lang="zh-TW" altLang="zh-TW" sz="2800" dirty="0">
                <a:solidFill>
                  <a:srgbClr val="FF0000"/>
                </a:solidFill>
              </a:rPr>
              <a:t>蔬菜類</a:t>
            </a:r>
            <a:r>
              <a:rPr lang="zh-TW" altLang="en-US" sz="2800" dirty="0"/>
              <a:t>；</a:t>
            </a:r>
            <a:endParaRPr lang="en-US" altLang="zh-TW" sz="2800" dirty="0"/>
          </a:p>
          <a:p>
            <a:r>
              <a:rPr lang="zh-TW" altLang="zh-TW" sz="2800" dirty="0"/>
              <a:t>到後期演替的</a:t>
            </a:r>
            <a:r>
              <a:rPr lang="zh-TW" altLang="zh-TW" sz="2800" dirty="0">
                <a:solidFill>
                  <a:srgbClr val="FF0000"/>
                </a:solidFill>
              </a:rPr>
              <a:t>草原</a:t>
            </a:r>
            <a:r>
              <a:rPr lang="zh-TW" altLang="zh-TW" sz="2800" dirty="0"/>
              <a:t>和</a:t>
            </a:r>
            <a:r>
              <a:rPr lang="zh-TW" altLang="zh-TW" sz="2800" dirty="0">
                <a:solidFill>
                  <a:srgbClr val="FF0000"/>
                </a:solidFill>
              </a:rPr>
              <a:t>牧野</a:t>
            </a:r>
            <a:r>
              <a:rPr lang="zh-TW" altLang="zh-TW" sz="2800" dirty="0"/>
              <a:t>、</a:t>
            </a:r>
            <a:r>
              <a:rPr lang="zh-TW" altLang="zh-TW" sz="2800" dirty="0">
                <a:solidFill>
                  <a:srgbClr val="FF0000"/>
                </a:solidFill>
              </a:rPr>
              <a:t>穀類作物</a:t>
            </a:r>
            <a:r>
              <a:rPr lang="zh-TW" altLang="en-US" sz="2800" dirty="0"/>
              <a:t>；</a:t>
            </a:r>
            <a:endParaRPr lang="en-US" altLang="zh-TW" sz="2800" dirty="0"/>
          </a:p>
          <a:p>
            <a:r>
              <a:rPr lang="zh-TW" altLang="zh-TW" sz="2800" dirty="0"/>
              <a:t>至長出</a:t>
            </a:r>
            <a:r>
              <a:rPr lang="zh-TW" altLang="zh-TW" sz="2800" dirty="0">
                <a:solidFill>
                  <a:srgbClr val="FF0000"/>
                </a:solidFill>
              </a:rPr>
              <a:t>藤蔓</a:t>
            </a:r>
            <a:r>
              <a:rPr lang="zh-TW" altLang="zh-TW" sz="2800" dirty="0"/>
              <a:t>和</a:t>
            </a:r>
            <a:r>
              <a:rPr lang="zh-TW" altLang="zh-TW" sz="2800" dirty="0">
                <a:solidFill>
                  <a:srgbClr val="FF0000"/>
                </a:solidFill>
              </a:rPr>
              <a:t>灌木</a:t>
            </a:r>
            <a:r>
              <a:rPr lang="zh-TW" altLang="zh-TW" sz="2800" dirty="0"/>
              <a:t>，至</a:t>
            </a:r>
            <a:r>
              <a:rPr lang="zh-TW" altLang="zh-TW" sz="2800" dirty="0">
                <a:solidFill>
                  <a:srgbClr val="FF0000"/>
                </a:solidFill>
              </a:rPr>
              <a:t>落葉喬木</a:t>
            </a:r>
            <a:r>
              <a:rPr lang="zh-TW" altLang="en-US" sz="2800" dirty="0"/>
              <a:t>；</a:t>
            </a:r>
            <a:endParaRPr lang="en-US" altLang="zh-TW" sz="2800" dirty="0"/>
          </a:p>
          <a:p>
            <a:r>
              <a:rPr lang="zh-TW" altLang="zh-TW" sz="2800" dirty="0"/>
              <a:t>至</a:t>
            </a:r>
            <a:r>
              <a:rPr lang="zh-TW" altLang="zh-TW" sz="2800" dirty="0">
                <a:solidFill>
                  <a:srgbClr val="FF0000"/>
                </a:solidFill>
              </a:rPr>
              <a:t>萬古常青</a:t>
            </a:r>
            <a:r>
              <a:rPr lang="zh-TW" altLang="zh-TW" sz="2800" dirty="0"/>
              <a:t>的</a:t>
            </a:r>
            <a:r>
              <a:rPr lang="zh-TW" altLang="zh-TW" sz="2800" dirty="0">
                <a:solidFill>
                  <a:srgbClr val="FF0000"/>
                </a:solidFill>
              </a:rPr>
              <a:t>樹種</a:t>
            </a:r>
            <a:r>
              <a:rPr lang="zh-TW" altLang="zh-TW" sz="2800" dirty="0"/>
              <a:t>和</a:t>
            </a:r>
            <a:r>
              <a:rPr lang="zh-TW" altLang="zh-TW" sz="2800" dirty="0">
                <a:solidFill>
                  <a:srgbClr val="FF0000"/>
                </a:solidFill>
              </a:rPr>
              <a:t>針葉林</a:t>
            </a:r>
            <a:r>
              <a:rPr lang="zh-TW" altLang="zh-TW" sz="2800" dirty="0"/>
              <a:t>系統等等</a:t>
            </a:r>
            <a:endParaRPr lang="zh-TW" altLang="en-US" sz="2800" dirty="0"/>
          </a:p>
        </p:txBody>
      </p:sp>
    </p:spTree>
    <p:extLst>
      <p:ext uri="{BB962C8B-B14F-4D97-AF65-F5344CB8AC3E}">
        <p14:creationId xmlns:p14="http://schemas.microsoft.com/office/powerpoint/2010/main" val="420733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704335" y="1941534"/>
            <a:ext cx="10800277" cy="1954061"/>
          </a:xfrm>
        </p:spPr>
        <p:txBody>
          <a:bodyPr>
            <a:normAutofit/>
          </a:bodyPr>
          <a:lstStyle/>
          <a:p>
            <a:pPr algn="ctr"/>
            <a:r>
              <a:rPr lang="zh-TW" altLang="en-US" sz="4800" b="1" dirty="0"/>
              <a:t>從烏蘭布和沙漠的故事說起</a:t>
            </a:r>
            <a:br>
              <a:rPr lang="en-US" altLang="zh-TW" sz="4800" b="1" dirty="0"/>
            </a:br>
            <a:endParaRPr lang="zh-TW" altLang="en-US" sz="4800" b="1" dirty="0"/>
          </a:p>
        </p:txBody>
      </p:sp>
      <p:sp>
        <p:nvSpPr>
          <p:cNvPr id="4" name="副標題 3"/>
          <p:cNvSpPr>
            <a:spLocks noGrp="1"/>
          </p:cNvSpPr>
          <p:nvPr>
            <p:ph type="subTitle" idx="1"/>
          </p:nvPr>
        </p:nvSpPr>
        <p:spPr/>
        <p:txBody>
          <a:bodyPr/>
          <a:lstStyle/>
          <a:p>
            <a:endParaRPr lang="zh-TW" altLang="en-US"/>
          </a:p>
        </p:txBody>
      </p:sp>
      <p:pic>
        <p:nvPicPr>
          <p:cNvPr id="3" name="圖片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56526" y="125260"/>
            <a:ext cx="2893511" cy="751562"/>
          </a:xfrm>
          <a:prstGeom prst="rect">
            <a:avLst/>
          </a:prstGeom>
        </p:spPr>
      </p:pic>
    </p:spTree>
    <p:extLst>
      <p:ext uri="{BB962C8B-B14F-4D97-AF65-F5344CB8AC3E}">
        <p14:creationId xmlns:p14="http://schemas.microsoft.com/office/powerpoint/2010/main" val="41374996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18553" y="389107"/>
            <a:ext cx="9786060" cy="817124"/>
          </a:xfrm>
        </p:spPr>
        <p:txBody>
          <a:bodyPr>
            <a:noAutofit/>
          </a:bodyPr>
          <a:lstStyle/>
          <a:p>
            <a:r>
              <a:rPr lang="zh-TW" altLang="zh-TW" sz="4400" b="1" dirty="0"/>
              <a:t>標誌性的歷程包括：</a:t>
            </a:r>
            <a:br>
              <a:rPr lang="zh-TW" altLang="zh-TW" sz="4400" b="1" dirty="0"/>
            </a:br>
            <a:endParaRPr lang="zh-TW" altLang="en-US" sz="4400" b="1" dirty="0"/>
          </a:p>
        </p:txBody>
      </p:sp>
      <p:sp>
        <p:nvSpPr>
          <p:cNvPr id="3" name="內容版面配置區 2"/>
          <p:cNvSpPr>
            <a:spLocks noGrp="1"/>
          </p:cNvSpPr>
          <p:nvPr>
            <p:ph idx="1"/>
          </p:nvPr>
        </p:nvSpPr>
        <p:spPr>
          <a:xfrm>
            <a:off x="992221" y="1387812"/>
            <a:ext cx="10512392" cy="5149175"/>
          </a:xfrm>
        </p:spPr>
        <p:txBody>
          <a:bodyPr>
            <a:noAutofit/>
          </a:bodyPr>
          <a:lstStyle/>
          <a:p>
            <a:r>
              <a:rPr lang="zh-TW" altLang="zh-TW" sz="2000" dirty="0"/>
              <a:t>從裸土時期至土中</a:t>
            </a:r>
            <a:r>
              <a:rPr lang="en-GB" altLang="zh-TW" sz="2000" dirty="0">
                <a:solidFill>
                  <a:srgbClr val="FF0000"/>
                </a:solidFill>
              </a:rPr>
              <a:t>100% </a:t>
            </a:r>
            <a:r>
              <a:rPr lang="zh-TW" altLang="zh-TW" sz="2000" dirty="0">
                <a:solidFill>
                  <a:srgbClr val="FF0000"/>
                </a:solidFill>
              </a:rPr>
              <a:t>是細菌</a:t>
            </a:r>
          </a:p>
          <a:p>
            <a:r>
              <a:rPr lang="zh-TW" altLang="zh-TW" sz="2000" dirty="0"/>
              <a:t>到</a:t>
            </a:r>
            <a:r>
              <a:rPr lang="en-GB" altLang="zh-TW" sz="2000" dirty="0">
                <a:solidFill>
                  <a:srgbClr val="FF0000"/>
                </a:solidFill>
              </a:rPr>
              <a:t>F:B=0.01</a:t>
            </a:r>
            <a:r>
              <a:rPr lang="zh-TW" altLang="zh-TW" sz="2000" dirty="0"/>
              <a:t>時土中出現藍藻、細菌、原蟲、真菌、線蟲，微型節肢動物</a:t>
            </a:r>
          </a:p>
          <a:p>
            <a:r>
              <a:rPr lang="zh-TW" altLang="zh-TW" sz="2000" dirty="0"/>
              <a:t>到 </a:t>
            </a:r>
            <a:r>
              <a:rPr lang="en-GB" altLang="zh-TW" sz="2000" dirty="0">
                <a:solidFill>
                  <a:srgbClr val="FF0000"/>
                </a:solidFill>
              </a:rPr>
              <a:t>F:B=0.1 </a:t>
            </a:r>
            <a:r>
              <a:rPr lang="zh-TW" altLang="zh-TW" sz="2000" dirty="0"/>
              <a:t>時缺氧和高硝化物狀態下生長的野草</a:t>
            </a:r>
          </a:p>
          <a:p>
            <a:r>
              <a:rPr lang="zh-TW" altLang="zh-TW" sz="2000" dirty="0"/>
              <a:t>到 </a:t>
            </a:r>
            <a:r>
              <a:rPr lang="en-GB" altLang="zh-TW" sz="2000" dirty="0">
                <a:solidFill>
                  <a:srgbClr val="FF0000"/>
                </a:solidFill>
              </a:rPr>
              <a:t>F:B=0.3</a:t>
            </a:r>
            <a:r>
              <a:rPr lang="en-GB" altLang="zh-TW" sz="2000" dirty="0"/>
              <a:t> </a:t>
            </a:r>
            <a:r>
              <a:rPr lang="zh-TW" altLang="zh-TW" sz="2000" dirty="0"/>
              <a:t>時的早期草類、無芒雀麥、百慕達草等</a:t>
            </a:r>
            <a:r>
              <a:rPr lang="en-GB" altLang="zh-TW" sz="2000" dirty="0"/>
              <a:t>(</a:t>
            </a:r>
            <a:r>
              <a:rPr lang="zh-TW" altLang="zh-TW" sz="2000" dirty="0"/>
              <a:t>例如菠菜</a:t>
            </a:r>
            <a:r>
              <a:rPr lang="en-GB" altLang="zh-TW" sz="2000" dirty="0"/>
              <a:t>) </a:t>
            </a:r>
            <a:endParaRPr lang="zh-TW" altLang="zh-TW" sz="2000" dirty="0"/>
          </a:p>
          <a:p>
            <a:r>
              <a:rPr lang="zh-TW" altLang="zh-TW" sz="2000" dirty="0">
                <a:solidFill>
                  <a:srgbClr val="FF0000"/>
                </a:solidFill>
              </a:rPr>
              <a:t>到</a:t>
            </a:r>
            <a:r>
              <a:rPr lang="en-US" altLang="zh-TW" sz="2000" dirty="0">
                <a:solidFill>
                  <a:srgbClr val="FF0000"/>
                </a:solidFill>
              </a:rPr>
              <a:t> F:B=0.75 </a:t>
            </a:r>
            <a:r>
              <a:rPr lang="zh-TW" altLang="zh-TW" sz="2000" dirty="0"/>
              <a:t>時出現中度演化的草類和蔬菜類</a:t>
            </a:r>
            <a:r>
              <a:rPr lang="en-US" altLang="zh-TW" sz="2000" dirty="0"/>
              <a:t>(</a:t>
            </a:r>
            <a:r>
              <a:rPr lang="zh-TW" altLang="zh-TW" sz="2000" dirty="0"/>
              <a:t>例如西蘭花，紅蘿蔔等</a:t>
            </a:r>
            <a:r>
              <a:rPr lang="en-US" altLang="zh-TW" sz="2000" dirty="0"/>
              <a:t>)</a:t>
            </a:r>
            <a:endParaRPr lang="zh-TW" altLang="zh-TW" sz="2000" dirty="0"/>
          </a:p>
          <a:p>
            <a:r>
              <a:rPr lang="zh-TW" altLang="zh-TW" sz="2000" dirty="0"/>
              <a:t>到</a:t>
            </a:r>
            <a:r>
              <a:rPr lang="en-US" altLang="zh-TW" sz="2000" dirty="0"/>
              <a:t> </a:t>
            </a:r>
            <a:r>
              <a:rPr lang="en-US" altLang="zh-TW" sz="2000" dirty="0">
                <a:solidFill>
                  <a:srgbClr val="FF0000"/>
                </a:solidFill>
              </a:rPr>
              <a:t>F:B = 1:1 </a:t>
            </a:r>
            <a:r>
              <a:rPr lang="zh-TW" altLang="zh-TW" sz="2000" dirty="0"/>
              <a:t>時的晚期草類及穀類作物</a:t>
            </a:r>
            <a:r>
              <a:rPr lang="en-US" altLang="zh-TW" sz="2000" dirty="0"/>
              <a:t>(</a:t>
            </a:r>
            <a:r>
              <a:rPr lang="zh-TW" altLang="zh-TW" sz="2000" dirty="0"/>
              <a:t>例如番茄，玉米，麥等</a:t>
            </a:r>
            <a:r>
              <a:rPr lang="en-US" altLang="zh-TW" sz="2000" dirty="0"/>
              <a:t>)</a:t>
            </a:r>
            <a:endParaRPr lang="zh-TW" altLang="zh-TW" sz="2000" dirty="0"/>
          </a:p>
          <a:p>
            <a:r>
              <a:rPr lang="zh-TW" altLang="zh-TW" sz="2000" dirty="0"/>
              <a:t>到</a:t>
            </a:r>
            <a:r>
              <a:rPr lang="en-US" altLang="zh-TW" sz="2000" dirty="0"/>
              <a:t> </a:t>
            </a:r>
            <a:r>
              <a:rPr lang="en-US" altLang="zh-TW" sz="2000" dirty="0">
                <a:solidFill>
                  <a:srgbClr val="FF0000"/>
                </a:solidFill>
              </a:rPr>
              <a:t>F:B =2.1:5.1 </a:t>
            </a:r>
            <a:r>
              <a:rPr lang="zh-TW" altLang="zh-TW" sz="2000" dirty="0"/>
              <a:t>時長出灌木、藤蔓和灌木叢</a:t>
            </a:r>
            <a:r>
              <a:rPr lang="en-US" altLang="zh-TW" sz="2000" dirty="0"/>
              <a:t>(</a:t>
            </a:r>
            <a:r>
              <a:rPr lang="zh-TW" altLang="zh-TW" sz="2000" dirty="0"/>
              <a:t>例如草莓，梯牧草等</a:t>
            </a:r>
            <a:r>
              <a:rPr lang="en-GB" altLang="zh-TW" sz="2000" dirty="0"/>
              <a:t>)</a:t>
            </a:r>
            <a:endParaRPr lang="zh-TW" altLang="zh-TW" sz="2000" dirty="0"/>
          </a:p>
          <a:p>
            <a:r>
              <a:rPr lang="zh-TW" altLang="zh-TW" sz="2000" dirty="0"/>
              <a:t>到</a:t>
            </a:r>
            <a:r>
              <a:rPr lang="en-US" altLang="zh-TW" sz="2000" dirty="0"/>
              <a:t> </a:t>
            </a:r>
            <a:r>
              <a:rPr lang="en-HK" altLang="zh-TW" sz="2000" dirty="0">
                <a:solidFill>
                  <a:srgbClr val="FF0000"/>
                </a:solidFill>
              </a:rPr>
              <a:t>F:</a:t>
            </a:r>
            <a:r>
              <a:rPr lang="en-US" altLang="zh-TW" sz="2000" dirty="0">
                <a:solidFill>
                  <a:srgbClr val="FF0000"/>
                </a:solidFill>
              </a:rPr>
              <a:t>B =5:1 -100:1 </a:t>
            </a:r>
            <a:r>
              <a:rPr lang="zh-TW" altLang="zh-TW" sz="2000" dirty="0"/>
              <a:t>時長出落葉喬木</a:t>
            </a:r>
            <a:r>
              <a:rPr lang="en-US" altLang="zh-TW" sz="2000" dirty="0"/>
              <a:t>(</a:t>
            </a:r>
            <a:r>
              <a:rPr lang="zh-TW" altLang="zh-TW" sz="2000" dirty="0"/>
              <a:t>例如蘋果，漿果，果仁樹等</a:t>
            </a:r>
            <a:r>
              <a:rPr lang="en-US" altLang="zh-TW" sz="2000" dirty="0"/>
              <a:t>)</a:t>
            </a:r>
          </a:p>
          <a:p>
            <a:endParaRPr lang="en-HK" altLang="zh-TW" sz="2000" dirty="0"/>
          </a:p>
          <a:p>
            <a:r>
              <a:rPr lang="zh-TW" altLang="en-US" sz="2400" dirty="0"/>
              <a:t>愈</a:t>
            </a:r>
            <a:r>
              <a:rPr lang="zh-TW" altLang="en-US" sz="2400" dirty="0">
                <a:solidFill>
                  <a:srgbClr val="FF0000"/>
                </a:solidFill>
              </a:rPr>
              <a:t>成熟的演替地區</a:t>
            </a:r>
            <a:r>
              <a:rPr lang="zh-TW" altLang="en-US" sz="2400" dirty="0"/>
              <a:t>，生物的</a:t>
            </a:r>
            <a:r>
              <a:rPr lang="zh-TW" altLang="en-US" sz="2400" dirty="0">
                <a:solidFill>
                  <a:srgbClr val="FF0000"/>
                </a:solidFill>
              </a:rPr>
              <a:t>複雜性愈高</a:t>
            </a:r>
            <a:r>
              <a:rPr lang="zh-TW" altLang="en-US" sz="2400" dirty="0"/>
              <a:t>，生物的</a:t>
            </a:r>
            <a:r>
              <a:rPr lang="zh-TW" altLang="en-US" sz="2400" dirty="0">
                <a:solidFill>
                  <a:srgbClr val="FF0000"/>
                </a:solidFill>
              </a:rPr>
              <a:t>品種愈多樣性</a:t>
            </a:r>
            <a:r>
              <a:rPr lang="zh-TW" altLang="en-US" sz="2400" dirty="0"/>
              <a:t>，</a:t>
            </a:r>
            <a:r>
              <a:rPr lang="zh-TW" altLang="en-US" sz="2400" dirty="0">
                <a:solidFill>
                  <a:srgbClr val="FF0000"/>
                </a:solidFill>
              </a:rPr>
              <a:t>真菌對細菌的比例愈高</a:t>
            </a:r>
            <a:r>
              <a:rPr lang="en-HK" altLang="zh-TW" sz="2400" dirty="0"/>
              <a:t>(F:B ratio)</a:t>
            </a:r>
            <a:r>
              <a:rPr lang="zh-TW" altLang="en-US" sz="2400" dirty="0"/>
              <a:t>。人類和很多陸生哺乳類動物就是演化自最成熟的非州</a:t>
            </a:r>
            <a:r>
              <a:rPr lang="zh-TW" altLang="zh-TW" sz="2400" dirty="0"/>
              <a:t>喬灌草菌原</a:t>
            </a:r>
            <a:r>
              <a:rPr lang="zh-TW" altLang="en-US" sz="2400" dirty="0"/>
              <a:t>。</a:t>
            </a:r>
          </a:p>
        </p:txBody>
      </p:sp>
    </p:spTree>
    <p:extLst>
      <p:ext uri="{BB962C8B-B14F-4D97-AF65-F5344CB8AC3E}">
        <p14:creationId xmlns:p14="http://schemas.microsoft.com/office/powerpoint/2010/main" val="4098902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70434" y="518810"/>
            <a:ext cx="9734178" cy="791182"/>
          </a:xfrm>
        </p:spPr>
        <p:txBody>
          <a:bodyPr>
            <a:noAutofit/>
          </a:bodyPr>
          <a:lstStyle/>
          <a:p>
            <a:r>
              <a:rPr lang="zh-TW" altLang="en-US" sz="4800" b="1" dirty="0"/>
              <a:t>人的出現</a:t>
            </a:r>
          </a:p>
        </p:txBody>
      </p:sp>
      <p:sp>
        <p:nvSpPr>
          <p:cNvPr id="3" name="內容版面配置區 2"/>
          <p:cNvSpPr>
            <a:spLocks noGrp="1"/>
          </p:cNvSpPr>
          <p:nvPr>
            <p:ph idx="1"/>
          </p:nvPr>
        </p:nvSpPr>
        <p:spPr>
          <a:xfrm>
            <a:off x="1705583" y="1530485"/>
            <a:ext cx="9799029" cy="4380737"/>
          </a:xfrm>
        </p:spPr>
        <p:txBody>
          <a:bodyPr>
            <a:normAutofit/>
          </a:bodyPr>
          <a:lstStyle/>
          <a:p>
            <a:pPr marL="0" indent="0">
              <a:buNone/>
            </a:pPr>
            <a:r>
              <a:rPr lang="zh-TW" altLang="en-US" sz="4000" dirty="0"/>
              <a:t>愈</a:t>
            </a:r>
            <a:r>
              <a:rPr lang="zh-TW" altLang="en-US" sz="4000" b="1" dirty="0">
                <a:solidFill>
                  <a:srgbClr val="FF0000"/>
                </a:solidFill>
              </a:rPr>
              <a:t>成熟的演替地區</a:t>
            </a:r>
            <a:r>
              <a:rPr lang="zh-TW" altLang="en-US" sz="4000" dirty="0"/>
              <a:t>，生物的</a:t>
            </a:r>
            <a:r>
              <a:rPr lang="zh-TW" altLang="en-US" sz="4000" b="1" dirty="0">
                <a:solidFill>
                  <a:srgbClr val="FF0000"/>
                </a:solidFill>
              </a:rPr>
              <a:t>複雜性愈高</a:t>
            </a:r>
            <a:endParaRPr lang="en-US" altLang="zh-TW" sz="4000" b="1" dirty="0">
              <a:solidFill>
                <a:srgbClr val="FF0000"/>
              </a:solidFill>
            </a:endParaRPr>
          </a:p>
          <a:p>
            <a:pPr marL="0" indent="0">
              <a:buNone/>
            </a:pPr>
            <a:r>
              <a:rPr lang="zh-TW" altLang="en-US" sz="4000" dirty="0"/>
              <a:t>生物的</a:t>
            </a:r>
            <a:r>
              <a:rPr lang="zh-TW" altLang="en-US" sz="4000" b="1" dirty="0">
                <a:solidFill>
                  <a:srgbClr val="FF0000"/>
                </a:solidFill>
              </a:rPr>
              <a:t>品種愈多樣性</a:t>
            </a:r>
            <a:r>
              <a:rPr lang="zh-TW" altLang="en-US" sz="4000" dirty="0"/>
              <a:t>，</a:t>
            </a:r>
            <a:r>
              <a:rPr lang="zh-TW" altLang="en-US" sz="4000" dirty="0">
                <a:solidFill>
                  <a:srgbClr val="FF0000"/>
                </a:solidFill>
              </a:rPr>
              <a:t>真菌對細菌的比例愈高</a:t>
            </a:r>
            <a:r>
              <a:rPr lang="en-HK" altLang="zh-TW" sz="4000" dirty="0"/>
              <a:t>(F:B ratio)</a:t>
            </a:r>
            <a:endParaRPr lang="en-US" altLang="zh-TW" sz="4000" dirty="0"/>
          </a:p>
          <a:p>
            <a:pPr marL="0" indent="0">
              <a:buNone/>
            </a:pPr>
            <a:endParaRPr lang="en-US" altLang="zh-TW" sz="3200" dirty="0"/>
          </a:p>
          <a:p>
            <a:pPr marL="0" indent="0">
              <a:buNone/>
            </a:pPr>
            <a:r>
              <a:rPr lang="zh-TW" altLang="en-US" sz="4000" b="1" dirty="0">
                <a:solidFill>
                  <a:srgbClr val="FF0000"/>
                </a:solidFill>
              </a:rPr>
              <a:t>人類</a:t>
            </a:r>
            <a:r>
              <a:rPr lang="zh-TW" altLang="en-US" sz="4000" dirty="0"/>
              <a:t>和很多陸生哺乳類動物就是</a:t>
            </a:r>
            <a:r>
              <a:rPr lang="zh-TW" altLang="en-US" sz="4000" b="1" dirty="0">
                <a:solidFill>
                  <a:srgbClr val="FF0000"/>
                </a:solidFill>
              </a:rPr>
              <a:t>演化自最成熟</a:t>
            </a:r>
            <a:r>
              <a:rPr lang="zh-TW" altLang="en-US" sz="4000" dirty="0"/>
              <a:t>的非州</a:t>
            </a:r>
            <a:r>
              <a:rPr lang="zh-TW" altLang="zh-TW" sz="4000" dirty="0"/>
              <a:t>喬灌草菌原</a:t>
            </a:r>
            <a:endParaRPr lang="zh-TW" altLang="en-US" sz="4000" dirty="0"/>
          </a:p>
          <a:p>
            <a:endParaRPr lang="zh-TW" altLang="en-US" sz="3200" dirty="0"/>
          </a:p>
        </p:txBody>
      </p:sp>
    </p:spTree>
    <p:extLst>
      <p:ext uri="{BB962C8B-B14F-4D97-AF65-F5344CB8AC3E}">
        <p14:creationId xmlns:p14="http://schemas.microsoft.com/office/powerpoint/2010/main" val="4146620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731523" y="557720"/>
            <a:ext cx="9773090" cy="570690"/>
          </a:xfrm>
        </p:spPr>
        <p:txBody>
          <a:bodyPr>
            <a:noAutofit/>
          </a:bodyPr>
          <a:lstStyle/>
          <a:p>
            <a:r>
              <a:rPr lang="zh-TW" altLang="zh-TW" sz="4800" b="1" dirty="0"/>
              <a:t>成熟健康</a:t>
            </a:r>
            <a:r>
              <a:rPr lang="zh-TW" altLang="en-US" sz="4800" b="1" dirty="0"/>
              <a:t>具生產力</a:t>
            </a:r>
            <a:r>
              <a:rPr lang="zh-TW" altLang="zh-TW" sz="4800" b="1" dirty="0"/>
              <a:t>的土壤</a:t>
            </a:r>
            <a:endParaRPr lang="zh-TW" altLang="en-US" sz="4800" b="1" dirty="0"/>
          </a:p>
        </p:txBody>
      </p:sp>
      <p:sp>
        <p:nvSpPr>
          <p:cNvPr id="3" name="副標題 2"/>
          <p:cNvSpPr>
            <a:spLocks noGrp="1"/>
          </p:cNvSpPr>
          <p:nvPr>
            <p:ph idx="1"/>
          </p:nvPr>
        </p:nvSpPr>
        <p:spPr>
          <a:xfrm>
            <a:off x="499353" y="1439693"/>
            <a:ext cx="11335966" cy="5162145"/>
          </a:xfrm>
        </p:spPr>
        <p:txBody>
          <a:bodyPr>
            <a:normAutofit/>
          </a:bodyPr>
          <a:lstStyle/>
          <a:p>
            <a:r>
              <a:rPr lang="zh-TW" altLang="zh-TW" sz="3200" dirty="0"/>
              <a:t>大約一半為固體</a:t>
            </a:r>
            <a:endParaRPr lang="en-US" altLang="zh-TW" sz="3200" dirty="0"/>
          </a:p>
          <a:p>
            <a:r>
              <a:rPr lang="zh-TW" altLang="zh-TW" sz="3200" dirty="0"/>
              <a:t>另一半是生機盎然的空氣和水，養活著大部份比針頭還小的蟎、線蟲、原生動物</a:t>
            </a:r>
            <a:r>
              <a:rPr lang="zh-TW" altLang="en-US" sz="3200" dirty="0"/>
              <a:t>、蠕蟲</a:t>
            </a:r>
            <a:r>
              <a:rPr lang="zh-TW" altLang="zh-TW" sz="3200" dirty="0"/>
              <a:t>和其他品種繁多的生物體</a:t>
            </a:r>
          </a:p>
          <a:p>
            <a:r>
              <a:rPr lang="zh-TW" altLang="zh-TW" sz="3200" dirty="0">
                <a:solidFill>
                  <a:srgbClr val="FF0000"/>
                </a:solidFill>
              </a:rPr>
              <a:t>一湯匙</a:t>
            </a:r>
            <a:r>
              <a:rPr lang="zh-TW" altLang="zh-TW" sz="3200" dirty="0"/>
              <a:t>健康成熟的土壤估算含約</a:t>
            </a:r>
            <a:r>
              <a:rPr lang="en-SG" altLang="zh-TW" sz="3200" dirty="0">
                <a:solidFill>
                  <a:srgbClr val="FF0000"/>
                </a:solidFill>
              </a:rPr>
              <a:t>500</a:t>
            </a:r>
            <a:r>
              <a:rPr lang="zh-TW" altLang="zh-TW" sz="3200" dirty="0">
                <a:solidFill>
                  <a:srgbClr val="FF0000"/>
                </a:solidFill>
              </a:rPr>
              <a:t>億</a:t>
            </a:r>
            <a:r>
              <a:rPr lang="zh-TW" altLang="zh-TW" sz="3200" dirty="0"/>
              <a:t>微生物</a:t>
            </a:r>
            <a:endParaRPr lang="en-US" altLang="zh-TW" sz="3200" dirty="0"/>
          </a:p>
          <a:p>
            <a:r>
              <a:rPr lang="zh-TW" altLang="zh-TW" sz="3200" dirty="0">
                <a:solidFill>
                  <a:srgbClr val="FF0000"/>
                </a:solidFill>
              </a:rPr>
              <a:t>每克</a:t>
            </a:r>
            <a:r>
              <a:rPr lang="zh-TW" altLang="zh-TW" sz="3200" dirty="0"/>
              <a:t>裡單是細菌的品種便可能多達</a:t>
            </a:r>
            <a:r>
              <a:rPr lang="en-US" altLang="zh-TW" sz="3200" dirty="0">
                <a:solidFill>
                  <a:srgbClr val="FF0000"/>
                </a:solidFill>
              </a:rPr>
              <a:t>25000</a:t>
            </a:r>
            <a:r>
              <a:rPr lang="zh-TW" altLang="zh-TW" sz="3200" dirty="0">
                <a:solidFill>
                  <a:srgbClr val="FF0000"/>
                </a:solidFill>
              </a:rPr>
              <a:t>種</a:t>
            </a:r>
            <a:endParaRPr lang="en-US" altLang="zh-TW" sz="3200" dirty="0">
              <a:solidFill>
                <a:srgbClr val="FF0000"/>
              </a:solidFill>
            </a:endParaRPr>
          </a:p>
          <a:p>
            <a:r>
              <a:rPr lang="zh-TW" altLang="zh-TW" sz="3200" dirty="0"/>
              <a:t>健康土壤中的微生物是如此品種繁多以及豐富，生物學家估計有</a:t>
            </a:r>
            <a:r>
              <a:rPr lang="en-SG" altLang="zh-TW" sz="3200" dirty="0"/>
              <a:t>7</a:t>
            </a:r>
            <a:r>
              <a:rPr lang="zh-TW" altLang="zh-TW" sz="3200" dirty="0"/>
              <a:t>至</a:t>
            </a:r>
            <a:r>
              <a:rPr lang="en-SG" altLang="zh-TW" sz="3200" dirty="0"/>
              <a:t>8</a:t>
            </a:r>
            <a:r>
              <a:rPr lang="zh-TW" altLang="zh-TW" sz="3200" dirty="0"/>
              <a:t>成</a:t>
            </a:r>
            <a:r>
              <a:rPr lang="zh-TW" altLang="zh-TW" sz="3200" dirty="0">
                <a:solidFill>
                  <a:srgbClr val="FF0000"/>
                </a:solidFill>
              </a:rPr>
              <a:t>尚未檢定</a:t>
            </a:r>
            <a:endParaRPr lang="en-US" altLang="zh-TW" sz="3200" dirty="0">
              <a:solidFill>
                <a:srgbClr val="FF0000"/>
              </a:solidFill>
            </a:endParaRPr>
          </a:p>
          <a:p>
            <a:r>
              <a:rPr lang="zh-TW" altLang="zh-TW" sz="3200" dirty="0"/>
              <a:t>超過</a:t>
            </a:r>
            <a:r>
              <a:rPr lang="en-SG" altLang="zh-TW" sz="3200" dirty="0">
                <a:solidFill>
                  <a:srgbClr val="FF0000"/>
                </a:solidFill>
              </a:rPr>
              <a:t>9</a:t>
            </a:r>
            <a:r>
              <a:rPr lang="zh-TW" altLang="zh-TW" sz="3200" dirty="0">
                <a:solidFill>
                  <a:srgbClr val="FF0000"/>
                </a:solidFill>
              </a:rPr>
              <a:t>成</a:t>
            </a:r>
            <a:r>
              <a:rPr lang="zh-TW" altLang="zh-TW" sz="3200" dirty="0"/>
              <a:t>的陸生植物都是由菌根</a:t>
            </a:r>
            <a:r>
              <a:rPr lang="zh-TW" altLang="en-US" sz="3200" dirty="0"/>
              <a:t>真菌</a:t>
            </a:r>
            <a:r>
              <a:rPr lang="en-SG" altLang="zh-TW" sz="3200" dirty="0"/>
              <a:t>(</a:t>
            </a:r>
            <a:r>
              <a:rPr lang="en-US" altLang="zh-TW" sz="3200" dirty="0">
                <a:hlinkClick r:id="rId2"/>
              </a:rPr>
              <a:t>mycorrhizae</a:t>
            </a:r>
            <a:r>
              <a:rPr lang="en-SG" altLang="zh-TW" sz="3200" dirty="0"/>
              <a:t>)</a:t>
            </a:r>
            <a:r>
              <a:rPr lang="zh-TW" altLang="en-US" sz="3200" dirty="0"/>
              <a:t>所</a:t>
            </a:r>
            <a:r>
              <a:rPr lang="zh-TW" altLang="zh-TW" sz="3200" dirty="0"/>
              <a:t>滋養的</a:t>
            </a:r>
            <a:endParaRPr lang="zh-TW" altLang="en-US" sz="3200" dirty="0"/>
          </a:p>
        </p:txBody>
      </p:sp>
    </p:spTree>
    <p:extLst>
      <p:ext uri="{BB962C8B-B14F-4D97-AF65-F5344CB8AC3E}">
        <p14:creationId xmlns:p14="http://schemas.microsoft.com/office/powerpoint/2010/main" val="982887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66170" y="626301"/>
            <a:ext cx="9738443" cy="776614"/>
          </a:xfrm>
        </p:spPr>
        <p:txBody>
          <a:bodyPr>
            <a:noAutofit/>
          </a:bodyPr>
          <a:lstStyle/>
          <a:p>
            <a:r>
              <a:rPr lang="zh-TW" altLang="zh-TW" sz="4800" b="1" dirty="0"/>
              <a:t>這些微生物靠甚麼生存？</a:t>
            </a:r>
            <a:endParaRPr lang="zh-TW" altLang="en-US" sz="4800" b="1" dirty="0"/>
          </a:p>
        </p:txBody>
      </p:sp>
      <p:sp>
        <p:nvSpPr>
          <p:cNvPr id="3" name="內容版面配置區 2"/>
          <p:cNvSpPr>
            <a:spLocks noGrp="1"/>
          </p:cNvSpPr>
          <p:nvPr>
            <p:ph idx="1"/>
          </p:nvPr>
        </p:nvSpPr>
        <p:spPr>
          <a:xfrm>
            <a:off x="1803748" y="2004164"/>
            <a:ext cx="9700863" cy="3907058"/>
          </a:xfrm>
        </p:spPr>
        <p:txBody>
          <a:bodyPr>
            <a:normAutofit/>
          </a:bodyPr>
          <a:lstStyle/>
          <a:p>
            <a:r>
              <a:rPr lang="zh-TW" altLang="zh-TW" sz="4000" dirty="0"/>
              <a:t>跟你、我一樣。</a:t>
            </a:r>
            <a:r>
              <a:rPr lang="zh-TW" altLang="zh-TW" sz="4800" b="1" dirty="0"/>
              <a:t>食物，空氣和水</a:t>
            </a:r>
            <a:endParaRPr lang="en-US" altLang="zh-TW" sz="4800" b="1" dirty="0"/>
          </a:p>
          <a:p>
            <a:pPr marL="0" indent="0">
              <a:buNone/>
            </a:pPr>
            <a:endParaRPr lang="zh-TW" altLang="zh-TW" sz="3200" dirty="0"/>
          </a:p>
          <a:p>
            <a:r>
              <a:rPr lang="zh-TW" altLang="zh-TW" sz="6000" b="1" dirty="0">
                <a:solidFill>
                  <a:srgbClr val="FF0000"/>
                </a:solidFill>
              </a:rPr>
              <a:t>誰</a:t>
            </a:r>
            <a:r>
              <a:rPr lang="zh-TW" altLang="zh-TW" sz="4000" dirty="0"/>
              <a:t>供應食物給土壤裡的微生物？</a:t>
            </a:r>
          </a:p>
          <a:p>
            <a:pPr marL="0" indent="0">
              <a:buNone/>
            </a:pPr>
            <a:endParaRPr lang="zh-TW" altLang="en-US" sz="3200" dirty="0"/>
          </a:p>
        </p:txBody>
      </p:sp>
    </p:spTree>
    <p:extLst>
      <p:ext uri="{BB962C8B-B14F-4D97-AF65-F5344CB8AC3E}">
        <p14:creationId xmlns:p14="http://schemas.microsoft.com/office/powerpoint/2010/main" val="1864222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757464" y="611140"/>
            <a:ext cx="8968935" cy="828554"/>
          </a:xfrm>
        </p:spPr>
        <p:txBody>
          <a:bodyPr>
            <a:noAutofit/>
          </a:bodyPr>
          <a:lstStyle/>
          <a:p>
            <a:r>
              <a:rPr lang="zh-TW" altLang="zh-TW" sz="4000" b="1" dirty="0"/>
              <a:t>誰供應食物給土壤裡的微生物？</a:t>
            </a:r>
            <a:br>
              <a:rPr lang="zh-TW" altLang="zh-TW" sz="4000" b="1" dirty="0"/>
            </a:br>
            <a:endParaRPr lang="zh-TW" altLang="en-US" sz="4000" b="1" dirty="0"/>
          </a:p>
        </p:txBody>
      </p:sp>
      <p:sp>
        <p:nvSpPr>
          <p:cNvPr id="5" name="內容版面配置區 4"/>
          <p:cNvSpPr>
            <a:spLocks noGrp="1"/>
          </p:cNvSpPr>
          <p:nvPr>
            <p:ph sz="half" idx="1"/>
          </p:nvPr>
        </p:nvSpPr>
        <p:spPr>
          <a:xfrm>
            <a:off x="667965" y="1439694"/>
            <a:ext cx="7185854" cy="5058382"/>
          </a:xfrm>
        </p:spPr>
        <p:txBody>
          <a:bodyPr>
            <a:normAutofit lnSpcReduction="10000"/>
          </a:bodyPr>
          <a:lstStyle/>
          <a:p>
            <a:r>
              <a:rPr lang="zh-TW" altLang="zh-TW" sz="2800" dirty="0"/>
              <a:t>很多植物都將光合作用得來的醣，送到地下根的部份，然後以</a:t>
            </a:r>
            <a:r>
              <a:rPr lang="zh-TW" altLang="zh-TW" sz="3600" b="1" dirty="0">
                <a:solidFill>
                  <a:srgbClr val="FF0000"/>
                </a:solidFill>
              </a:rPr>
              <a:t>滲出物</a:t>
            </a:r>
            <a:r>
              <a:rPr lang="zh-TW" altLang="zh-TW" sz="2800" dirty="0"/>
              <a:t>形式，養活根系附近的細菌和真菌。這些滲出物是很多</a:t>
            </a:r>
            <a:r>
              <a:rPr lang="zh-TW" altLang="zh-TW" sz="2800" dirty="0">
                <a:solidFill>
                  <a:srgbClr val="FF0000"/>
                </a:solidFill>
              </a:rPr>
              <a:t>不同種類的醣、少許蛋白質和少許碳水化合物</a:t>
            </a:r>
            <a:endParaRPr lang="en-US" altLang="zh-TW" sz="2800" dirty="0"/>
          </a:p>
          <a:p>
            <a:endParaRPr lang="zh-TW" altLang="zh-TW" sz="2800" dirty="0"/>
          </a:p>
          <a:p>
            <a:r>
              <a:rPr lang="zh-TW" altLang="zh-TW" sz="2800" dirty="0"/>
              <a:t>雜草送到根部去的醣：</a:t>
            </a:r>
            <a:r>
              <a:rPr lang="en-GB" altLang="zh-TW" sz="2800" dirty="0"/>
              <a:t>20%</a:t>
            </a:r>
            <a:endParaRPr lang="zh-TW" altLang="zh-TW" sz="2800" dirty="0"/>
          </a:p>
          <a:p>
            <a:pPr lvl="0"/>
            <a:r>
              <a:rPr lang="zh-TW" altLang="zh-TW" sz="2800" dirty="0"/>
              <a:t>一年生草本：</a:t>
            </a:r>
            <a:r>
              <a:rPr lang="en-US" altLang="zh-TW" sz="2800" dirty="0"/>
              <a:t>60%</a:t>
            </a:r>
            <a:endParaRPr lang="zh-TW" altLang="zh-TW" sz="2800" dirty="0"/>
          </a:p>
          <a:p>
            <a:pPr lvl="0"/>
            <a:r>
              <a:rPr lang="zh-TW" altLang="zh-TW" sz="2800" dirty="0"/>
              <a:t>甜菜、甘荀、洋葱、馬鈴薯等：</a:t>
            </a:r>
            <a:r>
              <a:rPr lang="en-US" altLang="zh-TW" sz="2800" dirty="0"/>
              <a:t>7</a:t>
            </a:r>
            <a:r>
              <a:rPr lang="en-GB" altLang="zh-TW" sz="2800" dirty="0"/>
              <a:t>5%</a:t>
            </a:r>
            <a:endParaRPr lang="zh-TW" altLang="zh-TW" sz="2800" dirty="0"/>
          </a:p>
          <a:p>
            <a:pPr lvl="0"/>
            <a:r>
              <a:rPr lang="zh-TW" altLang="zh-TW" sz="2800" dirty="0"/>
              <a:t>灌木和喬木：</a:t>
            </a:r>
            <a:r>
              <a:rPr lang="en-GB" altLang="zh-TW" sz="2800" dirty="0"/>
              <a:t>80-85%</a:t>
            </a:r>
            <a:endParaRPr lang="zh-TW" altLang="zh-TW" sz="2800" dirty="0"/>
          </a:p>
          <a:p>
            <a:endParaRPr lang="zh-TW" altLang="en-US" sz="2800" dirty="0"/>
          </a:p>
        </p:txBody>
      </p:sp>
      <p:pic>
        <p:nvPicPr>
          <p:cNvPr id="7" name="內容版面配置區 4"/>
          <p:cNvPicPr>
            <a:picLocks noGrp="1" noChangeAspect="1"/>
          </p:cNvPicPr>
          <p:nvPr>
            <p:ph sz="half" idx="2"/>
          </p:nvPr>
        </p:nvPicPr>
        <p:blipFill>
          <a:blip r:embed="rId2">
            <a:extLst>
              <a:ext uri="{28A0092B-C50C-407E-A947-70E740481C1C}">
                <a14:useLocalDpi xmlns:a14="http://schemas.microsoft.com/office/drawing/2010/main"/>
              </a:ext>
            </a:extLst>
          </a:blip>
          <a:stretch>
            <a:fillRect/>
          </a:stretch>
        </p:blipFill>
        <p:spPr>
          <a:xfrm>
            <a:off x="8196995" y="1439694"/>
            <a:ext cx="2843409" cy="4850859"/>
          </a:xfrm>
        </p:spPr>
      </p:pic>
    </p:spTree>
    <p:extLst>
      <p:ext uri="{BB962C8B-B14F-4D97-AF65-F5344CB8AC3E}">
        <p14:creationId xmlns:p14="http://schemas.microsoft.com/office/powerpoint/2010/main" val="74907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40732" y="415047"/>
            <a:ext cx="9863881" cy="1489953"/>
          </a:xfrm>
        </p:spPr>
        <p:txBody>
          <a:bodyPr>
            <a:noAutofit/>
          </a:bodyPr>
          <a:lstStyle/>
          <a:p>
            <a:pPr lvl="0"/>
            <a:r>
              <a:rPr lang="zh-TW" altLang="zh-TW" b="1" dirty="0"/>
              <a:t>植物為甚麼要把自己製造出來的食物，</a:t>
            </a:r>
            <a:br>
              <a:rPr lang="en-US" altLang="zh-TW" b="1" dirty="0"/>
            </a:br>
            <a:r>
              <a:rPr lang="zh-TW" altLang="zh-TW" b="1" dirty="0"/>
              <a:t>餵飼根系附近的微生物？</a:t>
            </a:r>
            <a:br>
              <a:rPr lang="zh-TW" altLang="zh-TW" b="1" dirty="0"/>
            </a:br>
            <a:endParaRPr lang="zh-TW" altLang="en-US" b="1" dirty="0"/>
          </a:p>
        </p:txBody>
      </p:sp>
      <p:sp>
        <p:nvSpPr>
          <p:cNvPr id="3" name="內容版面配置區 2"/>
          <p:cNvSpPr>
            <a:spLocks noGrp="1"/>
          </p:cNvSpPr>
          <p:nvPr>
            <p:ph idx="1"/>
          </p:nvPr>
        </p:nvSpPr>
        <p:spPr>
          <a:xfrm>
            <a:off x="1753643" y="1905000"/>
            <a:ext cx="9750969" cy="4541196"/>
          </a:xfrm>
        </p:spPr>
        <p:txBody>
          <a:bodyPr>
            <a:normAutofit/>
          </a:bodyPr>
          <a:lstStyle/>
          <a:p>
            <a:pPr marL="0" indent="0">
              <a:buNone/>
            </a:pPr>
            <a:r>
              <a:rPr lang="zh-TW" altLang="zh-TW" sz="3200" dirty="0"/>
              <a:t>效果一：</a:t>
            </a:r>
            <a:endParaRPr lang="en-US" altLang="zh-TW" sz="3200" dirty="0"/>
          </a:p>
          <a:p>
            <a:pPr marL="0" indent="0">
              <a:buNone/>
            </a:pPr>
            <a:r>
              <a:rPr lang="zh-TW" altLang="zh-TW" sz="3200" dirty="0"/>
              <a:t>這些細菌或真菌為它的</a:t>
            </a:r>
            <a:r>
              <a:rPr lang="zh-TW" altLang="zh-TW" sz="3600" b="1" dirty="0">
                <a:solidFill>
                  <a:srgbClr val="FF0000"/>
                </a:solidFill>
              </a:rPr>
              <a:t>根部建</a:t>
            </a:r>
            <a:r>
              <a:rPr lang="zh-TW" altLang="en-US" sz="3600" b="1" dirty="0">
                <a:solidFill>
                  <a:srgbClr val="FF0000"/>
                </a:solidFill>
              </a:rPr>
              <a:t>造</a:t>
            </a:r>
            <a:r>
              <a:rPr lang="zh-TW" altLang="zh-TW" sz="3600" b="1" dirty="0">
                <a:solidFill>
                  <a:srgbClr val="FF0000"/>
                </a:solidFill>
              </a:rPr>
              <a:t>保衛牆</a:t>
            </a:r>
            <a:r>
              <a:rPr lang="zh-TW" altLang="en-US" sz="3200" dirty="0"/>
              <a:t>，</a:t>
            </a:r>
            <a:endParaRPr lang="en-US" altLang="zh-TW" sz="3200" dirty="0"/>
          </a:p>
          <a:p>
            <a:pPr marL="0" indent="0">
              <a:buNone/>
            </a:pPr>
            <a:r>
              <a:rPr lang="zh-TW" altLang="zh-TW" sz="3200" dirty="0"/>
              <a:t>使其他致病的微生物不能攻入，</a:t>
            </a:r>
            <a:endParaRPr lang="en-US" altLang="zh-TW" sz="3200" dirty="0"/>
          </a:p>
          <a:p>
            <a:pPr marL="0" indent="0">
              <a:buNone/>
            </a:pPr>
            <a:r>
              <a:rPr lang="zh-TW" altLang="zh-TW" sz="3200" dirty="0"/>
              <a:t>讓土壤裡的壞蛋不知道植物的存在，</a:t>
            </a:r>
            <a:endParaRPr lang="en-US" altLang="zh-TW" sz="3200" dirty="0"/>
          </a:p>
          <a:p>
            <a:pPr marL="0" indent="0">
              <a:buNone/>
            </a:pPr>
            <a:r>
              <a:rPr lang="zh-TW" altLang="zh-TW" sz="3200" dirty="0"/>
              <a:t>便不會傷害它</a:t>
            </a:r>
            <a:r>
              <a:rPr lang="zh-TW" altLang="en-US" sz="3200" dirty="0"/>
              <a:t>。</a:t>
            </a:r>
          </a:p>
        </p:txBody>
      </p:sp>
      <p:pic>
        <p:nvPicPr>
          <p:cNvPr id="4" name="圖片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244208" y="87682"/>
            <a:ext cx="2755726" cy="986411"/>
          </a:xfrm>
          <a:prstGeom prst="rect">
            <a:avLst/>
          </a:prstGeom>
        </p:spPr>
      </p:pic>
    </p:spTree>
    <p:extLst>
      <p:ext uri="{BB962C8B-B14F-4D97-AF65-F5344CB8AC3E}">
        <p14:creationId xmlns:p14="http://schemas.microsoft.com/office/powerpoint/2010/main" val="3232867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95337" y="265889"/>
            <a:ext cx="9727659" cy="674451"/>
          </a:xfrm>
        </p:spPr>
        <p:txBody>
          <a:bodyPr>
            <a:noAutofit/>
          </a:bodyPr>
          <a:lstStyle/>
          <a:p>
            <a:r>
              <a:rPr lang="zh-TW" altLang="zh-TW" sz="2000" dirty="0"/>
              <a:t>一棵松子幼苗</a:t>
            </a:r>
            <a:r>
              <a:rPr lang="zh-TW" altLang="en-US" sz="2000" dirty="0"/>
              <a:t>長在健康的土壤裡，</a:t>
            </a:r>
            <a:r>
              <a:rPr lang="zh-TW" altLang="zh-TW" sz="2000" dirty="0"/>
              <a:t>白色的菌根真菌菌絲拓殖在黃色</a:t>
            </a:r>
            <a:r>
              <a:rPr lang="zh-TW" altLang="en-US" sz="2000" dirty="0"/>
              <a:t>的</a:t>
            </a:r>
            <a:r>
              <a:rPr lang="zh-TW" altLang="zh-TW" sz="2000" dirty="0"/>
              <a:t>根系上</a:t>
            </a:r>
            <a:br>
              <a:rPr lang="en-US" altLang="zh-TW" sz="2000" dirty="0"/>
            </a:br>
            <a:r>
              <a:rPr lang="en-HK" altLang="zh-TW" sz="2000" dirty="0"/>
              <a:t>Aberdeen Mycorrhiza Research Group(</a:t>
            </a:r>
            <a:r>
              <a:rPr lang="zh-TW" altLang="zh-TW" sz="2000" dirty="0"/>
              <a:t>轉載版權在</a:t>
            </a:r>
            <a:r>
              <a:rPr lang="zh-TW" altLang="en-US" sz="2000" dirty="0"/>
              <a:t>申請</a:t>
            </a:r>
            <a:r>
              <a:rPr lang="zh-TW" altLang="zh-TW" sz="2000" dirty="0"/>
              <a:t>中</a:t>
            </a:r>
            <a:r>
              <a:rPr lang="en-HK" altLang="zh-TW" sz="2000" dirty="0"/>
              <a:t>)</a:t>
            </a:r>
            <a:br>
              <a:rPr lang="zh-TW" altLang="zh-TW" sz="2000" dirty="0"/>
            </a:br>
            <a:endParaRPr lang="zh-TW" altLang="en-US" sz="2000" dirty="0"/>
          </a:p>
        </p:txBody>
      </p:sp>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3579779" y="940340"/>
            <a:ext cx="4782151" cy="5917660"/>
          </a:xfrm>
        </p:spPr>
      </p:pic>
      <p:sp>
        <p:nvSpPr>
          <p:cNvPr id="5" name="橢圓 4"/>
          <p:cNvSpPr/>
          <p:nvPr/>
        </p:nvSpPr>
        <p:spPr>
          <a:xfrm>
            <a:off x="5421549" y="3975370"/>
            <a:ext cx="64851" cy="778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5976152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92613" y="337226"/>
            <a:ext cx="9812000" cy="1180290"/>
          </a:xfrm>
        </p:spPr>
        <p:txBody>
          <a:bodyPr>
            <a:noAutofit/>
          </a:bodyPr>
          <a:lstStyle/>
          <a:p>
            <a:r>
              <a:rPr lang="zh-TW" altLang="zh-TW" b="1" dirty="0"/>
              <a:t>植物餵飼根系附近的微生物</a:t>
            </a:r>
            <a:br>
              <a:rPr lang="en-US" altLang="zh-TW" b="1" dirty="0"/>
            </a:br>
            <a:r>
              <a:rPr lang="zh-TW" altLang="zh-TW" b="1" dirty="0">
                <a:solidFill>
                  <a:srgbClr val="FF0000"/>
                </a:solidFill>
              </a:rPr>
              <a:t>祇是</a:t>
            </a:r>
            <a:r>
              <a:rPr lang="zh-TW" altLang="zh-TW" b="1" dirty="0"/>
              <a:t>為了微生物能建造保壘</a:t>
            </a:r>
            <a:r>
              <a:rPr lang="zh-TW" altLang="zh-TW" b="1" dirty="0">
                <a:solidFill>
                  <a:srgbClr val="FF0000"/>
                </a:solidFill>
              </a:rPr>
              <a:t>保護</a:t>
            </a:r>
            <a:r>
              <a:rPr lang="zh-TW" altLang="zh-TW" b="1" dirty="0"/>
              <a:t>植物根部嗎？</a:t>
            </a:r>
            <a:br>
              <a:rPr lang="zh-TW" altLang="zh-TW" b="1" dirty="0"/>
            </a:br>
            <a:endParaRPr lang="zh-TW" altLang="en-US" b="1" dirty="0"/>
          </a:p>
        </p:txBody>
      </p:sp>
      <p:sp>
        <p:nvSpPr>
          <p:cNvPr id="5" name="內容版面配置區 4"/>
          <p:cNvSpPr>
            <a:spLocks noGrp="1"/>
          </p:cNvSpPr>
          <p:nvPr>
            <p:ph idx="1"/>
          </p:nvPr>
        </p:nvSpPr>
        <p:spPr>
          <a:xfrm>
            <a:off x="1167320" y="1673157"/>
            <a:ext cx="10246468" cy="4721158"/>
          </a:xfrm>
        </p:spPr>
        <p:txBody>
          <a:bodyPr>
            <a:noAutofit/>
          </a:bodyPr>
          <a:lstStyle/>
          <a:p>
            <a:pPr marL="0" indent="0">
              <a:buNone/>
            </a:pPr>
            <a:r>
              <a:rPr lang="zh-TW" altLang="zh-TW" sz="3200" dirty="0"/>
              <a:t>好的</a:t>
            </a:r>
            <a:r>
              <a:rPr lang="zh-TW" altLang="zh-TW" sz="3600" b="1" dirty="0">
                <a:solidFill>
                  <a:srgbClr val="FF0000"/>
                </a:solidFill>
              </a:rPr>
              <a:t>細菌</a:t>
            </a:r>
            <a:r>
              <a:rPr lang="zh-TW" altLang="zh-TW" sz="3200" dirty="0"/>
              <a:t>會分泌很多</a:t>
            </a:r>
            <a:r>
              <a:rPr lang="zh-TW" altLang="zh-TW" sz="3600" b="1" dirty="0">
                <a:solidFill>
                  <a:srgbClr val="FF0000"/>
                </a:solidFill>
              </a:rPr>
              <a:t>膠質</a:t>
            </a:r>
            <a:r>
              <a:rPr lang="zh-TW" altLang="zh-TW" sz="3200" dirty="0"/>
              <a:t>，</a:t>
            </a:r>
            <a:endParaRPr lang="en-US" altLang="zh-TW" sz="3200" dirty="0"/>
          </a:p>
          <a:p>
            <a:pPr marL="0" indent="0">
              <a:buNone/>
            </a:pPr>
            <a:r>
              <a:rPr lang="zh-TW" altLang="zh-TW" sz="3200" dirty="0"/>
              <a:t>將土壤裡</a:t>
            </a:r>
            <a:r>
              <a:rPr lang="zh-TW" altLang="zh-TW" sz="3200" dirty="0">
                <a:solidFill>
                  <a:srgbClr val="FF0000"/>
                </a:solidFill>
              </a:rPr>
              <a:t>微小的砂粒黏合</a:t>
            </a:r>
            <a:r>
              <a:rPr lang="zh-TW" altLang="zh-TW" sz="3200" dirty="0"/>
              <a:t>成</a:t>
            </a:r>
            <a:r>
              <a:rPr lang="zh-TW" altLang="zh-TW" sz="3600" b="1" dirty="0">
                <a:solidFill>
                  <a:srgbClr val="FF0000"/>
                </a:solidFill>
              </a:rPr>
              <a:t>微團粒</a:t>
            </a:r>
            <a:r>
              <a:rPr lang="zh-TW" altLang="zh-TW" sz="3200" dirty="0"/>
              <a:t>，讓它們能在其內</a:t>
            </a:r>
            <a:endParaRPr lang="en-US" altLang="zh-TW" sz="3200" dirty="0"/>
          </a:p>
          <a:p>
            <a:pPr marL="0" indent="0">
              <a:buNone/>
            </a:pPr>
            <a:r>
              <a:rPr lang="zh-TW" altLang="zh-TW" sz="3200" dirty="0"/>
              <a:t>安全生長，</a:t>
            </a:r>
            <a:endParaRPr lang="en-US" altLang="zh-TW" sz="3200" dirty="0"/>
          </a:p>
          <a:p>
            <a:pPr marL="0" indent="0">
              <a:buNone/>
            </a:pPr>
            <a:r>
              <a:rPr lang="zh-TW" altLang="zh-TW" sz="3200" dirty="0"/>
              <a:t>它們會抓實那些</a:t>
            </a:r>
            <a:r>
              <a:rPr lang="zh-TW" altLang="en-US" sz="3200" dirty="0"/>
              <a:t>流過的</a:t>
            </a:r>
            <a:r>
              <a:rPr lang="zh-TW" altLang="zh-TW" sz="3200" dirty="0"/>
              <a:t>水溶</a:t>
            </a:r>
            <a:r>
              <a:rPr lang="zh-TW" altLang="en-US" sz="3200" dirty="0"/>
              <a:t>性</a:t>
            </a:r>
            <a:r>
              <a:rPr lang="zh-TW" altLang="zh-TW" sz="3200" dirty="0"/>
              <a:t>營養物，讓營養留在土裡</a:t>
            </a:r>
            <a:endParaRPr lang="en-US" altLang="zh-TW" sz="3200" dirty="0"/>
          </a:p>
          <a:p>
            <a:pPr marL="0" indent="0">
              <a:buNone/>
            </a:pPr>
            <a:endParaRPr lang="en-US" altLang="zh-TW" sz="3200" dirty="0"/>
          </a:p>
          <a:p>
            <a:pPr marL="0" indent="0">
              <a:buNone/>
            </a:pPr>
            <a:r>
              <a:rPr lang="zh-TW" altLang="zh-TW" sz="4000" b="1" dirty="0">
                <a:solidFill>
                  <a:srgbClr val="FF0000"/>
                </a:solidFill>
              </a:rPr>
              <a:t>真菌</a:t>
            </a:r>
            <a:r>
              <a:rPr lang="zh-TW" altLang="zh-TW" sz="3200" dirty="0"/>
              <a:t>則用</a:t>
            </a:r>
            <a:r>
              <a:rPr lang="zh-TW" altLang="zh-TW" sz="4000" b="1" dirty="0">
                <a:solidFill>
                  <a:srgbClr val="FF0000"/>
                </a:solidFill>
              </a:rPr>
              <a:t>長菌絲</a:t>
            </a:r>
            <a:r>
              <a:rPr lang="zh-TW" altLang="zh-TW" sz="3200" dirty="0"/>
              <a:t>，將細菌造成的</a:t>
            </a:r>
            <a:r>
              <a:rPr lang="zh-TW" altLang="zh-TW" sz="3200" dirty="0">
                <a:solidFill>
                  <a:srgbClr val="FF0000"/>
                </a:solidFill>
              </a:rPr>
              <a:t>微團粒拉在一起</a:t>
            </a:r>
            <a:r>
              <a:rPr lang="zh-TW" altLang="zh-TW" sz="3200" dirty="0"/>
              <a:t>，成為我們肉眼也可見到的</a:t>
            </a:r>
            <a:r>
              <a:rPr lang="zh-TW" altLang="zh-TW" sz="3600" b="1" dirty="0">
                <a:solidFill>
                  <a:srgbClr val="FF0000"/>
                </a:solidFill>
              </a:rPr>
              <a:t>大型團聚</a:t>
            </a:r>
            <a:endParaRPr lang="zh-TW" altLang="en-US" sz="3200" b="1" dirty="0"/>
          </a:p>
        </p:txBody>
      </p:sp>
    </p:spTree>
    <p:extLst>
      <p:ext uri="{BB962C8B-B14F-4D97-AF65-F5344CB8AC3E}">
        <p14:creationId xmlns:p14="http://schemas.microsoft.com/office/powerpoint/2010/main" val="3440860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09346" y="440988"/>
            <a:ext cx="9695266" cy="1193260"/>
          </a:xfrm>
        </p:spPr>
        <p:txBody>
          <a:bodyPr>
            <a:normAutofit/>
          </a:bodyPr>
          <a:lstStyle/>
          <a:p>
            <a:r>
              <a:rPr lang="zh-TW" altLang="zh-TW" dirty="0"/>
              <a:t>健康</a:t>
            </a:r>
            <a:r>
              <a:rPr lang="zh-TW" altLang="en-US" dirty="0"/>
              <a:t>的</a:t>
            </a:r>
            <a:r>
              <a:rPr lang="zh-TW" altLang="zh-TW" dirty="0"/>
              <a:t>土壤，可看到真菌用細菌的微團粒建構成</a:t>
            </a:r>
            <a:r>
              <a:rPr lang="zh-TW" altLang="zh-TW" dirty="0">
                <a:solidFill>
                  <a:srgbClr val="FF0000"/>
                </a:solidFill>
              </a:rPr>
              <a:t>通道和渠道</a:t>
            </a:r>
            <a:r>
              <a:rPr lang="zh-TW" altLang="zh-TW" dirty="0"/>
              <a:t>，</a:t>
            </a:r>
            <a:r>
              <a:rPr lang="zh-TW" altLang="zh-TW" dirty="0">
                <a:solidFill>
                  <a:srgbClr val="FF0000"/>
                </a:solidFill>
              </a:rPr>
              <a:t>讓空氣流通和水向下滲</a:t>
            </a:r>
            <a:endParaRPr lang="zh-TW" altLang="en-US" dirty="0">
              <a:solidFill>
                <a:srgbClr val="FF0000"/>
              </a:solidFill>
            </a:endParaRPr>
          </a:p>
        </p:txBody>
      </p:sp>
      <p:pic>
        <p:nvPicPr>
          <p:cNvPr id="6" name="內容版面配置區 4"/>
          <p:cNvPicPr>
            <a:picLocks noGrp="1" noChangeAspect="1"/>
          </p:cNvPicPr>
          <p:nvPr>
            <p:ph sz="half" idx="1"/>
          </p:nvPr>
        </p:nvPicPr>
        <p:blipFill>
          <a:blip r:embed="rId2" cstate="email">
            <a:extLst>
              <a:ext uri="{28A0092B-C50C-407E-A947-70E740481C1C}">
                <a14:useLocalDpi xmlns:a14="http://schemas.microsoft.com/office/drawing/2010/main"/>
              </a:ext>
            </a:extLst>
          </a:blip>
          <a:stretch>
            <a:fillRect/>
          </a:stretch>
        </p:blipFill>
        <p:spPr>
          <a:xfrm>
            <a:off x="1569202" y="1737002"/>
            <a:ext cx="5006711" cy="4787326"/>
          </a:xfrm>
        </p:spPr>
      </p:pic>
      <p:sp>
        <p:nvSpPr>
          <p:cNvPr id="8" name="內容版面配置區 7"/>
          <p:cNvSpPr>
            <a:spLocks noGrp="1"/>
          </p:cNvSpPr>
          <p:nvPr>
            <p:ph sz="half" idx="2"/>
          </p:nvPr>
        </p:nvSpPr>
        <p:spPr>
          <a:xfrm>
            <a:off x="6977974" y="2133600"/>
            <a:ext cx="4526637" cy="3770244"/>
          </a:xfrm>
        </p:spPr>
        <p:txBody>
          <a:bodyPr>
            <a:normAutofit/>
          </a:bodyPr>
          <a:lstStyle/>
          <a:p>
            <a:pPr marL="0" indent="0">
              <a:buNone/>
            </a:pPr>
            <a:r>
              <a:rPr lang="zh-TW" altLang="zh-TW" sz="3200" dirty="0"/>
              <a:t>要知道微生物有沒有為你的土壤建造通風疏水結構</a:t>
            </a:r>
            <a:endParaRPr lang="en-US" altLang="zh-TW" sz="3200" dirty="0"/>
          </a:p>
          <a:p>
            <a:pPr marL="0" indent="0">
              <a:buNone/>
            </a:pPr>
            <a:endParaRPr lang="en-US" altLang="zh-TW" sz="3200" dirty="0"/>
          </a:p>
          <a:p>
            <a:pPr marL="0" indent="0">
              <a:buNone/>
            </a:pPr>
            <a:r>
              <a:rPr lang="zh-TW" altLang="zh-TW" sz="3200" dirty="0"/>
              <a:t>使用顯微鏡便可以知道</a:t>
            </a:r>
            <a:endParaRPr lang="zh-TW" altLang="en-US" sz="3200" dirty="0"/>
          </a:p>
        </p:txBody>
      </p:sp>
    </p:spTree>
    <p:extLst>
      <p:ext uri="{BB962C8B-B14F-4D97-AF65-F5344CB8AC3E}">
        <p14:creationId xmlns:p14="http://schemas.microsoft.com/office/powerpoint/2010/main" val="2968604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1763949" y="220494"/>
            <a:ext cx="9468255" cy="726332"/>
          </a:xfrm>
        </p:spPr>
        <p:txBody>
          <a:bodyPr>
            <a:normAutofit fontScale="90000"/>
          </a:bodyPr>
          <a:lstStyle/>
          <a:p>
            <a:r>
              <a:rPr lang="zh-TW" altLang="en-US" sz="2000" dirty="0"/>
              <a:t>中譯及倣繪自：</a:t>
            </a:r>
            <a:r>
              <a:rPr lang="en-HK" altLang="zh-TW" sz="2000" dirty="0"/>
              <a:t>(</a:t>
            </a:r>
            <a:r>
              <a:rPr lang="zh-TW" altLang="zh-TW" sz="2000" dirty="0"/>
              <a:t>轉載</a:t>
            </a:r>
            <a:r>
              <a:rPr lang="zh-TW" altLang="en-US" sz="2000" dirty="0"/>
              <a:t>、倣繪及中譯</a:t>
            </a:r>
            <a:r>
              <a:rPr lang="zh-TW" altLang="zh-TW" sz="2000" dirty="0"/>
              <a:t>版權在</a:t>
            </a:r>
            <a:r>
              <a:rPr lang="zh-TW" altLang="en-US" sz="2000" dirty="0"/>
              <a:t>申請</a:t>
            </a:r>
            <a:r>
              <a:rPr lang="zh-TW" altLang="zh-TW" sz="2000" dirty="0"/>
              <a:t>中</a:t>
            </a:r>
            <a:r>
              <a:rPr lang="en-HK" altLang="zh-TW" sz="2000" dirty="0"/>
              <a:t>)</a:t>
            </a:r>
            <a:br>
              <a:rPr lang="zh-TW" altLang="en-US" sz="2000" dirty="0"/>
            </a:br>
            <a:r>
              <a:rPr lang="zh-TW" altLang="en-US" sz="2000" dirty="0"/>
              <a:t>美國農業部自然資源保護局國家農藝師</a:t>
            </a:r>
            <a:r>
              <a:rPr lang="en-US" altLang="zh-TW" sz="2000" dirty="0"/>
              <a:t>”</a:t>
            </a:r>
            <a:r>
              <a:rPr lang="zh-TW" altLang="en-US" sz="2000" dirty="0"/>
              <a:t>魯迪</a:t>
            </a:r>
            <a:r>
              <a:rPr lang="en-US" altLang="zh-TW" sz="2000" dirty="0"/>
              <a:t>·</a:t>
            </a:r>
            <a:r>
              <a:rPr lang="zh-TW" altLang="en-US" sz="2000" dirty="0"/>
              <a:t>加西亞</a:t>
            </a:r>
            <a:r>
              <a:rPr lang="en-US" altLang="zh-TW" sz="2000" dirty="0"/>
              <a:t>”2012</a:t>
            </a:r>
            <a:r>
              <a:rPr lang="zh-TW" altLang="en-US" sz="2000" dirty="0"/>
              <a:t>年繪製的</a:t>
            </a:r>
            <a:r>
              <a:rPr lang="zh-TW" altLang="en-US" sz="2000" dirty="0">
                <a:solidFill>
                  <a:srgbClr val="FF0000"/>
                </a:solidFill>
              </a:rPr>
              <a:t>土壤團聚圖解</a:t>
            </a:r>
            <a:br>
              <a:rPr lang="en-US" altLang="zh-TW" sz="2000" dirty="0">
                <a:solidFill>
                  <a:srgbClr val="FF0000"/>
                </a:solidFill>
              </a:rPr>
            </a:br>
            <a:endParaRPr lang="zh-TW" altLang="en-US" sz="2000" dirty="0">
              <a:solidFill>
                <a:srgbClr val="FF0000"/>
              </a:solidFill>
            </a:endParaRPr>
          </a:p>
        </p:txBody>
      </p:sp>
      <p:pic>
        <p:nvPicPr>
          <p:cNvPr id="9" name="內容版面配置區 8"/>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2911812" y="904351"/>
            <a:ext cx="7795903" cy="5879070"/>
          </a:xfrm>
        </p:spPr>
      </p:pic>
    </p:spTree>
    <p:extLst>
      <p:ext uri="{BB962C8B-B14F-4D97-AF65-F5344CB8AC3E}">
        <p14:creationId xmlns:p14="http://schemas.microsoft.com/office/powerpoint/2010/main" val="2431924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6" name="內容版面配置區 5"/>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644709" y="189113"/>
            <a:ext cx="9749623" cy="6510954"/>
          </a:xfrm>
        </p:spPr>
      </p:pic>
    </p:spTree>
    <p:extLst>
      <p:ext uri="{BB962C8B-B14F-4D97-AF65-F5344CB8AC3E}">
        <p14:creationId xmlns:p14="http://schemas.microsoft.com/office/powerpoint/2010/main" val="22781194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35286" y="447472"/>
            <a:ext cx="9669325" cy="1193260"/>
          </a:xfrm>
        </p:spPr>
        <p:txBody>
          <a:bodyPr>
            <a:normAutofit/>
          </a:bodyPr>
          <a:lstStyle/>
          <a:p>
            <a:r>
              <a:rPr lang="zh-TW" altLang="zh-TW" sz="4000" b="1" dirty="0"/>
              <a:t>這結構做得有多深，水便可以向下滲多深</a:t>
            </a:r>
            <a:endParaRPr lang="zh-TW" altLang="en-US" sz="4000" b="1" dirty="0"/>
          </a:p>
        </p:txBody>
      </p:sp>
      <p:pic>
        <p:nvPicPr>
          <p:cNvPr id="4" name="內容版面配置區 7"/>
          <p:cNvPicPr>
            <a:picLocks noGrp="1" noChangeAspect="1"/>
          </p:cNvPicPr>
          <p:nvPr>
            <p:ph sz="half" idx="1"/>
          </p:nvPr>
        </p:nvPicPr>
        <p:blipFill>
          <a:blip r:embed="rId2">
            <a:extLst>
              <a:ext uri="{28A0092B-C50C-407E-A947-70E740481C1C}">
                <a14:useLocalDpi xmlns:a14="http://schemas.microsoft.com/office/drawing/2010/main"/>
              </a:ext>
            </a:extLst>
          </a:blip>
          <a:stretch>
            <a:fillRect/>
          </a:stretch>
        </p:blipFill>
        <p:spPr>
          <a:xfrm>
            <a:off x="1939047" y="1201651"/>
            <a:ext cx="3255523" cy="5516947"/>
          </a:xfrm>
        </p:spPr>
      </p:pic>
      <p:sp>
        <p:nvSpPr>
          <p:cNvPr id="5" name="內容版面配置區 4"/>
          <p:cNvSpPr>
            <a:spLocks noGrp="1"/>
          </p:cNvSpPr>
          <p:nvPr>
            <p:ph sz="half" idx="2"/>
          </p:nvPr>
        </p:nvSpPr>
        <p:spPr>
          <a:xfrm>
            <a:off x="6050604" y="1569396"/>
            <a:ext cx="5454007" cy="4334448"/>
          </a:xfrm>
        </p:spPr>
        <p:txBody>
          <a:bodyPr>
            <a:normAutofit/>
          </a:bodyPr>
          <a:lstStyle/>
          <a:p>
            <a:pPr marL="0" indent="0">
              <a:buNone/>
            </a:pPr>
            <a:r>
              <a:rPr lang="zh-TW" altLang="zh-TW" sz="3200" dirty="0"/>
              <a:t>在正常健康的土壤裡</a:t>
            </a:r>
            <a:endParaRPr lang="en-US" altLang="zh-TW" sz="3200" dirty="0"/>
          </a:p>
          <a:p>
            <a:pPr marL="0" indent="0">
              <a:buNone/>
            </a:pPr>
            <a:r>
              <a:rPr lang="zh-TW" altLang="zh-TW" sz="3200" dirty="0"/>
              <a:t>水可向下滲至</a:t>
            </a:r>
            <a:r>
              <a:rPr lang="en-GB" altLang="zh-TW" sz="3200" dirty="0"/>
              <a:t>16</a:t>
            </a:r>
            <a:r>
              <a:rPr lang="zh-TW" altLang="en-US" sz="3200" dirty="0"/>
              <a:t>哩</a:t>
            </a:r>
            <a:endParaRPr lang="en-US" altLang="zh-TW" sz="3200" dirty="0"/>
          </a:p>
          <a:p>
            <a:pPr marL="0" indent="0">
              <a:buNone/>
            </a:pPr>
            <a:endParaRPr lang="en-US" altLang="zh-TW" sz="3200" dirty="0"/>
          </a:p>
          <a:p>
            <a:pPr marL="0" lvl="0" indent="0">
              <a:buNone/>
            </a:pPr>
            <a:r>
              <a:rPr lang="zh-TW" altLang="zh-TW" sz="4000" b="1" dirty="0"/>
              <a:t>沒有</a:t>
            </a:r>
            <a:r>
              <a:rPr lang="zh-TW" altLang="zh-TW" sz="3200" dirty="0"/>
              <a:t>這些微生物在土壤裡</a:t>
            </a:r>
            <a:endParaRPr lang="en-US" altLang="zh-TW" sz="3200" dirty="0"/>
          </a:p>
          <a:p>
            <a:pPr marL="0" lvl="0" indent="0">
              <a:buNone/>
            </a:pPr>
            <a:r>
              <a:rPr lang="zh-TW" altLang="zh-TW" sz="3200" dirty="0"/>
              <a:t>建造疏水通風結構</a:t>
            </a:r>
            <a:endParaRPr lang="en-US" altLang="zh-TW" sz="3200" dirty="0"/>
          </a:p>
          <a:p>
            <a:pPr marL="0" lvl="0" indent="0">
              <a:buNone/>
            </a:pPr>
            <a:r>
              <a:rPr lang="zh-TW" altLang="zh-TW" sz="4000" b="1" dirty="0">
                <a:solidFill>
                  <a:srgbClr val="FF0000"/>
                </a:solidFill>
              </a:rPr>
              <a:t>有甚麼問題</a:t>
            </a:r>
            <a:r>
              <a:rPr lang="zh-TW" altLang="zh-TW" sz="3200" dirty="0"/>
              <a:t>？</a:t>
            </a:r>
          </a:p>
          <a:p>
            <a:pPr marL="0" indent="0">
              <a:buNone/>
            </a:pPr>
            <a:endParaRPr lang="zh-TW" altLang="zh-TW" sz="3200" dirty="0"/>
          </a:p>
        </p:txBody>
      </p:sp>
    </p:spTree>
    <p:extLst>
      <p:ext uri="{BB962C8B-B14F-4D97-AF65-F5344CB8AC3E}">
        <p14:creationId xmlns:p14="http://schemas.microsoft.com/office/powerpoint/2010/main" val="80874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05583" y="415048"/>
            <a:ext cx="9799030" cy="726332"/>
          </a:xfrm>
        </p:spPr>
        <p:txBody>
          <a:bodyPr>
            <a:normAutofit/>
          </a:bodyPr>
          <a:lstStyle/>
          <a:p>
            <a:pPr lvl="0"/>
            <a:r>
              <a:rPr lang="zh-TW" altLang="zh-TW" sz="4000" b="1" dirty="0"/>
              <a:t>沒有</a:t>
            </a:r>
            <a:r>
              <a:rPr lang="zh-TW" altLang="en-US" sz="4000" b="1" dirty="0"/>
              <a:t>了</a:t>
            </a:r>
            <a:r>
              <a:rPr lang="zh-TW" altLang="zh-TW" sz="4000" b="1" dirty="0"/>
              <a:t>疏水通風結構</a:t>
            </a:r>
            <a:r>
              <a:rPr lang="zh-TW" altLang="en-US" sz="4000" b="1" dirty="0"/>
              <a:t>，</a:t>
            </a:r>
            <a:r>
              <a:rPr lang="zh-TW" altLang="zh-TW" sz="4000" b="1" dirty="0">
                <a:solidFill>
                  <a:srgbClr val="FF0000"/>
                </a:solidFill>
              </a:rPr>
              <a:t>土壤</a:t>
            </a:r>
            <a:r>
              <a:rPr lang="zh-TW" altLang="zh-TW" sz="4000" b="1" dirty="0"/>
              <a:t>會變得</a:t>
            </a:r>
            <a:r>
              <a:rPr lang="zh-TW" altLang="zh-TW" sz="4000" b="1" dirty="0">
                <a:solidFill>
                  <a:srgbClr val="FF0000"/>
                </a:solidFill>
              </a:rPr>
              <a:t>板結</a:t>
            </a:r>
            <a:endParaRPr lang="zh-TW" altLang="en-US" sz="4000" b="1" dirty="0">
              <a:solidFill>
                <a:srgbClr val="FF0000"/>
              </a:solidFill>
            </a:endParaRPr>
          </a:p>
        </p:txBody>
      </p:sp>
      <p:sp>
        <p:nvSpPr>
          <p:cNvPr id="5" name="內容版面配置區 4"/>
          <p:cNvSpPr>
            <a:spLocks noGrp="1"/>
          </p:cNvSpPr>
          <p:nvPr>
            <p:ph idx="1"/>
          </p:nvPr>
        </p:nvSpPr>
        <p:spPr>
          <a:xfrm>
            <a:off x="771727" y="1361872"/>
            <a:ext cx="10972801" cy="5214025"/>
          </a:xfrm>
        </p:spPr>
        <p:txBody>
          <a:bodyPr>
            <a:noAutofit/>
          </a:bodyPr>
          <a:lstStyle/>
          <a:p>
            <a:r>
              <a:rPr lang="zh-TW" altLang="zh-TW" sz="2800" dirty="0"/>
              <a:t>水向下滲時，遇到板結層，會積在那裡</a:t>
            </a:r>
            <a:r>
              <a:rPr lang="zh-TW" altLang="en-US" sz="2800" dirty="0"/>
              <a:t>，後果嚴重。</a:t>
            </a:r>
            <a:endParaRPr lang="zh-TW" altLang="zh-TW" sz="2800" dirty="0"/>
          </a:p>
          <a:p>
            <a:r>
              <a:rPr lang="zh-TW" altLang="zh-TW" sz="2800" dirty="0"/>
              <a:t>積水的板結層，氧氣不够，</a:t>
            </a:r>
            <a:r>
              <a:rPr lang="zh-TW" altLang="zh-TW" sz="2800" dirty="0">
                <a:solidFill>
                  <a:srgbClr val="FF0000"/>
                </a:solidFill>
              </a:rPr>
              <a:t>有益的嗜氧微生物</a:t>
            </a:r>
            <a:r>
              <a:rPr lang="zh-TW" altLang="zh-TW" sz="2800" dirty="0"/>
              <a:t>便會</a:t>
            </a:r>
            <a:r>
              <a:rPr lang="zh-TW" altLang="zh-TW" sz="2800" dirty="0">
                <a:solidFill>
                  <a:srgbClr val="FF0000"/>
                </a:solidFill>
              </a:rPr>
              <a:t>睡覺</a:t>
            </a:r>
            <a:r>
              <a:rPr lang="zh-TW" altLang="zh-TW" sz="2800" dirty="0"/>
              <a:t>或</a:t>
            </a:r>
            <a:r>
              <a:rPr lang="zh-TW" altLang="zh-TW" sz="2800" dirty="0">
                <a:solidFill>
                  <a:srgbClr val="FF0000"/>
                </a:solidFill>
              </a:rPr>
              <a:t>死亡</a:t>
            </a:r>
            <a:r>
              <a:rPr lang="zh-TW" altLang="en-US" sz="2800" dirty="0"/>
              <a:t>。</a:t>
            </a:r>
            <a:endParaRPr lang="en-US" altLang="zh-TW" sz="2800" dirty="0"/>
          </a:p>
          <a:p>
            <a:r>
              <a:rPr lang="zh-TW" altLang="zh-TW" sz="2800" dirty="0"/>
              <a:t>要是積水含大量化肥，</a:t>
            </a:r>
            <a:r>
              <a:rPr lang="en-GB" altLang="zh-TW" sz="2800" dirty="0"/>
              <a:t>(</a:t>
            </a:r>
            <a:r>
              <a:rPr lang="zh-TW" altLang="zh-TW" sz="2800" dirty="0"/>
              <a:t>通常加進土壤裡去的無機化肥會流失</a:t>
            </a:r>
            <a:r>
              <a:rPr lang="en-GB" altLang="zh-TW" sz="2800" dirty="0"/>
              <a:t>80%)</a:t>
            </a:r>
            <a:r>
              <a:rPr lang="zh-TW" altLang="zh-TW" sz="2800" dirty="0"/>
              <a:t>，</a:t>
            </a:r>
            <a:r>
              <a:rPr lang="zh-TW" altLang="zh-TW" sz="2800" dirty="0">
                <a:solidFill>
                  <a:srgbClr val="FF0000"/>
                </a:solidFill>
              </a:rPr>
              <a:t>厭氧菌</a:t>
            </a:r>
            <a:r>
              <a:rPr lang="en-GB" altLang="zh-TW" sz="2800" dirty="0"/>
              <a:t>(</a:t>
            </a:r>
            <a:r>
              <a:rPr lang="zh-TW" altLang="zh-TW" sz="2800" dirty="0"/>
              <a:t>多是壞蛋病害菌</a:t>
            </a:r>
            <a:r>
              <a:rPr lang="en-GB" altLang="zh-TW" sz="2800" dirty="0"/>
              <a:t>)</a:t>
            </a:r>
            <a:r>
              <a:rPr lang="zh-TW" altLang="zh-TW" sz="2800" dirty="0">
                <a:solidFill>
                  <a:srgbClr val="FF0000"/>
                </a:solidFill>
              </a:rPr>
              <a:t>快速滋生</a:t>
            </a:r>
            <a:r>
              <a:rPr lang="zh-TW" altLang="zh-TW" sz="2800" dirty="0"/>
              <a:t>，</a:t>
            </a:r>
            <a:r>
              <a:rPr lang="zh-TW" altLang="zh-TW" sz="2800" dirty="0">
                <a:solidFill>
                  <a:srgbClr val="FF0000"/>
                </a:solidFill>
              </a:rPr>
              <a:t>植物</a:t>
            </a:r>
            <a:r>
              <a:rPr lang="zh-TW" altLang="en-US" sz="2800" dirty="0">
                <a:solidFill>
                  <a:srgbClr val="FF0000"/>
                </a:solidFill>
              </a:rPr>
              <a:t>便</a:t>
            </a:r>
            <a:r>
              <a:rPr lang="zh-TW" altLang="zh-TW" sz="2800" dirty="0">
                <a:solidFill>
                  <a:srgbClr val="FF0000"/>
                </a:solidFill>
              </a:rPr>
              <a:t>生病</a:t>
            </a:r>
            <a:r>
              <a:rPr lang="zh-TW" altLang="zh-TW" sz="2800" dirty="0"/>
              <a:t>，</a:t>
            </a:r>
            <a:r>
              <a:rPr lang="en-GB" altLang="zh-TW" sz="2800" dirty="0"/>
              <a:t>(</a:t>
            </a:r>
            <a:r>
              <a:rPr lang="zh-TW" altLang="zh-TW" sz="2800" dirty="0"/>
              <a:t>厭氧菌滋生會降低土壤的</a:t>
            </a:r>
            <a:r>
              <a:rPr lang="en-GB" altLang="zh-TW" sz="2800" dirty="0"/>
              <a:t>pH</a:t>
            </a:r>
            <a:r>
              <a:rPr lang="zh-TW" altLang="zh-TW" sz="2800" dirty="0"/>
              <a:t>，土壤的</a:t>
            </a:r>
            <a:r>
              <a:rPr lang="en-GB" altLang="zh-TW" sz="2800" dirty="0"/>
              <a:t>pH</a:t>
            </a:r>
            <a:r>
              <a:rPr lang="zh-TW" altLang="zh-TW" sz="2800" dirty="0"/>
              <a:t>降到低於</a:t>
            </a:r>
            <a:r>
              <a:rPr lang="en-GB" altLang="zh-TW" sz="2800" dirty="0"/>
              <a:t>5.5</a:t>
            </a:r>
            <a:r>
              <a:rPr lang="zh-TW" altLang="zh-TW" sz="2800" dirty="0"/>
              <a:t>時，沒有植物能生存</a:t>
            </a:r>
            <a:r>
              <a:rPr lang="en-GB" altLang="zh-TW" sz="2800" dirty="0"/>
              <a:t>)</a:t>
            </a:r>
          </a:p>
          <a:p>
            <a:r>
              <a:rPr lang="zh-TW" altLang="zh-TW" sz="2800" dirty="0">
                <a:solidFill>
                  <a:srgbClr val="FF0000"/>
                </a:solidFill>
              </a:rPr>
              <a:t>厭氧菌</a:t>
            </a:r>
            <a:r>
              <a:rPr lang="zh-TW" altLang="zh-TW" sz="2800" dirty="0"/>
              <a:t>還會將土壤裡</a:t>
            </a:r>
            <a:r>
              <a:rPr lang="zh-TW" altLang="zh-TW" sz="2800" dirty="0">
                <a:solidFill>
                  <a:srgbClr val="FF0000"/>
                </a:solidFill>
              </a:rPr>
              <a:t>能溶於水的無機礦物</a:t>
            </a:r>
            <a:r>
              <a:rPr lang="zh-TW" altLang="zh-TW" sz="2800" dirty="0"/>
              <a:t>裡的氧置換為氫，</a:t>
            </a:r>
            <a:r>
              <a:rPr lang="zh-TW" altLang="zh-TW" sz="2800" dirty="0">
                <a:solidFill>
                  <a:srgbClr val="FF0000"/>
                </a:solidFill>
              </a:rPr>
              <a:t>變成氣體逃到大氣</a:t>
            </a:r>
            <a:r>
              <a:rPr lang="zh-TW" altLang="zh-TW" sz="2800" dirty="0"/>
              <a:t>去。</a:t>
            </a:r>
            <a:r>
              <a:rPr lang="zh-TW" altLang="en-US" sz="2800" dirty="0"/>
              <a:t>土壤失去營養，便慢慢</a:t>
            </a:r>
            <a:r>
              <a:rPr lang="zh-TW" altLang="zh-TW" sz="2800" dirty="0"/>
              <a:t>變成沒有生產能力的</a:t>
            </a:r>
            <a:r>
              <a:rPr lang="zh-TW" altLang="zh-TW" sz="2800" dirty="0">
                <a:solidFill>
                  <a:srgbClr val="FF0000"/>
                </a:solidFill>
              </a:rPr>
              <a:t>穢土</a:t>
            </a:r>
            <a:r>
              <a:rPr lang="zh-TW" altLang="en-US" sz="2800" dirty="0"/>
              <a:t>，祇會長出沒有營養價值的野草。逃走的</a:t>
            </a:r>
            <a:r>
              <a:rPr lang="zh-TW" altLang="zh-TW" sz="2800" dirty="0"/>
              <a:t>氣體都有易於辨認的氣味或顏色。</a:t>
            </a:r>
            <a:endParaRPr lang="en-US" altLang="zh-TW" sz="2800" dirty="0"/>
          </a:p>
          <a:p>
            <a:r>
              <a:rPr lang="zh-TW" altLang="zh-TW" sz="2800" dirty="0"/>
              <a:t>這是</a:t>
            </a:r>
            <a:r>
              <a:rPr lang="zh-TW" altLang="zh-TW" sz="4000" b="1" dirty="0"/>
              <a:t>全球</a:t>
            </a:r>
            <a:r>
              <a:rPr lang="zh-TW" altLang="zh-TW" sz="4000" b="1" dirty="0">
                <a:solidFill>
                  <a:srgbClr val="FF0000"/>
                </a:solidFill>
              </a:rPr>
              <a:t>耕地</a:t>
            </a:r>
            <a:r>
              <a:rPr lang="zh-TW" altLang="zh-TW" sz="4000" b="1" dirty="0"/>
              <a:t>在</a:t>
            </a:r>
            <a:r>
              <a:rPr lang="zh-TW" altLang="zh-TW" sz="4000" b="1" dirty="0">
                <a:solidFill>
                  <a:srgbClr val="FF0000"/>
                </a:solidFill>
              </a:rPr>
              <a:t>持續喪失生產力</a:t>
            </a:r>
            <a:r>
              <a:rPr lang="zh-TW" altLang="zh-TW" sz="2800" dirty="0"/>
              <a:t>的主因之一。</a:t>
            </a:r>
          </a:p>
          <a:p>
            <a:endParaRPr lang="zh-TW" altLang="en-US" sz="2800" dirty="0"/>
          </a:p>
        </p:txBody>
      </p:sp>
    </p:spTree>
    <p:extLst>
      <p:ext uri="{BB962C8B-B14F-4D97-AF65-F5344CB8AC3E}">
        <p14:creationId xmlns:p14="http://schemas.microsoft.com/office/powerpoint/2010/main" val="740029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76919" y="583660"/>
            <a:ext cx="9727693" cy="700391"/>
          </a:xfrm>
        </p:spPr>
        <p:txBody>
          <a:bodyPr>
            <a:noAutofit/>
          </a:bodyPr>
          <a:lstStyle/>
          <a:p>
            <a:r>
              <a:rPr lang="zh-TW" altLang="zh-TW" sz="4000" b="1" dirty="0"/>
              <a:t>土壤板結</a:t>
            </a:r>
            <a:r>
              <a:rPr lang="zh-TW" altLang="en-US" sz="4000" b="1" dirty="0"/>
              <a:t>另一個嚴重</a:t>
            </a:r>
            <a:r>
              <a:rPr lang="zh-TW" altLang="zh-TW" sz="4000" b="1" dirty="0"/>
              <a:t>後果</a:t>
            </a:r>
            <a:endParaRPr lang="zh-TW" altLang="en-US" sz="4000" b="1" dirty="0"/>
          </a:p>
        </p:txBody>
      </p:sp>
      <p:sp>
        <p:nvSpPr>
          <p:cNvPr id="3" name="內容版面配置區 2"/>
          <p:cNvSpPr>
            <a:spLocks noGrp="1"/>
          </p:cNvSpPr>
          <p:nvPr>
            <p:ph idx="1"/>
          </p:nvPr>
        </p:nvSpPr>
        <p:spPr>
          <a:xfrm>
            <a:off x="596630" y="1556426"/>
            <a:ext cx="10907982" cy="4656306"/>
          </a:xfrm>
        </p:spPr>
        <p:txBody>
          <a:bodyPr>
            <a:normAutofit/>
          </a:bodyPr>
          <a:lstStyle/>
          <a:p>
            <a:r>
              <a:rPr lang="zh-TW" altLang="zh-TW" sz="3200" dirty="0"/>
              <a:t>地球的表面不是到處都是平原。</a:t>
            </a:r>
            <a:endParaRPr lang="en-US" altLang="zh-TW" sz="3200" dirty="0"/>
          </a:p>
          <a:p>
            <a:r>
              <a:rPr lang="zh-TW" altLang="zh-TW" sz="3200" dirty="0"/>
              <a:t>大面積的板結層在</a:t>
            </a:r>
            <a:r>
              <a:rPr lang="zh-TW" altLang="zh-TW" sz="3200" dirty="0">
                <a:solidFill>
                  <a:srgbClr val="FF0000"/>
                </a:solidFill>
              </a:rPr>
              <a:t>坡土</a:t>
            </a:r>
            <a:r>
              <a:rPr lang="zh-TW" altLang="zh-TW" sz="3200" dirty="0"/>
              <a:t>上，某次或某年雨水量特多，板結層以上的土壤便會突然連泥帶水一併向下游崩圍，這就是泥石流</a:t>
            </a:r>
            <a:r>
              <a:rPr lang="zh-TW" altLang="en-US" sz="3200" dirty="0"/>
              <a:t>、</a:t>
            </a:r>
            <a:r>
              <a:rPr lang="zh-TW" altLang="zh-TW" sz="3200" dirty="0">
                <a:solidFill>
                  <a:srgbClr val="FF0000"/>
                </a:solidFill>
              </a:rPr>
              <a:t>水侵蝕</a:t>
            </a:r>
            <a:r>
              <a:rPr lang="zh-TW" altLang="en-US" sz="3200" dirty="0">
                <a:solidFill>
                  <a:srgbClr val="FF0000"/>
                </a:solidFill>
              </a:rPr>
              <a:t>或水土流失</a:t>
            </a:r>
            <a:r>
              <a:rPr lang="zh-TW" altLang="zh-TW" sz="3200" dirty="0"/>
              <a:t>。</a:t>
            </a:r>
            <a:endParaRPr lang="en-US" altLang="zh-TW" sz="3200" dirty="0"/>
          </a:p>
          <a:p>
            <a:r>
              <a:rPr lang="zh-TW" altLang="en-US" sz="3200" dirty="0"/>
              <a:t>這</a:t>
            </a:r>
            <a:r>
              <a:rPr lang="zh-TW" altLang="zh-TW" sz="3200" dirty="0"/>
              <a:t>也是</a:t>
            </a:r>
            <a:r>
              <a:rPr lang="zh-TW" altLang="zh-TW" sz="4000" b="1" dirty="0">
                <a:solidFill>
                  <a:srgbClr val="FF0000"/>
                </a:solidFill>
              </a:rPr>
              <a:t>全球每年</a:t>
            </a:r>
            <a:r>
              <a:rPr lang="zh-TW" altLang="zh-TW" sz="4000" b="1" dirty="0"/>
              <a:t>持續</a:t>
            </a:r>
            <a:r>
              <a:rPr lang="zh-TW" altLang="zh-TW" sz="4000" b="1" dirty="0">
                <a:solidFill>
                  <a:srgbClr val="FF0000"/>
                </a:solidFill>
              </a:rPr>
              <a:t>損失</a:t>
            </a:r>
            <a:r>
              <a:rPr lang="zh-TW" altLang="zh-TW" sz="4000" b="1" dirty="0"/>
              <a:t>有生產力的</a:t>
            </a:r>
            <a:r>
              <a:rPr lang="zh-TW" altLang="zh-TW" sz="4000" b="1" dirty="0">
                <a:solidFill>
                  <a:srgbClr val="FF0000"/>
                </a:solidFill>
              </a:rPr>
              <a:t>表土</a:t>
            </a:r>
            <a:r>
              <a:rPr lang="zh-TW" altLang="zh-TW" sz="3200" dirty="0"/>
              <a:t>主因之一。</a:t>
            </a:r>
          </a:p>
        </p:txBody>
      </p:sp>
      <p:pic>
        <p:nvPicPr>
          <p:cNvPr id="4" name="圖片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69052" y="112735"/>
            <a:ext cx="2855933" cy="814192"/>
          </a:xfrm>
          <a:prstGeom prst="rect">
            <a:avLst/>
          </a:prstGeom>
        </p:spPr>
      </p:pic>
    </p:spTree>
    <p:extLst>
      <p:ext uri="{BB962C8B-B14F-4D97-AF65-F5344CB8AC3E}">
        <p14:creationId xmlns:p14="http://schemas.microsoft.com/office/powerpoint/2010/main" val="2804568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40733" y="531779"/>
            <a:ext cx="10214042" cy="881974"/>
          </a:xfrm>
        </p:spPr>
        <p:txBody>
          <a:bodyPr>
            <a:normAutofit/>
          </a:bodyPr>
          <a:lstStyle/>
          <a:p>
            <a:r>
              <a:rPr lang="zh-TW" altLang="zh-TW" sz="4000" b="1" dirty="0"/>
              <a:t>但好端端的土壤裡的微生物為甚麼會不見了？</a:t>
            </a:r>
            <a:endParaRPr lang="zh-TW" altLang="en-US" sz="4000" b="1" dirty="0"/>
          </a:p>
        </p:txBody>
      </p:sp>
      <p:sp>
        <p:nvSpPr>
          <p:cNvPr id="3" name="內容版面配置區 2"/>
          <p:cNvSpPr>
            <a:spLocks noGrp="1"/>
          </p:cNvSpPr>
          <p:nvPr>
            <p:ph idx="1"/>
          </p:nvPr>
        </p:nvSpPr>
        <p:spPr>
          <a:xfrm>
            <a:off x="1089498" y="1556426"/>
            <a:ext cx="10298349" cy="4682246"/>
          </a:xfrm>
        </p:spPr>
        <p:txBody>
          <a:bodyPr>
            <a:normAutofit/>
          </a:bodyPr>
          <a:lstStyle/>
          <a:p>
            <a:r>
              <a:rPr lang="zh-TW" altLang="zh-TW" sz="3600" dirty="0"/>
              <a:t>自一萬年前人類</a:t>
            </a:r>
            <a:r>
              <a:rPr lang="zh-TW" altLang="en-US" sz="3600" dirty="0"/>
              <a:t>為農耕</a:t>
            </a:r>
            <a:r>
              <a:rPr lang="zh-TW" altLang="zh-TW" sz="3600" dirty="0"/>
              <a:t>開始砍伐森林，燒毁草原開始，</a:t>
            </a:r>
            <a:r>
              <a:rPr lang="zh-TW" altLang="zh-TW" sz="4000" b="1" dirty="0">
                <a:solidFill>
                  <a:srgbClr val="FF0000"/>
                </a:solidFill>
              </a:rPr>
              <a:t>裸露的土地</a:t>
            </a:r>
            <a:r>
              <a:rPr lang="zh-TW" altLang="zh-TW" sz="3600" dirty="0"/>
              <a:t>便沒有了植被將食物送到土壤裡去，飼養這些微生物，土壤慢慢變成</a:t>
            </a:r>
            <a:r>
              <a:rPr lang="zh-TW" altLang="zh-TW" sz="3600" dirty="0">
                <a:solidFill>
                  <a:srgbClr val="FF0000"/>
                </a:solidFill>
              </a:rPr>
              <a:t>塵土</a:t>
            </a:r>
            <a:r>
              <a:rPr lang="zh-TW" altLang="zh-TW" sz="3600" dirty="0"/>
              <a:t>。</a:t>
            </a:r>
            <a:endParaRPr lang="en-US" altLang="zh-TW" sz="3600" dirty="0"/>
          </a:p>
          <a:p>
            <a:r>
              <a:rPr lang="zh-TW" altLang="zh-TW" sz="3600" dirty="0"/>
              <a:t>在乾旱地方，便</a:t>
            </a:r>
            <a:r>
              <a:rPr lang="zh-TW" altLang="en-US" sz="3600" dirty="0"/>
              <a:t>容易</a:t>
            </a:r>
            <a:r>
              <a:rPr lang="zh-TW" altLang="zh-TW" sz="3600" dirty="0"/>
              <a:t>退化為沒有了生產力的荒漠，像烏蘭布和這二千年由農墾地變成</a:t>
            </a:r>
            <a:r>
              <a:rPr lang="zh-TW" altLang="zh-TW" sz="3600" dirty="0">
                <a:solidFill>
                  <a:srgbClr val="FF0000"/>
                </a:solidFill>
              </a:rPr>
              <a:t>沙漠</a:t>
            </a:r>
            <a:r>
              <a:rPr lang="zh-TW" altLang="zh-TW" sz="3600" dirty="0"/>
              <a:t>一樣。</a:t>
            </a:r>
            <a:endParaRPr lang="en-US" altLang="zh-TW" sz="3600" dirty="0"/>
          </a:p>
          <a:p>
            <a:r>
              <a:rPr lang="zh-TW" altLang="en-US" sz="3600" dirty="0"/>
              <a:t>現在每年</a:t>
            </a:r>
            <a:r>
              <a:rPr lang="zh-TW" altLang="en-US" sz="4000" b="1" dirty="0">
                <a:solidFill>
                  <a:srgbClr val="FF0000"/>
                </a:solidFill>
              </a:rPr>
              <a:t>全球</a:t>
            </a:r>
            <a:r>
              <a:rPr lang="zh-TW" altLang="en-US" sz="4000" b="1" dirty="0"/>
              <a:t>因</a:t>
            </a:r>
            <a:r>
              <a:rPr lang="zh-TW" altLang="en-US" sz="4000" b="1" dirty="0">
                <a:solidFill>
                  <a:srgbClr val="FF0000"/>
                </a:solidFill>
              </a:rPr>
              <a:t>荒漠化</a:t>
            </a:r>
            <a:r>
              <a:rPr lang="zh-TW" altLang="en-US" sz="4000" b="1" dirty="0"/>
              <a:t>而損失的土地</a:t>
            </a:r>
            <a:r>
              <a:rPr lang="zh-TW" altLang="en-US" sz="3600" dirty="0"/>
              <a:t>大概有三個瑞士那麼大。</a:t>
            </a:r>
            <a:endParaRPr lang="zh-TW" altLang="zh-TW" sz="3600" dirty="0"/>
          </a:p>
        </p:txBody>
      </p:sp>
    </p:spTree>
    <p:extLst>
      <p:ext uri="{BB962C8B-B14F-4D97-AF65-F5344CB8AC3E}">
        <p14:creationId xmlns:p14="http://schemas.microsoft.com/office/powerpoint/2010/main" val="89545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18554" y="363166"/>
            <a:ext cx="9786060" cy="830094"/>
          </a:xfrm>
        </p:spPr>
        <p:txBody>
          <a:bodyPr>
            <a:normAutofit/>
          </a:bodyPr>
          <a:lstStyle/>
          <a:p>
            <a:r>
              <a:rPr lang="zh-TW" altLang="zh-TW" sz="4800" b="1" dirty="0"/>
              <a:t>二次大戰後</a:t>
            </a:r>
            <a:endParaRPr lang="zh-TW" altLang="en-US" sz="4800" b="1" dirty="0"/>
          </a:p>
        </p:txBody>
      </p:sp>
      <p:sp>
        <p:nvSpPr>
          <p:cNvPr id="3" name="內容版面配置區 2"/>
          <p:cNvSpPr>
            <a:spLocks noGrp="1"/>
          </p:cNvSpPr>
          <p:nvPr>
            <p:ph idx="1"/>
          </p:nvPr>
        </p:nvSpPr>
        <p:spPr>
          <a:xfrm>
            <a:off x="791183" y="1284051"/>
            <a:ext cx="10862553" cy="5343728"/>
          </a:xfrm>
        </p:spPr>
        <p:txBody>
          <a:bodyPr>
            <a:normAutofit lnSpcReduction="10000"/>
          </a:bodyPr>
          <a:lstStyle/>
          <a:p>
            <a:r>
              <a:rPr lang="zh-TW" altLang="en-US" sz="2800" dirty="0"/>
              <a:t>席捲全球的</a:t>
            </a:r>
            <a:r>
              <a:rPr lang="zh-TW" altLang="zh-TW" sz="4000" b="1" dirty="0">
                <a:solidFill>
                  <a:srgbClr val="FF0000"/>
                </a:solidFill>
              </a:rPr>
              <a:t>化肥農藥</a:t>
            </a:r>
            <a:r>
              <a:rPr lang="zh-TW" altLang="en-US" sz="2800" dirty="0"/>
              <a:t>的</a:t>
            </a:r>
            <a:r>
              <a:rPr lang="zh-TW" altLang="zh-TW" sz="2800" dirty="0"/>
              <a:t>農耕，大面積地將土壤微生物的生存空間摧毁了</a:t>
            </a:r>
            <a:r>
              <a:rPr lang="zh-TW" altLang="en-US" sz="2800" dirty="0"/>
              <a:t>，土壤便變得板結。結果是</a:t>
            </a:r>
            <a:r>
              <a:rPr lang="zh-TW" altLang="en-US" sz="2800" dirty="0">
                <a:solidFill>
                  <a:srgbClr val="FF0000"/>
                </a:solidFill>
              </a:rPr>
              <a:t>挖土機愈趨大型、化肥愈用愈多、農藥愈用愈重</a:t>
            </a:r>
            <a:r>
              <a:rPr lang="zh-TW" altLang="en-US" sz="2800" dirty="0"/>
              <a:t>，但土壤生產力持續下降。</a:t>
            </a:r>
            <a:r>
              <a:rPr lang="zh-TW" altLang="en-US" sz="2800" dirty="0">
                <a:solidFill>
                  <a:srgbClr val="FF0000"/>
                </a:solidFill>
              </a:rPr>
              <a:t>農產品</a:t>
            </a:r>
            <a:r>
              <a:rPr lang="zh-TW" altLang="en-US" sz="2800" dirty="0"/>
              <a:t>開始出現</a:t>
            </a:r>
            <a:r>
              <a:rPr lang="zh-TW" altLang="en-US" sz="2800" dirty="0">
                <a:solidFill>
                  <a:srgbClr val="FF0000"/>
                </a:solidFill>
              </a:rPr>
              <a:t>安全</a:t>
            </a:r>
            <a:r>
              <a:rPr lang="zh-TW" altLang="en-US" sz="2800" dirty="0"/>
              <a:t>問題。</a:t>
            </a:r>
            <a:endParaRPr lang="en-US" altLang="zh-TW" sz="2800" dirty="0"/>
          </a:p>
          <a:p>
            <a:r>
              <a:rPr lang="zh-TW" altLang="zh-TW" sz="2800" dirty="0"/>
              <a:t>這是近年</a:t>
            </a:r>
            <a:r>
              <a:rPr lang="zh-TW" altLang="zh-TW" sz="2800" dirty="0">
                <a:solidFill>
                  <a:srgbClr val="FF0000"/>
                </a:solidFill>
              </a:rPr>
              <a:t>發達國家</a:t>
            </a:r>
            <a:r>
              <a:rPr lang="zh-TW" altLang="zh-TW" sz="2800" dirty="0"/>
              <a:t>的</a:t>
            </a:r>
            <a:r>
              <a:rPr lang="zh-TW" altLang="zh-TW" sz="2800" dirty="0">
                <a:solidFill>
                  <a:srgbClr val="FF0000"/>
                </a:solidFill>
              </a:rPr>
              <a:t>耕地</a:t>
            </a:r>
            <a:r>
              <a:rPr lang="zh-TW" altLang="zh-TW" sz="2800" dirty="0"/>
              <a:t>呈現嚴重</a:t>
            </a:r>
            <a:r>
              <a:rPr lang="zh-TW" altLang="en-US" sz="2800" dirty="0">
                <a:solidFill>
                  <a:srgbClr val="FF0000"/>
                </a:solidFill>
              </a:rPr>
              <a:t>肥力下降</a:t>
            </a:r>
            <a:r>
              <a:rPr lang="zh-TW" altLang="zh-TW" sz="2800" dirty="0"/>
              <a:t>的主因。</a:t>
            </a:r>
            <a:endParaRPr lang="en-US" altLang="zh-TW" sz="2800" dirty="0"/>
          </a:p>
          <a:p>
            <a:r>
              <a:rPr lang="zh-TW" altLang="zh-TW" sz="2800" dirty="0"/>
              <a:t>有科學家估計全球有生產力的</a:t>
            </a:r>
            <a:r>
              <a:rPr lang="zh-TW" altLang="zh-TW" sz="3200" b="1" dirty="0">
                <a:solidFill>
                  <a:srgbClr val="FF0000"/>
                </a:solidFill>
              </a:rPr>
              <a:t>表土將於六十年後耗損盡</a:t>
            </a:r>
            <a:r>
              <a:rPr lang="zh-TW" altLang="zh-TW" sz="2800" dirty="0"/>
              <a:t>，直接危害下一代的</a:t>
            </a:r>
            <a:r>
              <a:rPr lang="zh-TW" altLang="zh-TW" sz="2800" dirty="0">
                <a:solidFill>
                  <a:srgbClr val="FF0000"/>
                </a:solidFill>
              </a:rPr>
              <a:t>糧食安全</a:t>
            </a:r>
            <a:r>
              <a:rPr lang="zh-TW" altLang="en-US" sz="2800" dirty="0"/>
              <a:t>。</a:t>
            </a:r>
            <a:endParaRPr lang="en-US" altLang="zh-TW" sz="2800" dirty="0"/>
          </a:p>
          <a:p>
            <a:r>
              <a:rPr lang="zh-TW" altLang="en-US" sz="2800" dirty="0"/>
              <a:t>有些有識之士開始鼓吹</a:t>
            </a:r>
            <a:r>
              <a:rPr lang="zh-TW" altLang="en-US" sz="2800" dirty="0">
                <a:solidFill>
                  <a:srgbClr val="FF0000"/>
                </a:solidFill>
              </a:rPr>
              <a:t>有機耕種或永續耕種</a:t>
            </a:r>
            <a:r>
              <a:rPr lang="zh-TW" altLang="en-US" sz="2800" dirty="0"/>
              <a:t>，希望能善待土地，持續生產無公害農作物。但覺醒的市民還是不多。</a:t>
            </a:r>
            <a:endParaRPr lang="en-US" altLang="zh-TW" sz="2800" dirty="0"/>
          </a:p>
          <a:p>
            <a:r>
              <a:rPr lang="zh-TW" altLang="zh-TW" sz="2800" dirty="0"/>
              <a:t>所以聯合國要將</a:t>
            </a:r>
            <a:r>
              <a:rPr lang="en-GB" altLang="zh-TW" sz="3200" b="1" dirty="0">
                <a:solidFill>
                  <a:srgbClr val="FF0000"/>
                </a:solidFill>
              </a:rPr>
              <a:t>2015</a:t>
            </a:r>
            <a:r>
              <a:rPr lang="zh-TW" altLang="zh-TW" sz="3200" b="1" dirty="0">
                <a:solidFill>
                  <a:srgbClr val="FF0000"/>
                </a:solidFill>
              </a:rPr>
              <a:t>年定為國際土壤年</a:t>
            </a:r>
            <a:r>
              <a:rPr lang="zh-TW" altLang="zh-TW" sz="2800" dirty="0"/>
              <a:t>，希望公眾能</a:t>
            </a:r>
            <a:r>
              <a:rPr lang="zh-TW" altLang="zh-TW" sz="2800" dirty="0">
                <a:solidFill>
                  <a:srgbClr val="FF0000"/>
                </a:solidFill>
              </a:rPr>
              <a:t>正視健康土壤的重要性</a:t>
            </a:r>
            <a:r>
              <a:rPr lang="zh-TW" altLang="zh-TW" sz="2800" dirty="0"/>
              <a:t>。</a:t>
            </a:r>
          </a:p>
          <a:p>
            <a:endParaRPr lang="zh-TW" altLang="en-US" sz="2800" dirty="0"/>
          </a:p>
        </p:txBody>
      </p:sp>
    </p:spTree>
    <p:extLst>
      <p:ext uri="{BB962C8B-B14F-4D97-AF65-F5344CB8AC3E}">
        <p14:creationId xmlns:p14="http://schemas.microsoft.com/office/powerpoint/2010/main" val="1072325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79643" y="201038"/>
            <a:ext cx="10246468" cy="1290536"/>
          </a:xfrm>
        </p:spPr>
        <p:txBody>
          <a:bodyPr>
            <a:noAutofit/>
          </a:bodyPr>
          <a:lstStyle/>
          <a:p>
            <a:r>
              <a:rPr lang="zh-TW" altLang="en-US" b="1" dirty="0"/>
              <a:t>更少為人知的：</a:t>
            </a:r>
            <a:br>
              <a:rPr lang="en-US" altLang="zh-TW" b="1" dirty="0"/>
            </a:br>
            <a:r>
              <a:rPr lang="zh-TW" altLang="zh-TW" b="1" dirty="0"/>
              <a:t>九成自然界的多年生植物根部，都</a:t>
            </a:r>
            <a:r>
              <a:rPr lang="zh-TW" altLang="en-US" b="1" dirty="0"/>
              <a:t>有</a:t>
            </a:r>
            <a:r>
              <a:rPr lang="zh-TW" altLang="zh-TW" b="1" dirty="0">
                <a:solidFill>
                  <a:srgbClr val="FF0000"/>
                </a:solidFill>
              </a:rPr>
              <a:t>菌根真菌</a:t>
            </a:r>
            <a:r>
              <a:rPr lang="zh-TW" altLang="en-US" b="1" dirty="0"/>
              <a:t>寄殖</a:t>
            </a:r>
          </a:p>
        </p:txBody>
      </p:sp>
      <p:sp>
        <p:nvSpPr>
          <p:cNvPr id="3" name="內容版面配置區 2"/>
          <p:cNvSpPr>
            <a:spLocks noGrp="1"/>
          </p:cNvSpPr>
          <p:nvPr>
            <p:ph idx="1"/>
          </p:nvPr>
        </p:nvSpPr>
        <p:spPr>
          <a:xfrm>
            <a:off x="629055" y="1491575"/>
            <a:ext cx="11037651" cy="5136204"/>
          </a:xfrm>
        </p:spPr>
        <p:txBody>
          <a:bodyPr>
            <a:normAutofit lnSpcReduction="10000"/>
          </a:bodyPr>
          <a:lstStyle/>
          <a:p>
            <a:r>
              <a:rPr lang="zh-TW" altLang="en-US" sz="2800" dirty="0"/>
              <a:t>菌根</a:t>
            </a:r>
            <a:r>
              <a:rPr lang="zh-TW" altLang="zh-TW" sz="2800" dirty="0"/>
              <a:t>真菌</a:t>
            </a:r>
            <a:r>
              <a:rPr lang="en-US" altLang="zh-TW" sz="2800" u="sng" dirty="0">
                <a:hlinkClick r:id="rId2"/>
              </a:rPr>
              <a:t>mycorrhizae</a:t>
            </a:r>
            <a:r>
              <a:rPr lang="zh-TW" altLang="zh-TW" sz="2800" dirty="0"/>
              <a:t>能與某些細菌持續地將植物滲到土壤裡去的</a:t>
            </a:r>
            <a:r>
              <a:rPr lang="zh-TW" altLang="zh-TW" sz="2800" dirty="0">
                <a:solidFill>
                  <a:srgbClr val="FF0000"/>
                </a:solidFill>
              </a:rPr>
              <a:t>醣合成為結構非常複雜而穩定</a:t>
            </a:r>
            <a:r>
              <a:rPr lang="zh-TW" altLang="zh-TW" sz="2800" dirty="0"/>
              <a:t>的有機物，稱為</a:t>
            </a:r>
            <a:r>
              <a:rPr lang="zh-TW" altLang="zh-TW" sz="3600" b="1" dirty="0">
                <a:solidFill>
                  <a:srgbClr val="FF0000"/>
                </a:solidFill>
              </a:rPr>
              <a:t>腐殖酸</a:t>
            </a:r>
            <a:r>
              <a:rPr lang="zh-TW" altLang="zh-TW" sz="2800" dirty="0"/>
              <a:t>，有</a:t>
            </a:r>
            <a:r>
              <a:rPr lang="zh-TW" altLang="zh-TW" sz="2800" dirty="0">
                <a:solidFill>
                  <a:srgbClr val="FF0000"/>
                </a:solidFill>
              </a:rPr>
              <a:t>高效吸水能力</a:t>
            </a:r>
            <a:r>
              <a:rPr lang="zh-TW" altLang="zh-TW" sz="2800" dirty="0"/>
              <a:t>，</a:t>
            </a:r>
            <a:r>
              <a:rPr lang="zh-TW" altLang="zh-TW" sz="2800" dirty="0">
                <a:solidFill>
                  <a:srgbClr val="FF0000"/>
                </a:solidFill>
              </a:rPr>
              <a:t>長期將碳藏在地下及保水</a:t>
            </a:r>
            <a:r>
              <a:rPr lang="zh-TW" altLang="zh-TW" sz="2800" dirty="0"/>
              <a:t>，是地球表土能滋養萬物，及大氣碳循環的一個重要環節。</a:t>
            </a:r>
            <a:endParaRPr lang="en-US" altLang="zh-TW" sz="2800" dirty="0"/>
          </a:p>
          <a:p>
            <a:r>
              <a:rPr lang="zh-TW" altLang="en-US" sz="2800" dirty="0"/>
              <a:t>植物靠</a:t>
            </a:r>
            <a:r>
              <a:rPr lang="zh-TW" altLang="zh-TW" sz="2800" dirty="0">
                <a:solidFill>
                  <a:srgbClr val="FF0000"/>
                </a:solidFill>
              </a:rPr>
              <a:t>菌絲</a:t>
            </a:r>
            <a:r>
              <a:rPr lang="zh-TW" altLang="zh-TW" sz="2800" dirty="0"/>
              <a:t>在土壤裡的網絡</a:t>
            </a:r>
            <a:r>
              <a:rPr lang="zh-TW" altLang="en-US" sz="2800" dirty="0"/>
              <a:t>及在</a:t>
            </a:r>
            <a:r>
              <a:rPr lang="zh-TW" altLang="zh-TW" sz="2800" dirty="0"/>
              <a:t>空間發放揮發性</a:t>
            </a:r>
            <a:r>
              <a:rPr lang="zh-TW" altLang="en-US" sz="2800" dirty="0"/>
              <a:t>的</a:t>
            </a:r>
            <a:r>
              <a:rPr lang="zh-TW" altLang="zh-TW" sz="2800" dirty="0"/>
              <a:t>氣體</a:t>
            </a:r>
            <a:r>
              <a:rPr lang="zh-TW" altLang="en-US" sz="2800" dirty="0"/>
              <a:t>，</a:t>
            </a:r>
            <a:r>
              <a:rPr lang="zh-TW" altLang="zh-TW" sz="2800" dirty="0"/>
              <a:t>與其它植物，甚至</a:t>
            </a:r>
            <a:r>
              <a:rPr lang="zh-TW" altLang="en-US" sz="2800" dirty="0"/>
              <a:t>是</a:t>
            </a:r>
            <a:r>
              <a:rPr lang="zh-TW" altLang="zh-TW" sz="2800" dirty="0"/>
              <a:t>其他物種</a:t>
            </a:r>
            <a:r>
              <a:rPr lang="zh-TW" altLang="en-US" sz="2800" dirty="0"/>
              <a:t>，建立</a:t>
            </a:r>
            <a:r>
              <a:rPr lang="zh-TW" altLang="zh-TW" sz="2800" dirty="0">
                <a:solidFill>
                  <a:srgbClr val="FF0000"/>
                </a:solidFill>
              </a:rPr>
              <a:t>複雜的溝通網絡</a:t>
            </a:r>
            <a:r>
              <a:rPr lang="zh-TW" altLang="en-US" sz="2800" dirty="0"/>
              <a:t>，對抵禦病害有</a:t>
            </a:r>
            <a:r>
              <a:rPr lang="zh-TW" altLang="en-US" sz="2800" dirty="0">
                <a:solidFill>
                  <a:srgbClr val="FF0000"/>
                </a:solidFill>
              </a:rPr>
              <a:t>聯防</a:t>
            </a:r>
            <a:r>
              <a:rPr lang="zh-TW" altLang="en-US" sz="2800" dirty="0"/>
              <a:t>作用。但大型單一作物的農耕方式也把自然界植物的這種防衞功能削弱了，唯有不斷加重農藥的毒性。</a:t>
            </a:r>
            <a:endParaRPr lang="en-HK" altLang="zh-TW" sz="2800" dirty="0"/>
          </a:p>
          <a:p>
            <a:r>
              <a:rPr lang="zh-TW" altLang="zh-TW" sz="2800" dirty="0"/>
              <a:t>化肥農藥截斷了植物與微生物間的互</a:t>
            </a:r>
            <a:r>
              <a:rPr lang="zh-TW" altLang="en-US" sz="2800" dirty="0"/>
              <a:t>惠</a:t>
            </a:r>
            <a:r>
              <a:rPr lang="zh-TW" altLang="zh-TW" sz="2800" dirty="0"/>
              <a:t>聯系，菌根真菌的生存空間被握殺了，大自然的碳循環系統便被打亂了。</a:t>
            </a:r>
            <a:r>
              <a:rPr lang="zh-TW" altLang="zh-TW" sz="3200" b="1" dirty="0">
                <a:solidFill>
                  <a:srgbClr val="FF0000"/>
                </a:solidFill>
              </a:rPr>
              <a:t>地球持續暖化</a:t>
            </a:r>
            <a:r>
              <a:rPr lang="zh-TW" altLang="en-US" sz="2800" dirty="0"/>
              <a:t>，</a:t>
            </a:r>
            <a:r>
              <a:rPr lang="zh-TW" altLang="zh-TW" sz="2800" dirty="0"/>
              <a:t>除了</a:t>
            </a:r>
            <a:r>
              <a:rPr lang="zh-TW" altLang="en-US" sz="2800" dirty="0"/>
              <a:t>是因為</a:t>
            </a:r>
            <a:r>
              <a:rPr lang="zh-TW" altLang="zh-TW" sz="2800" dirty="0"/>
              <a:t>近代的化石燃料不斷釋放温室氣體到大氣</a:t>
            </a:r>
            <a:r>
              <a:rPr lang="zh-TW" altLang="en-US" sz="2800" dirty="0"/>
              <a:t>外</a:t>
            </a:r>
            <a:r>
              <a:rPr lang="zh-TW" altLang="zh-TW" sz="2800" dirty="0"/>
              <a:t>，</a:t>
            </a:r>
            <a:r>
              <a:rPr lang="zh-TW" altLang="en-US" sz="2800" dirty="0"/>
              <a:t>菌根</a:t>
            </a:r>
            <a:r>
              <a:rPr lang="zh-TW" altLang="zh-TW" sz="2800" dirty="0"/>
              <a:t>真菌</a:t>
            </a:r>
            <a:r>
              <a:rPr lang="zh-TW" altLang="en-US" sz="2800" dirty="0"/>
              <a:t>將碳變成腐殖酸將碳長期貯</a:t>
            </a:r>
            <a:r>
              <a:rPr lang="zh-TW" altLang="zh-TW" sz="2800" dirty="0"/>
              <a:t>藏在地下</a:t>
            </a:r>
            <a:r>
              <a:rPr lang="zh-TW" altLang="en-US" sz="2800" dirty="0"/>
              <a:t>這能力被削弱，</a:t>
            </a:r>
            <a:r>
              <a:rPr lang="zh-TW" altLang="zh-TW" sz="2800" dirty="0"/>
              <a:t>較少人談及</a:t>
            </a:r>
            <a:r>
              <a:rPr lang="zh-TW" altLang="en-US" sz="2800" dirty="0"/>
              <a:t>注意。</a:t>
            </a:r>
            <a:endParaRPr lang="zh-TW" altLang="zh-TW" sz="2800" dirty="0"/>
          </a:p>
          <a:p>
            <a:endParaRPr lang="zh-TW" altLang="en-US" dirty="0"/>
          </a:p>
        </p:txBody>
      </p:sp>
    </p:spTree>
    <p:extLst>
      <p:ext uri="{BB962C8B-B14F-4D97-AF65-F5344CB8AC3E}">
        <p14:creationId xmlns:p14="http://schemas.microsoft.com/office/powerpoint/2010/main" val="3737248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14791" y="350196"/>
            <a:ext cx="9889822" cy="1554804"/>
          </a:xfrm>
        </p:spPr>
        <p:txBody>
          <a:bodyPr>
            <a:noAutofit/>
          </a:bodyPr>
          <a:lstStyle/>
          <a:p>
            <a:r>
              <a:rPr lang="zh-TW" altLang="zh-TW" b="1" dirty="0"/>
              <a:t>但是科學家不是說因為植物的根部祇能吸收能溶於水的氮、磷、硫等無機鹽，才用化學方法製造這麼多化肥，讓植物能增產嗎？</a:t>
            </a:r>
            <a:endParaRPr lang="zh-TW" altLang="en-US" b="1" dirty="0"/>
          </a:p>
        </p:txBody>
      </p:sp>
      <p:sp>
        <p:nvSpPr>
          <p:cNvPr id="3" name="內容版面配置區 2"/>
          <p:cNvSpPr>
            <a:spLocks noGrp="1"/>
          </p:cNvSpPr>
          <p:nvPr>
            <p:ph idx="1"/>
          </p:nvPr>
        </p:nvSpPr>
        <p:spPr>
          <a:xfrm>
            <a:off x="499353" y="2159540"/>
            <a:ext cx="11335966" cy="4474724"/>
          </a:xfrm>
        </p:spPr>
        <p:txBody>
          <a:bodyPr>
            <a:normAutofit fontScale="92500"/>
          </a:bodyPr>
          <a:lstStyle/>
          <a:p>
            <a:r>
              <a:rPr lang="zh-TW" altLang="zh-TW" sz="2800" dirty="0"/>
              <a:t>這就是大自然的吊詭。</a:t>
            </a:r>
            <a:endParaRPr lang="en-US" altLang="zh-TW" sz="2800" dirty="0"/>
          </a:p>
          <a:p>
            <a:r>
              <a:rPr lang="zh-TW" altLang="en-US" sz="2800" dirty="0"/>
              <a:t>這是</a:t>
            </a:r>
            <a:r>
              <a:rPr lang="en-US" altLang="zh-TW" sz="2800" dirty="0"/>
              <a:t>1986</a:t>
            </a:r>
            <a:r>
              <a:rPr lang="zh-TW" altLang="zh-TW" sz="2800" dirty="0"/>
              <a:t>年前</a:t>
            </a:r>
            <a:r>
              <a:rPr lang="zh-TW" altLang="en-US" sz="2800" dirty="0"/>
              <a:t>，</a:t>
            </a:r>
            <a:r>
              <a:rPr lang="zh-TW" altLang="zh-TW" sz="2800" dirty="0"/>
              <a:t>科學家對植物</a:t>
            </a:r>
            <a:r>
              <a:rPr lang="zh-TW" altLang="en-US" sz="2800" dirty="0"/>
              <a:t>如何吸收</a:t>
            </a:r>
            <a:r>
              <a:rPr lang="zh-TW" altLang="zh-TW" sz="2800" dirty="0"/>
              <a:t>營養</a:t>
            </a:r>
            <a:r>
              <a:rPr lang="zh-TW" altLang="en-US" sz="2800" dirty="0"/>
              <a:t>的理解</a:t>
            </a:r>
            <a:r>
              <a:rPr lang="zh-TW" altLang="zh-TW" sz="2800" dirty="0"/>
              <a:t>。</a:t>
            </a:r>
            <a:r>
              <a:rPr lang="zh-TW" altLang="en-US" sz="3200" b="1" dirty="0">
                <a:solidFill>
                  <a:srgbClr val="00B050"/>
                </a:solidFill>
              </a:rPr>
              <a:t>綠</a:t>
            </a:r>
            <a:r>
              <a:rPr lang="zh-TW" altLang="zh-TW" sz="3200" b="1" dirty="0">
                <a:solidFill>
                  <a:srgbClr val="00B050"/>
                </a:solidFill>
              </a:rPr>
              <a:t>色革命</a:t>
            </a:r>
            <a:r>
              <a:rPr lang="zh-TW" altLang="zh-TW" sz="2800" dirty="0"/>
              <a:t>真的</a:t>
            </a:r>
            <a:r>
              <a:rPr lang="zh-TW" altLang="en-US" sz="2800" dirty="0"/>
              <a:t>因為這樣，</a:t>
            </a:r>
            <a:r>
              <a:rPr lang="zh-TW" altLang="zh-TW" sz="2800" dirty="0"/>
              <a:t>帶來</a:t>
            </a:r>
            <a:r>
              <a:rPr lang="zh-TW" altLang="en-US" sz="2800" dirty="0"/>
              <a:t>了</a:t>
            </a:r>
            <a:r>
              <a:rPr lang="zh-TW" altLang="zh-TW" sz="2800" dirty="0"/>
              <a:t>農作物的</a:t>
            </a:r>
            <a:r>
              <a:rPr lang="zh-TW" altLang="en-US" sz="3500" b="1" dirty="0">
                <a:solidFill>
                  <a:schemeClr val="accent2">
                    <a:lumMod val="75000"/>
                  </a:schemeClr>
                </a:solidFill>
              </a:rPr>
              <a:t>短期</a:t>
            </a:r>
            <a:r>
              <a:rPr lang="zh-TW" altLang="zh-TW" sz="3500" b="1" dirty="0">
                <a:solidFill>
                  <a:schemeClr val="accent2">
                    <a:lumMod val="75000"/>
                  </a:schemeClr>
                </a:solidFill>
              </a:rPr>
              <a:t>增產</a:t>
            </a:r>
            <a:r>
              <a:rPr lang="zh-TW" altLang="zh-TW" sz="2800" dirty="0"/>
              <a:t>，以致我們現在的食物能這樣便宜</a:t>
            </a:r>
            <a:r>
              <a:rPr lang="zh-TW" altLang="en-US" sz="2800" dirty="0"/>
              <a:t>。</a:t>
            </a:r>
            <a:endParaRPr lang="en-US" altLang="zh-TW" sz="2800" dirty="0"/>
          </a:p>
          <a:p>
            <a:r>
              <a:rPr lang="zh-TW" altLang="zh-TW" sz="2800" dirty="0"/>
              <a:t>植物將醣、蛋白質、碳水化合物，餵飼微生物，但</a:t>
            </a:r>
            <a:r>
              <a:rPr lang="zh-TW" altLang="zh-TW" sz="2800" dirty="0">
                <a:solidFill>
                  <a:srgbClr val="FF0000"/>
                </a:solidFill>
              </a:rPr>
              <a:t>細菌和真菌將這些營養積存在體內，植物是真的不能直接享用的</a:t>
            </a:r>
            <a:r>
              <a:rPr lang="zh-TW" altLang="zh-TW" sz="2800" dirty="0"/>
              <a:t>。</a:t>
            </a:r>
            <a:endParaRPr lang="en-US" altLang="zh-TW" sz="2800" dirty="0"/>
          </a:p>
          <a:p>
            <a:r>
              <a:rPr lang="zh-TW" altLang="zh-TW" sz="2800" dirty="0"/>
              <a:t>但如果自然界真的是這樣，地球能進化到有那麼多生物出現，進化到人類能存在嗎？</a:t>
            </a:r>
            <a:endParaRPr lang="en-US" altLang="zh-TW" sz="2800" dirty="0"/>
          </a:p>
          <a:p>
            <a:r>
              <a:rPr lang="zh-TW" altLang="zh-TW" sz="3500" b="1" dirty="0">
                <a:solidFill>
                  <a:srgbClr val="FF0000"/>
                </a:solidFill>
              </a:rPr>
              <a:t>自然界</a:t>
            </a:r>
            <a:r>
              <a:rPr lang="zh-TW" altLang="en-US" sz="2800" dirty="0"/>
              <a:t>是怎樣</a:t>
            </a:r>
            <a:r>
              <a:rPr lang="zh-TW" altLang="en-US" sz="2800" dirty="0">
                <a:solidFill>
                  <a:srgbClr val="FF0000"/>
                </a:solidFill>
              </a:rPr>
              <a:t>讓土壤微生物</a:t>
            </a:r>
            <a:r>
              <a:rPr lang="zh-TW" altLang="en-US" sz="2800" dirty="0"/>
              <a:t>在植物的不同生長時期，適時適當地</a:t>
            </a:r>
            <a:r>
              <a:rPr lang="zh-TW" altLang="en-US" sz="2800" dirty="0">
                <a:solidFill>
                  <a:srgbClr val="FF0000"/>
                </a:solidFill>
              </a:rPr>
              <a:t>將</a:t>
            </a:r>
            <a:r>
              <a:rPr lang="zh-TW" altLang="en-US" sz="2800" dirty="0"/>
              <a:t>植物需要的</a:t>
            </a:r>
            <a:r>
              <a:rPr lang="zh-TW" altLang="en-US" sz="2800" dirty="0">
                <a:solidFill>
                  <a:srgbClr val="FF0000"/>
                </a:solidFill>
              </a:rPr>
              <a:t>營養</a:t>
            </a:r>
            <a:r>
              <a:rPr lang="zh-TW" altLang="en-US" sz="2800" dirty="0"/>
              <a:t>，</a:t>
            </a:r>
            <a:r>
              <a:rPr lang="zh-TW" altLang="en-US" sz="2800" dirty="0">
                <a:solidFill>
                  <a:srgbClr val="FF0000"/>
                </a:solidFill>
              </a:rPr>
              <a:t>以植物能吸收的形式</a:t>
            </a:r>
            <a:r>
              <a:rPr lang="zh-TW" altLang="en-US" sz="2800" dirty="0"/>
              <a:t>供應給植物？</a:t>
            </a:r>
            <a:endParaRPr lang="zh-TW" altLang="zh-TW" sz="2800" dirty="0"/>
          </a:p>
          <a:p>
            <a:pPr marL="0" indent="0">
              <a:buNone/>
            </a:pPr>
            <a:endParaRPr lang="zh-TW" altLang="en-US" sz="2400" dirty="0"/>
          </a:p>
        </p:txBody>
      </p:sp>
    </p:spTree>
    <p:extLst>
      <p:ext uri="{BB962C8B-B14F-4D97-AF65-F5344CB8AC3E}">
        <p14:creationId xmlns:p14="http://schemas.microsoft.com/office/powerpoint/2010/main" val="2795345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712068" y="395592"/>
            <a:ext cx="9792543" cy="804154"/>
          </a:xfrm>
        </p:spPr>
        <p:txBody>
          <a:bodyPr>
            <a:noAutofit/>
          </a:bodyPr>
          <a:lstStyle/>
          <a:p>
            <a:r>
              <a:rPr lang="zh-TW" altLang="en-US" sz="4000" b="1" dirty="0"/>
              <a:t>答案便是</a:t>
            </a:r>
            <a:r>
              <a:rPr lang="zh-TW" altLang="zh-TW" sz="4000" b="1" dirty="0"/>
              <a:t>下一層的生物</a:t>
            </a:r>
            <a:br>
              <a:rPr lang="zh-TW" altLang="zh-TW" sz="4000" b="1" dirty="0"/>
            </a:br>
            <a:endParaRPr lang="zh-TW" altLang="en-US" sz="4000" b="1" dirty="0"/>
          </a:p>
        </p:txBody>
      </p:sp>
      <p:pic>
        <p:nvPicPr>
          <p:cNvPr id="8" name="內容版面配置區 7"/>
          <p:cNvPicPr>
            <a:picLocks noGrp="1" noChangeAspect="1"/>
          </p:cNvPicPr>
          <p:nvPr>
            <p:ph sz="half" idx="1"/>
          </p:nvPr>
        </p:nvPicPr>
        <p:blipFill>
          <a:blip r:embed="rId2">
            <a:extLst>
              <a:ext uri="{28A0092B-C50C-407E-A947-70E740481C1C}">
                <a14:useLocalDpi xmlns:a14="http://schemas.microsoft.com/office/drawing/2010/main"/>
              </a:ext>
            </a:extLst>
          </a:blip>
          <a:stretch>
            <a:fillRect/>
          </a:stretch>
        </p:blipFill>
        <p:spPr>
          <a:xfrm>
            <a:off x="1394299" y="1274346"/>
            <a:ext cx="4638908" cy="5455912"/>
          </a:xfrm>
        </p:spPr>
      </p:pic>
      <p:sp>
        <p:nvSpPr>
          <p:cNvPr id="6" name="內容版面配置區 5"/>
          <p:cNvSpPr>
            <a:spLocks noGrp="1"/>
          </p:cNvSpPr>
          <p:nvPr>
            <p:ph sz="half" idx="2"/>
          </p:nvPr>
        </p:nvSpPr>
        <p:spPr>
          <a:xfrm>
            <a:off x="6511047" y="1348902"/>
            <a:ext cx="4520119" cy="5381356"/>
          </a:xfrm>
        </p:spPr>
        <p:txBody>
          <a:bodyPr>
            <a:normAutofit lnSpcReduction="10000"/>
          </a:bodyPr>
          <a:lstStyle/>
          <a:p>
            <a:r>
              <a:rPr lang="zh-TW" altLang="zh-TW" sz="2000" dirty="0"/>
              <a:t>較細菌和真菌高級的簡單</a:t>
            </a:r>
            <a:r>
              <a:rPr lang="zh-TW" altLang="zh-TW" sz="2000" dirty="0">
                <a:solidFill>
                  <a:srgbClr val="FF0000"/>
                </a:solidFill>
              </a:rPr>
              <a:t>原生動物吃細菌</a:t>
            </a:r>
            <a:endParaRPr lang="en-US" altLang="zh-TW" sz="2000" dirty="0">
              <a:solidFill>
                <a:srgbClr val="FF0000"/>
              </a:solidFill>
            </a:endParaRPr>
          </a:p>
          <a:p>
            <a:r>
              <a:rPr lang="zh-TW" altLang="zh-TW" sz="2000" dirty="0"/>
              <a:t>原生動物身體對氮、磷、硫、鉀、鎂、鈉、鐡、鉮等等的</a:t>
            </a:r>
            <a:r>
              <a:rPr lang="zh-TW" altLang="zh-TW" sz="2000" dirty="0">
                <a:solidFill>
                  <a:srgbClr val="FF0000"/>
                </a:solidFill>
              </a:rPr>
              <a:t>需要密度</a:t>
            </a:r>
            <a:r>
              <a:rPr lang="zh-TW" altLang="zh-TW" sz="2000" dirty="0"/>
              <a:t>比細菌少很多</a:t>
            </a:r>
            <a:r>
              <a:rPr lang="zh-TW" altLang="en-US" sz="2000" dirty="0"/>
              <a:t>。</a:t>
            </a:r>
            <a:r>
              <a:rPr lang="zh-TW" altLang="zh-TW" sz="2000" dirty="0"/>
              <a:t>每一個原生動物吃細菌時，便會把它不需要的氮、磷、硫、鉀、鎂、鈉、鐡、鉮等</a:t>
            </a:r>
            <a:r>
              <a:rPr lang="zh-TW" altLang="en-US" sz="2000" dirty="0"/>
              <a:t>等，以</a:t>
            </a:r>
            <a:r>
              <a:rPr lang="zh-TW" altLang="en-US" sz="2000" dirty="0">
                <a:solidFill>
                  <a:srgbClr val="FF0000"/>
                </a:solidFill>
              </a:rPr>
              <a:t>排泄物</a:t>
            </a:r>
            <a:r>
              <a:rPr lang="zh-TW" altLang="en-US" sz="2000" dirty="0"/>
              <a:t>的形式排放出來。</a:t>
            </a:r>
            <a:endParaRPr lang="en-US" altLang="zh-TW" sz="2000" dirty="0"/>
          </a:p>
          <a:p>
            <a:r>
              <a:rPr lang="zh-TW" altLang="zh-TW" sz="2000" dirty="0"/>
              <a:t>真菌的獵食者是線蟲和節肢動物。養份會藉</a:t>
            </a:r>
            <a:r>
              <a:rPr lang="zh-TW" altLang="zh-TW" sz="2000" dirty="0">
                <a:solidFill>
                  <a:srgbClr val="FF0000"/>
                </a:solidFill>
              </a:rPr>
              <a:t>排泄物直接釋放在根的表面，</a:t>
            </a:r>
            <a:endParaRPr lang="en-US" altLang="zh-TW" sz="2000" dirty="0">
              <a:solidFill>
                <a:srgbClr val="FF0000"/>
              </a:solidFill>
            </a:endParaRPr>
          </a:p>
          <a:p>
            <a:r>
              <a:rPr lang="zh-TW" altLang="zh-TW" sz="2000" dirty="0"/>
              <a:t>細菌和真菌都生在根系旁，所以</a:t>
            </a:r>
            <a:r>
              <a:rPr lang="zh-TW" altLang="en-US" sz="2000" dirty="0"/>
              <a:t>這些獵食者</a:t>
            </a:r>
            <a:r>
              <a:rPr lang="zh-TW" altLang="zh-TW" sz="2000" dirty="0"/>
              <a:t>釋放的營養都在植物的根系附近。植物甚麼也不需要做</a:t>
            </a:r>
            <a:r>
              <a:rPr lang="zh-TW" altLang="en-US" sz="2000" dirty="0"/>
              <a:t>。</a:t>
            </a:r>
            <a:endParaRPr lang="en-US" altLang="zh-TW" sz="2000" dirty="0"/>
          </a:p>
          <a:p>
            <a:r>
              <a:rPr lang="zh-TW" altLang="zh-TW" sz="2400" b="1" dirty="0">
                <a:solidFill>
                  <a:srgbClr val="FF0000"/>
                </a:solidFill>
              </a:rPr>
              <a:t>土壤裡會</a:t>
            </a:r>
            <a:r>
              <a:rPr lang="zh-TW" altLang="en-US" sz="2400" b="1" dirty="0">
                <a:solidFill>
                  <a:srgbClr val="FF0000"/>
                </a:solidFill>
              </a:rPr>
              <a:t>有</a:t>
            </a:r>
            <a:r>
              <a:rPr lang="zh-TW" altLang="zh-TW" sz="2400" b="1" dirty="0">
                <a:solidFill>
                  <a:srgbClr val="FF0000"/>
                </a:solidFill>
              </a:rPr>
              <a:t>太多這些獵食者，過份吃掉細菌和真菌</a:t>
            </a:r>
            <a:r>
              <a:rPr lang="zh-TW" altLang="en-US" sz="2400" b="1" dirty="0">
                <a:solidFill>
                  <a:srgbClr val="FF0000"/>
                </a:solidFill>
              </a:rPr>
              <a:t>嗎</a:t>
            </a:r>
            <a:r>
              <a:rPr lang="zh-TW" altLang="en-US" sz="2400" b="1" dirty="0"/>
              <a:t>？</a:t>
            </a:r>
            <a:endParaRPr lang="en-US" altLang="zh-TW" sz="2400" b="1" dirty="0"/>
          </a:p>
        </p:txBody>
      </p:sp>
    </p:spTree>
    <p:extLst>
      <p:ext uri="{BB962C8B-B14F-4D97-AF65-F5344CB8AC3E}">
        <p14:creationId xmlns:p14="http://schemas.microsoft.com/office/powerpoint/2010/main" val="338172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83404" y="350196"/>
            <a:ext cx="9721207" cy="830093"/>
          </a:xfrm>
        </p:spPr>
        <p:txBody>
          <a:bodyPr>
            <a:normAutofit/>
          </a:bodyPr>
          <a:lstStyle/>
          <a:p>
            <a:r>
              <a:rPr lang="zh-TW" altLang="en-US" sz="4000" b="1" dirty="0"/>
              <a:t>所以又</a:t>
            </a:r>
            <a:r>
              <a:rPr lang="zh-TW" altLang="zh-TW" sz="4000" b="1" dirty="0"/>
              <a:t>有下一層的獵食者</a:t>
            </a:r>
            <a:endParaRPr lang="zh-TW" altLang="en-US" sz="4000" b="1" dirty="0"/>
          </a:p>
        </p:txBody>
      </p:sp>
      <p:pic>
        <p:nvPicPr>
          <p:cNvPr id="5" name="內容版面配置區 4"/>
          <p:cNvPicPr>
            <a:picLocks noGrp="1" noChangeAspect="1"/>
          </p:cNvPicPr>
          <p:nvPr>
            <p:ph sz="half" idx="1"/>
          </p:nvPr>
        </p:nvPicPr>
        <p:blipFill>
          <a:blip r:embed="rId2">
            <a:extLst>
              <a:ext uri="{28A0092B-C50C-407E-A947-70E740481C1C}">
                <a14:useLocalDpi xmlns:a14="http://schemas.microsoft.com/office/drawing/2010/main"/>
              </a:ext>
            </a:extLst>
          </a:blip>
          <a:stretch>
            <a:fillRect/>
          </a:stretch>
        </p:blipFill>
        <p:spPr>
          <a:xfrm>
            <a:off x="706877" y="1290570"/>
            <a:ext cx="5881033" cy="5064834"/>
          </a:xfrm>
        </p:spPr>
      </p:pic>
      <p:sp>
        <p:nvSpPr>
          <p:cNvPr id="4" name="內容版面配置區 3"/>
          <p:cNvSpPr>
            <a:spLocks noGrp="1"/>
          </p:cNvSpPr>
          <p:nvPr>
            <p:ph sz="half" idx="2"/>
          </p:nvPr>
        </p:nvSpPr>
        <p:spPr>
          <a:xfrm>
            <a:off x="7036340" y="1348902"/>
            <a:ext cx="4202349" cy="5006502"/>
          </a:xfrm>
        </p:spPr>
        <p:txBody>
          <a:bodyPr>
            <a:normAutofit/>
          </a:bodyPr>
          <a:lstStyle/>
          <a:p>
            <a:r>
              <a:rPr lang="zh-TW" altLang="zh-TW" sz="2800" dirty="0"/>
              <a:t>獵食性的線蟲、</a:t>
            </a:r>
            <a:r>
              <a:rPr lang="zh-TW" altLang="zh-TW" sz="2800" dirty="0">
                <a:solidFill>
                  <a:srgbClr val="FF0000"/>
                </a:solidFill>
              </a:rPr>
              <a:t>大型</a:t>
            </a:r>
            <a:r>
              <a:rPr lang="zh-TW" altLang="zh-TW" sz="2800" dirty="0"/>
              <a:t>的節肢動物等等吃細菌和真菌的</a:t>
            </a:r>
            <a:r>
              <a:rPr lang="zh-TW" altLang="zh-TW" sz="2800" dirty="0">
                <a:solidFill>
                  <a:srgbClr val="FF0000"/>
                </a:solidFill>
              </a:rPr>
              <a:t>獵食者</a:t>
            </a:r>
            <a:r>
              <a:rPr lang="zh-TW" altLang="zh-TW" sz="2800" dirty="0"/>
              <a:t>，</a:t>
            </a:r>
            <a:endParaRPr lang="en-US" altLang="zh-TW" sz="2800" dirty="0"/>
          </a:p>
          <a:p>
            <a:r>
              <a:rPr lang="zh-TW" altLang="zh-TW" sz="2800" dirty="0"/>
              <a:t>各種生物保持平衡，</a:t>
            </a:r>
            <a:r>
              <a:rPr lang="zh-TW" altLang="zh-TW" sz="3600" b="1" dirty="0">
                <a:solidFill>
                  <a:srgbClr val="FF0000"/>
                </a:solidFill>
              </a:rPr>
              <a:t>養份循環</a:t>
            </a:r>
            <a:r>
              <a:rPr lang="zh-TW" altLang="en-US" sz="2800" dirty="0"/>
              <a:t>便</a:t>
            </a:r>
            <a:r>
              <a:rPr lang="zh-TW" altLang="zh-TW" sz="2800" dirty="0"/>
              <a:t>可以持續地進行。</a:t>
            </a:r>
            <a:endParaRPr lang="zh-TW" altLang="en-US" sz="2800" dirty="0"/>
          </a:p>
        </p:txBody>
      </p:sp>
    </p:spTree>
    <p:extLst>
      <p:ext uri="{BB962C8B-B14F-4D97-AF65-F5344CB8AC3E}">
        <p14:creationId xmlns:p14="http://schemas.microsoft.com/office/powerpoint/2010/main" val="666466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31523" y="408562"/>
            <a:ext cx="8968936" cy="869004"/>
          </a:xfrm>
        </p:spPr>
        <p:txBody>
          <a:bodyPr>
            <a:noAutofit/>
          </a:bodyPr>
          <a:lstStyle/>
          <a:p>
            <a:r>
              <a:rPr lang="zh-TW" altLang="en-US" sz="4000" b="1" dirty="0"/>
              <a:t>又有</a:t>
            </a:r>
            <a:r>
              <a:rPr lang="zh-TW" altLang="zh-TW" sz="4000" b="1" dirty="0"/>
              <a:t>下一層</a:t>
            </a:r>
            <a:endParaRPr lang="zh-TW" altLang="en-US" sz="4000" b="1" dirty="0"/>
          </a:p>
        </p:txBody>
      </p:sp>
      <p:pic>
        <p:nvPicPr>
          <p:cNvPr id="6" name="內容版面配置區 5"/>
          <p:cNvPicPr>
            <a:picLocks noGrp="1" noChangeAspect="1"/>
          </p:cNvPicPr>
          <p:nvPr>
            <p:ph sz="half" idx="1"/>
          </p:nvPr>
        </p:nvPicPr>
        <p:blipFill>
          <a:blip r:embed="rId2">
            <a:extLst>
              <a:ext uri="{28A0092B-C50C-407E-A947-70E740481C1C}">
                <a14:useLocalDpi xmlns:a14="http://schemas.microsoft.com/office/drawing/2010/main"/>
              </a:ext>
            </a:extLst>
          </a:blip>
          <a:stretch>
            <a:fillRect/>
          </a:stretch>
        </p:blipFill>
        <p:spPr>
          <a:xfrm>
            <a:off x="551234" y="1431063"/>
            <a:ext cx="6364125" cy="5047558"/>
          </a:xfrm>
        </p:spPr>
      </p:pic>
      <p:sp>
        <p:nvSpPr>
          <p:cNvPr id="4" name="內容版面配置區 3"/>
          <p:cNvSpPr>
            <a:spLocks noGrp="1"/>
          </p:cNvSpPr>
          <p:nvPr>
            <p:ph sz="half" idx="2"/>
          </p:nvPr>
        </p:nvSpPr>
        <p:spPr>
          <a:xfrm>
            <a:off x="7166042" y="1431063"/>
            <a:ext cx="4345021" cy="5047558"/>
          </a:xfrm>
        </p:spPr>
        <p:txBody>
          <a:bodyPr>
            <a:normAutofit/>
          </a:bodyPr>
          <a:lstStyle/>
          <a:p>
            <a:r>
              <a:rPr lang="zh-TW" altLang="zh-TW" sz="2800" dirty="0"/>
              <a:t>下一層</a:t>
            </a:r>
            <a:endParaRPr lang="en-US" altLang="zh-TW" sz="2800" dirty="0"/>
          </a:p>
          <a:p>
            <a:r>
              <a:rPr lang="zh-TW" altLang="zh-TW" sz="2800" dirty="0"/>
              <a:t>便有雀鳥、蚯蚓、蜘蛛、老鼠等等</a:t>
            </a:r>
            <a:r>
              <a:rPr lang="zh-TW" altLang="en-US" sz="2800" dirty="0">
                <a:solidFill>
                  <a:srgbClr val="FF0000"/>
                </a:solidFill>
              </a:rPr>
              <a:t>愈來愈複雜的獵食者</a:t>
            </a:r>
            <a:r>
              <a:rPr lang="zh-TW" altLang="zh-TW" sz="2800" dirty="0"/>
              <a:t>。</a:t>
            </a:r>
            <a:endParaRPr lang="en-US" altLang="zh-TW" sz="2800" dirty="0"/>
          </a:p>
          <a:p>
            <a:r>
              <a:rPr lang="zh-TW" altLang="en-US" sz="4400" b="1" dirty="0"/>
              <a:t>誰</a:t>
            </a:r>
            <a:r>
              <a:rPr lang="zh-TW" altLang="zh-TW" sz="4400" b="1" dirty="0"/>
              <a:t>位在</a:t>
            </a:r>
            <a:endParaRPr lang="en-US" altLang="zh-TW" sz="4400" b="1" dirty="0"/>
          </a:p>
          <a:p>
            <a:pPr marL="0" indent="0">
              <a:buNone/>
            </a:pPr>
            <a:r>
              <a:rPr lang="en-US" altLang="zh-TW" sz="4400" b="1" dirty="0"/>
              <a:t>	</a:t>
            </a:r>
            <a:r>
              <a:rPr lang="zh-TW" altLang="zh-TW" sz="4400" b="1" dirty="0"/>
              <a:t>這個食物網</a:t>
            </a:r>
            <a:endParaRPr lang="en-US" altLang="zh-TW" sz="4400" b="1" dirty="0"/>
          </a:p>
          <a:p>
            <a:pPr marL="0" indent="0">
              <a:buNone/>
            </a:pPr>
            <a:r>
              <a:rPr lang="en-US" altLang="zh-TW" sz="4400" b="1" dirty="0"/>
              <a:t>	</a:t>
            </a:r>
            <a:r>
              <a:rPr lang="zh-TW" altLang="zh-TW" sz="4400" b="1" dirty="0"/>
              <a:t>的最高處</a:t>
            </a:r>
            <a:r>
              <a:rPr lang="zh-TW" altLang="en-US" sz="4400" b="1" dirty="0"/>
              <a:t>呢</a:t>
            </a:r>
            <a:r>
              <a:rPr lang="zh-TW" altLang="en-US" sz="4400" dirty="0"/>
              <a:t>？</a:t>
            </a:r>
            <a:endParaRPr lang="zh-TW" altLang="zh-TW" sz="4400" dirty="0"/>
          </a:p>
        </p:txBody>
      </p:sp>
    </p:spTree>
    <p:extLst>
      <p:ext uri="{BB962C8B-B14F-4D97-AF65-F5344CB8AC3E}">
        <p14:creationId xmlns:p14="http://schemas.microsoft.com/office/powerpoint/2010/main" val="2492419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55805" y="179173"/>
            <a:ext cx="9848807" cy="1725827"/>
          </a:xfrm>
        </p:spPr>
        <p:txBody>
          <a:bodyPr>
            <a:normAutofit/>
          </a:bodyPr>
          <a:lstStyle/>
          <a:p>
            <a:r>
              <a:rPr lang="zh-TW" altLang="en-US" sz="2400" dirty="0"/>
              <a:t>烏蘭布和沙漠是中國八大沙漠之一，位於巴彥淖爾西，南隣黃河，原是洪積、沖積和湖積平原，草木豐茂，二千餘年前，是西漢王朝的農墾區</a:t>
            </a:r>
          </a:p>
        </p:txBody>
      </p:sp>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552042" y="1081810"/>
            <a:ext cx="10536195" cy="5776190"/>
          </a:xfrm>
        </p:spPr>
      </p:pic>
      <p:sp>
        <p:nvSpPr>
          <p:cNvPr id="8" name="手繪多邊形 7"/>
          <p:cNvSpPr/>
          <p:nvPr/>
        </p:nvSpPr>
        <p:spPr>
          <a:xfrm>
            <a:off x="6556443" y="3162810"/>
            <a:ext cx="778212" cy="948747"/>
          </a:xfrm>
          <a:custGeom>
            <a:avLst/>
            <a:gdLst>
              <a:gd name="connsiteX0" fmla="*/ 739302 w 778212"/>
              <a:gd name="connsiteY0" fmla="*/ 79743 h 948747"/>
              <a:gd name="connsiteX1" fmla="*/ 700391 w 778212"/>
              <a:gd name="connsiteY1" fmla="*/ 66773 h 948747"/>
              <a:gd name="connsiteX2" fmla="*/ 674451 w 778212"/>
              <a:gd name="connsiteY2" fmla="*/ 53803 h 948747"/>
              <a:gd name="connsiteX3" fmla="*/ 492868 w 778212"/>
              <a:gd name="connsiteY3" fmla="*/ 27862 h 948747"/>
              <a:gd name="connsiteX4" fmla="*/ 479897 w 778212"/>
              <a:gd name="connsiteY4" fmla="*/ 14892 h 948747"/>
              <a:gd name="connsiteX5" fmla="*/ 363166 w 778212"/>
              <a:gd name="connsiteY5" fmla="*/ 14892 h 948747"/>
              <a:gd name="connsiteX6" fmla="*/ 337225 w 778212"/>
              <a:gd name="connsiteY6" fmla="*/ 248356 h 948747"/>
              <a:gd name="connsiteX7" fmla="*/ 311285 w 778212"/>
              <a:gd name="connsiteY7" fmla="*/ 326177 h 948747"/>
              <a:gd name="connsiteX8" fmla="*/ 298314 w 778212"/>
              <a:gd name="connsiteY8" fmla="*/ 378058 h 948747"/>
              <a:gd name="connsiteX9" fmla="*/ 246434 w 778212"/>
              <a:gd name="connsiteY9" fmla="*/ 403999 h 948747"/>
              <a:gd name="connsiteX10" fmla="*/ 233463 w 778212"/>
              <a:gd name="connsiteY10" fmla="*/ 416969 h 948747"/>
              <a:gd name="connsiteX11" fmla="*/ 207523 w 778212"/>
              <a:gd name="connsiteY11" fmla="*/ 468850 h 948747"/>
              <a:gd name="connsiteX12" fmla="*/ 181583 w 778212"/>
              <a:gd name="connsiteY12" fmla="*/ 572611 h 948747"/>
              <a:gd name="connsiteX13" fmla="*/ 142672 w 778212"/>
              <a:gd name="connsiteY13" fmla="*/ 598552 h 948747"/>
              <a:gd name="connsiteX14" fmla="*/ 116731 w 778212"/>
              <a:gd name="connsiteY14" fmla="*/ 624492 h 948747"/>
              <a:gd name="connsiteX15" fmla="*/ 38910 w 778212"/>
              <a:gd name="connsiteY15" fmla="*/ 637462 h 948747"/>
              <a:gd name="connsiteX16" fmla="*/ 12970 w 778212"/>
              <a:gd name="connsiteY16" fmla="*/ 728254 h 948747"/>
              <a:gd name="connsiteX17" fmla="*/ 0 w 778212"/>
              <a:gd name="connsiteY17" fmla="*/ 767164 h 948747"/>
              <a:gd name="connsiteX18" fmla="*/ 12970 w 778212"/>
              <a:gd name="connsiteY18" fmla="*/ 896867 h 948747"/>
              <a:gd name="connsiteX19" fmla="*/ 25940 w 778212"/>
              <a:gd name="connsiteY19" fmla="*/ 922807 h 948747"/>
              <a:gd name="connsiteX20" fmla="*/ 51880 w 778212"/>
              <a:gd name="connsiteY20" fmla="*/ 935777 h 948747"/>
              <a:gd name="connsiteX21" fmla="*/ 64851 w 778212"/>
              <a:gd name="connsiteY21" fmla="*/ 948747 h 948747"/>
              <a:gd name="connsiteX22" fmla="*/ 233463 w 778212"/>
              <a:gd name="connsiteY22" fmla="*/ 935777 h 948747"/>
              <a:gd name="connsiteX23" fmla="*/ 259404 w 778212"/>
              <a:gd name="connsiteY23" fmla="*/ 896867 h 948747"/>
              <a:gd name="connsiteX24" fmla="*/ 272374 w 778212"/>
              <a:gd name="connsiteY24" fmla="*/ 883896 h 948747"/>
              <a:gd name="connsiteX25" fmla="*/ 311285 w 778212"/>
              <a:gd name="connsiteY25" fmla="*/ 832016 h 948747"/>
              <a:gd name="connsiteX26" fmla="*/ 492868 w 778212"/>
              <a:gd name="connsiteY26" fmla="*/ 793105 h 948747"/>
              <a:gd name="connsiteX27" fmla="*/ 518808 w 778212"/>
              <a:gd name="connsiteY27" fmla="*/ 741224 h 948747"/>
              <a:gd name="connsiteX28" fmla="*/ 531778 w 778212"/>
              <a:gd name="connsiteY28" fmla="*/ 715284 h 948747"/>
              <a:gd name="connsiteX29" fmla="*/ 544748 w 778212"/>
              <a:gd name="connsiteY29" fmla="*/ 689343 h 948747"/>
              <a:gd name="connsiteX30" fmla="*/ 557719 w 778212"/>
              <a:gd name="connsiteY30" fmla="*/ 676373 h 948747"/>
              <a:gd name="connsiteX31" fmla="*/ 570689 w 778212"/>
              <a:gd name="connsiteY31" fmla="*/ 650433 h 948747"/>
              <a:gd name="connsiteX32" fmla="*/ 596629 w 778212"/>
              <a:gd name="connsiteY32" fmla="*/ 611522 h 948747"/>
              <a:gd name="connsiteX33" fmla="*/ 609600 w 778212"/>
              <a:gd name="connsiteY33" fmla="*/ 559641 h 948747"/>
              <a:gd name="connsiteX34" fmla="*/ 622570 w 778212"/>
              <a:gd name="connsiteY34" fmla="*/ 326177 h 948747"/>
              <a:gd name="connsiteX35" fmla="*/ 635540 w 778212"/>
              <a:gd name="connsiteY35" fmla="*/ 287267 h 948747"/>
              <a:gd name="connsiteX36" fmla="*/ 726331 w 778212"/>
              <a:gd name="connsiteY36" fmla="*/ 274296 h 948747"/>
              <a:gd name="connsiteX37" fmla="*/ 739302 w 778212"/>
              <a:gd name="connsiteY37" fmla="*/ 222416 h 948747"/>
              <a:gd name="connsiteX38" fmla="*/ 752272 w 778212"/>
              <a:gd name="connsiteY38" fmla="*/ 209445 h 948747"/>
              <a:gd name="connsiteX39" fmla="*/ 778212 w 778212"/>
              <a:gd name="connsiteY39" fmla="*/ 157564 h 948747"/>
              <a:gd name="connsiteX40" fmla="*/ 765242 w 778212"/>
              <a:gd name="connsiteY40" fmla="*/ 105684 h 948747"/>
              <a:gd name="connsiteX41" fmla="*/ 739302 w 778212"/>
              <a:gd name="connsiteY41" fmla="*/ 79743 h 948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78212" h="948747">
                <a:moveTo>
                  <a:pt x="739302" y="79743"/>
                </a:moveTo>
                <a:cubicBezTo>
                  <a:pt x="728494" y="73258"/>
                  <a:pt x="713085" y="71851"/>
                  <a:pt x="700391" y="66773"/>
                </a:cubicBezTo>
                <a:cubicBezTo>
                  <a:pt x="691415" y="63183"/>
                  <a:pt x="683746" y="56459"/>
                  <a:pt x="674451" y="53803"/>
                </a:cubicBezTo>
                <a:cubicBezTo>
                  <a:pt x="621895" y="38787"/>
                  <a:pt x="541499" y="33266"/>
                  <a:pt x="492868" y="27862"/>
                </a:cubicBezTo>
                <a:cubicBezTo>
                  <a:pt x="488544" y="23539"/>
                  <a:pt x="484984" y="18284"/>
                  <a:pt x="479897" y="14892"/>
                </a:cubicBezTo>
                <a:cubicBezTo>
                  <a:pt x="437583" y="-13317"/>
                  <a:pt x="428839" y="5510"/>
                  <a:pt x="363166" y="14892"/>
                </a:cubicBezTo>
                <a:cubicBezTo>
                  <a:pt x="296583" y="81470"/>
                  <a:pt x="369214" y="3099"/>
                  <a:pt x="337225" y="248356"/>
                </a:cubicBezTo>
                <a:cubicBezTo>
                  <a:pt x="333688" y="275470"/>
                  <a:pt x="317917" y="299650"/>
                  <a:pt x="311285" y="326177"/>
                </a:cubicBezTo>
                <a:cubicBezTo>
                  <a:pt x="306961" y="343471"/>
                  <a:pt x="309726" y="364364"/>
                  <a:pt x="298314" y="378058"/>
                </a:cubicBezTo>
                <a:cubicBezTo>
                  <a:pt x="285936" y="392911"/>
                  <a:pt x="260106" y="390328"/>
                  <a:pt x="246434" y="403999"/>
                </a:cubicBezTo>
                <a:lnTo>
                  <a:pt x="233463" y="416969"/>
                </a:lnTo>
                <a:cubicBezTo>
                  <a:pt x="224816" y="434263"/>
                  <a:pt x="210702" y="449778"/>
                  <a:pt x="207523" y="468850"/>
                </a:cubicBezTo>
                <a:cubicBezTo>
                  <a:pt x="200439" y="511352"/>
                  <a:pt x="203566" y="539638"/>
                  <a:pt x="181583" y="572611"/>
                </a:cubicBezTo>
                <a:cubicBezTo>
                  <a:pt x="168361" y="592443"/>
                  <a:pt x="163669" y="582804"/>
                  <a:pt x="142672" y="598552"/>
                </a:cubicBezTo>
                <a:cubicBezTo>
                  <a:pt x="132889" y="605889"/>
                  <a:pt x="128181" y="620198"/>
                  <a:pt x="116731" y="624492"/>
                </a:cubicBezTo>
                <a:cubicBezTo>
                  <a:pt x="92107" y="633726"/>
                  <a:pt x="64850" y="633139"/>
                  <a:pt x="38910" y="637462"/>
                </a:cubicBezTo>
                <a:cubicBezTo>
                  <a:pt x="7810" y="730763"/>
                  <a:pt x="45544" y="614243"/>
                  <a:pt x="12970" y="728254"/>
                </a:cubicBezTo>
                <a:cubicBezTo>
                  <a:pt x="9214" y="741400"/>
                  <a:pt x="4323" y="754194"/>
                  <a:pt x="0" y="767164"/>
                </a:cubicBezTo>
                <a:cubicBezTo>
                  <a:pt x="4323" y="810398"/>
                  <a:pt x="5827" y="854008"/>
                  <a:pt x="12970" y="896867"/>
                </a:cubicBezTo>
                <a:cubicBezTo>
                  <a:pt x="14559" y="906403"/>
                  <a:pt x="19104" y="915971"/>
                  <a:pt x="25940" y="922807"/>
                </a:cubicBezTo>
                <a:cubicBezTo>
                  <a:pt x="32776" y="929643"/>
                  <a:pt x="43836" y="930415"/>
                  <a:pt x="51880" y="935777"/>
                </a:cubicBezTo>
                <a:cubicBezTo>
                  <a:pt x="56967" y="939169"/>
                  <a:pt x="60527" y="944424"/>
                  <a:pt x="64851" y="948747"/>
                </a:cubicBezTo>
                <a:cubicBezTo>
                  <a:pt x="121055" y="944424"/>
                  <a:pt x="177659" y="943749"/>
                  <a:pt x="233463" y="935777"/>
                </a:cubicBezTo>
                <a:cubicBezTo>
                  <a:pt x="244421" y="934212"/>
                  <a:pt x="257691" y="899437"/>
                  <a:pt x="259404" y="896867"/>
                </a:cubicBezTo>
                <a:cubicBezTo>
                  <a:pt x="262796" y="891780"/>
                  <a:pt x="268982" y="888983"/>
                  <a:pt x="272374" y="883896"/>
                </a:cubicBezTo>
                <a:cubicBezTo>
                  <a:pt x="291511" y="855189"/>
                  <a:pt x="277624" y="854456"/>
                  <a:pt x="311285" y="832016"/>
                </a:cubicBezTo>
                <a:cubicBezTo>
                  <a:pt x="375341" y="789312"/>
                  <a:pt x="403898" y="802002"/>
                  <a:pt x="492868" y="793105"/>
                </a:cubicBezTo>
                <a:lnTo>
                  <a:pt x="518808" y="741224"/>
                </a:lnTo>
                <a:lnTo>
                  <a:pt x="531778" y="715284"/>
                </a:lnTo>
                <a:cubicBezTo>
                  <a:pt x="536101" y="706637"/>
                  <a:pt x="537912" y="696179"/>
                  <a:pt x="544748" y="689343"/>
                </a:cubicBezTo>
                <a:lnTo>
                  <a:pt x="557719" y="676373"/>
                </a:lnTo>
                <a:cubicBezTo>
                  <a:pt x="562042" y="667726"/>
                  <a:pt x="565327" y="658477"/>
                  <a:pt x="570689" y="650433"/>
                </a:cubicBezTo>
                <a:cubicBezTo>
                  <a:pt x="590475" y="620754"/>
                  <a:pt x="580956" y="658539"/>
                  <a:pt x="596629" y="611522"/>
                </a:cubicBezTo>
                <a:cubicBezTo>
                  <a:pt x="602266" y="594611"/>
                  <a:pt x="605276" y="576935"/>
                  <a:pt x="609600" y="559641"/>
                </a:cubicBezTo>
                <a:cubicBezTo>
                  <a:pt x="613923" y="481820"/>
                  <a:pt x="615181" y="403767"/>
                  <a:pt x="622570" y="326177"/>
                </a:cubicBezTo>
                <a:cubicBezTo>
                  <a:pt x="623866" y="312567"/>
                  <a:pt x="623312" y="293381"/>
                  <a:pt x="635540" y="287267"/>
                </a:cubicBezTo>
                <a:cubicBezTo>
                  <a:pt x="662883" y="273595"/>
                  <a:pt x="696067" y="278620"/>
                  <a:pt x="726331" y="274296"/>
                </a:cubicBezTo>
                <a:cubicBezTo>
                  <a:pt x="730655" y="257003"/>
                  <a:pt x="732682" y="238967"/>
                  <a:pt x="739302" y="222416"/>
                </a:cubicBezTo>
                <a:cubicBezTo>
                  <a:pt x="741573" y="216739"/>
                  <a:pt x="749126" y="214688"/>
                  <a:pt x="752272" y="209445"/>
                </a:cubicBezTo>
                <a:cubicBezTo>
                  <a:pt x="762219" y="192865"/>
                  <a:pt x="778212" y="157564"/>
                  <a:pt x="778212" y="157564"/>
                </a:cubicBezTo>
                <a:cubicBezTo>
                  <a:pt x="773889" y="140271"/>
                  <a:pt x="771862" y="122235"/>
                  <a:pt x="765242" y="105684"/>
                </a:cubicBezTo>
                <a:cubicBezTo>
                  <a:pt x="749215" y="65616"/>
                  <a:pt x="750110" y="86228"/>
                  <a:pt x="739302" y="79743"/>
                </a:cubicBezTo>
                <a:close/>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6249938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50979" y="434502"/>
            <a:ext cx="9753632" cy="765243"/>
          </a:xfrm>
        </p:spPr>
        <p:txBody>
          <a:bodyPr>
            <a:normAutofit/>
          </a:bodyPr>
          <a:lstStyle/>
          <a:p>
            <a:r>
              <a:rPr lang="zh-TW" altLang="zh-TW" sz="4400" b="1" dirty="0"/>
              <a:t>我們</a:t>
            </a:r>
            <a:r>
              <a:rPr lang="zh-TW" altLang="en-US" sz="4400" b="1" dirty="0">
                <a:solidFill>
                  <a:srgbClr val="FF0000"/>
                </a:solidFill>
              </a:rPr>
              <a:t>人類</a:t>
            </a:r>
            <a:r>
              <a:rPr lang="zh-TW" altLang="zh-TW" sz="4400" b="1" dirty="0"/>
              <a:t>是這星球的園丁</a:t>
            </a:r>
            <a:endParaRPr lang="zh-TW" altLang="en-US" sz="4400" b="1" dirty="0"/>
          </a:p>
        </p:txBody>
      </p:sp>
      <p:sp>
        <p:nvSpPr>
          <p:cNvPr id="3" name="內容版面配置區 2"/>
          <p:cNvSpPr>
            <a:spLocks noGrp="1"/>
          </p:cNvSpPr>
          <p:nvPr>
            <p:ph sz="half" idx="1"/>
          </p:nvPr>
        </p:nvSpPr>
        <p:spPr>
          <a:xfrm>
            <a:off x="596630" y="1485089"/>
            <a:ext cx="5473430" cy="5006502"/>
          </a:xfrm>
        </p:spPr>
        <p:txBody>
          <a:bodyPr>
            <a:normAutofit/>
          </a:bodyPr>
          <a:lstStyle/>
          <a:p>
            <a:r>
              <a:rPr lang="zh-TW" altLang="zh-TW" sz="3200" dirty="0"/>
              <a:t>我們的責任不是劫</a:t>
            </a:r>
            <a:r>
              <a:rPr lang="zh-TW" altLang="en-US" sz="3200" dirty="0"/>
              <a:t>奪</a:t>
            </a:r>
            <a:r>
              <a:rPr lang="zh-TW" altLang="zh-TW" sz="3200" dirty="0"/>
              <a:t>、不是毁滅</a:t>
            </a:r>
            <a:endParaRPr lang="en-US" altLang="zh-TW" sz="3200" dirty="0"/>
          </a:p>
          <a:p>
            <a:r>
              <a:rPr lang="zh-TW" altLang="zh-TW" sz="3200" dirty="0"/>
              <a:t>我們的責任是維持自然界生物之間的互動，使我們的社會不被毁滅。</a:t>
            </a:r>
            <a:endParaRPr lang="en-US" altLang="zh-TW" sz="3200" dirty="0"/>
          </a:p>
          <a:p>
            <a:r>
              <a:rPr lang="zh-TW" altLang="zh-TW" sz="3200" dirty="0"/>
              <a:t>我們要想繼續留居這星球，就要停止破壞它</a:t>
            </a:r>
            <a:r>
              <a:rPr lang="zh-TW" altLang="zh-TW" sz="2000" dirty="0"/>
              <a:t>。</a:t>
            </a:r>
            <a:endParaRPr lang="zh-TW" altLang="en-US" sz="2000" dirty="0"/>
          </a:p>
        </p:txBody>
      </p:sp>
      <p:sp>
        <p:nvSpPr>
          <p:cNvPr id="4" name="內容版面配置區 3"/>
          <p:cNvSpPr>
            <a:spLocks noGrp="1"/>
          </p:cNvSpPr>
          <p:nvPr>
            <p:ph sz="half" idx="2"/>
          </p:nvPr>
        </p:nvSpPr>
        <p:spPr>
          <a:xfrm>
            <a:off x="6297038" y="1485089"/>
            <a:ext cx="5408579" cy="4418755"/>
          </a:xfrm>
        </p:spPr>
        <p:txBody>
          <a:bodyPr>
            <a:noAutofit/>
          </a:bodyPr>
          <a:lstStyle/>
          <a:p>
            <a:r>
              <a:rPr lang="zh-TW" altLang="en-US" sz="3200" b="1" dirty="0">
                <a:solidFill>
                  <a:srgbClr val="FF0000"/>
                </a:solidFill>
              </a:rPr>
              <a:t>將</a:t>
            </a:r>
            <a:r>
              <a:rPr lang="zh-TW" altLang="zh-TW" sz="3200" b="1" dirty="0">
                <a:solidFill>
                  <a:srgbClr val="FF0000"/>
                </a:solidFill>
              </a:rPr>
              <a:t>這些</a:t>
            </a:r>
            <a:r>
              <a:rPr lang="zh-TW" altLang="en-US" sz="3200" b="1" dirty="0">
                <a:solidFill>
                  <a:srgbClr val="FF0000"/>
                </a:solidFill>
              </a:rPr>
              <a:t>微</a:t>
            </a:r>
            <a:r>
              <a:rPr lang="zh-TW" altLang="zh-TW" sz="3200" b="1" dirty="0">
                <a:solidFill>
                  <a:srgbClr val="FF0000"/>
                </a:solidFill>
              </a:rPr>
              <a:t>生物放回土裡吧</a:t>
            </a:r>
            <a:r>
              <a:rPr lang="zh-TW" altLang="zh-TW" sz="3200" dirty="0"/>
              <a:t>！</a:t>
            </a:r>
            <a:endParaRPr lang="en-US" altLang="zh-TW" sz="3200" dirty="0"/>
          </a:p>
          <a:p>
            <a:r>
              <a:rPr lang="zh-TW" altLang="zh-TW" sz="3200" dirty="0"/>
              <a:t>讓這些小生命重回居所，它們便會為</a:t>
            </a:r>
            <a:r>
              <a:rPr lang="zh-TW" altLang="en-US" sz="3200" dirty="0"/>
              <a:t>我們</a:t>
            </a:r>
            <a:r>
              <a:rPr lang="zh-TW" altLang="zh-TW" sz="3200" dirty="0"/>
              <a:t>服務，讓</a:t>
            </a:r>
            <a:r>
              <a:rPr lang="zh-TW" altLang="en-US" sz="3200" dirty="0"/>
              <a:t>我</a:t>
            </a:r>
            <a:r>
              <a:rPr lang="zh-TW" altLang="zh-TW" sz="3200" dirty="0"/>
              <a:t>們不那麼辛勞。</a:t>
            </a:r>
            <a:endParaRPr lang="en-US" altLang="zh-TW" sz="3200" dirty="0"/>
          </a:p>
          <a:p>
            <a:r>
              <a:rPr lang="zh-TW" altLang="zh-TW" sz="3200" dirty="0"/>
              <a:t>嘗試學習解讀大自然發給我們的警號</a:t>
            </a:r>
            <a:r>
              <a:rPr lang="zh-TW" altLang="en-US" sz="3200" dirty="0"/>
              <a:t>，</a:t>
            </a:r>
            <a:endParaRPr lang="en-US" altLang="zh-TW" sz="3200" dirty="0"/>
          </a:p>
          <a:p>
            <a:r>
              <a:rPr lang="zh-TW" altLang="zh-TW" sz="3200" dirty="0"/>
              <a:t>為了我們和我們的後代以及所有生靈，請善待土地</a:t>
            </a:r>
            <a:r>
              <a:rPr lang="zh-TW" altLang="en-US" sz="3200" dirty="0"/>
              <a:t>！</a:t>
            </a:r>
          </a:p>
        </p:txBody>
      </p:sp>
    </p:spTree>
    <p:extLst>
      <p:ext uri="{BB962C8B-B14F-4D97-AF65-F5344CB8AC3E}">
        <p14:creationId xmlns:p14="http://schemas.microsoft.com/office/powerpoint/2010/main" val="47737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fade">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fade">
                                      <p:cBhvr>
                                        <p:cTn id="32" dur="500"/>
                                        <p:tgtEl>
                                          <p:spTgt spid="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fade">
                                      <p:cBhvr>
                                        <p:cTn id="3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15830" y="395592"/>
            <a:ext cx="9688782" cy="843064"/>
          </a:xfrm>
        </p:spPr>
        <p:txBody>
          <a:bodyPr>
            <a:normAutofit/>
          </a:bodyPr>
          <a:lstStyle/>
          <a:p>
            <a:r>
              <a:rPr lang="zh-TW" altLang="zh-TW" sz="4000" b="1" dirty="0"/>
              <a:t>怎樣才能把</a:t>
            </a:r>
            <a:r>
              <a:rPr lang="zh-TW" altLang="en-US" sz="4000" b="1" dirty="0"/>
              <a:t>有益的</a:t>
            </a:r>
            <a:r>
              <a:rPr lang="zh-TW" altLang="zh-TW" sz="4000" b="1" dirty="0"/>
              <a:t>微生物放回土裡去</a:t>
            </a:r>
            <a:r>
              <a:rPr lang="zh-TW" altLang="en-US" sz="4000" b="1" dirty="0"/>
              <a:t>？</a:t>
            </a:r>
          </a:p>
        </p:txBody>
      </p:sp>
      <p:sp>
        <p:nvSpPr>
          <p:cNvPr id="3" name="內容版面配置區 2"/>
          <p:cNvSpPr>
            <a:spLocks noGrp="1"/>
          </p:cNvSpPr>
          <p:nvPr>
            <p:ph sz="half" idx="1"/>
          </p:nvPr>
        </p:nvSpPr>
        <p:spPr>
          <a:xfrm>
            <a:off x="538265" y="1446179"/>
            <a:ext cx="4377446" cy="5045412"/>
          </a:xfrm>
        </p:spPr>
        <p:txBody>
          <a:bodyPr>
            <a:normAutofit/>
          </a:bodyPr>
          <a:lstStyle/>
          <a:p>
            <a:r>
              <a:rPr lang="zh-TW" altLang="zh-TW" sz="3600" dirty="0"/>
              <a:t>不要再用化肥農藥</a:t>
            </a:r>
            <a:endParaRPr lang="en-US" altLang="zh-TW" sz="3600" dirty="0"/>
          </a:p>
          <a:p>
            <a:r>
              <a:rPr lang="zh-TW" altLang="zh-TW" sz="3600" dirty="0"/>
              <a:t>改用</a:t>
            </a:r>
            <a:r>
              <a:rPr lang="zh-TW" altLang="zh-TW" sz="3600" dirty="0">
                <a:solidFill>
                  <a:srgbClr val="FF0000"/>
                </a:solidFill>
              </a:rPr>
              <a:t>堆肥</a:t>
            </a:r>
            <a:r>
              <a:rPr lang="zh-TW" altLang="zh-TW" sz="3600" dirty="0"/>
              <a:t>在耕地上</a:t>
            </a:r>
          </a:p>
          <a:p>
            <a:pPr marL="0" indent="0">
              <a:buNone/>
            </a:pPr>
            <a:endParaRPr lang="zh-TW" altLang="en-US" sz="2800" dirty="0"/>
          </a:p>
        </p:txBody>
      </p:sp>
      <p:pic>
        <p:nvPicPr>
          <p:cNvPr id="5" name="內容版面配置區 4"/>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5097463" y="1238656"/>
            <a:ext cx="6407150" cy="5139919"/>
          </a:xfrm>
        </p:spPr>
      </p:pic>
    </p:spTree>
    <p:extLst>
      <p:ext uri="{BB962C8B-B14F-4D97-AF65-F5344CB8AC3E}">
        <p14:creationId xmlns:p14="http://schemas.microsoft.com/office/powerpoint/2010/main" val="3847723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01821" y="343711"/>
            <a:ext cx="9902790" cy="856035"/>
          </a:xfrm>
        </p:spPr>
        <p:txBody>
          <a:bodyPr>
            <a:noAutofit/>
          </a:bodyPr>
          <a:lstStyle/>
          <a:p>
            <a:r>
              <a:rPr lang="zh-TW" altLang="zh-TW" sz="4000" b="1" dirty="0">
                <a:solidFill>
                  <a:srgbClr val="FF0000"/>
                </a:solidFill>
              </a:rPr>
              <a:t>堆肥</a:t>
            </a:r>
            <a:r>
              <a:rPr lang="zh-TW" altLang="zh-TW" sz="4000" b="1" dirty="0">
                <a:solidFill>
                  <a:schemeClr val="tx1"/>
                </a:solidFill>
              </a:rPr>
              <a:t>是甚麼？是</a:t>
            </a:r>
            <a:r>
              <a:rPr lang="zh-TW" altLang="zh-TW" sz="4000" b="1" dirty="0">
                <a:solidFill>
                  <a:srgbClr val="FF0000"/>
                </a:solidFill>
              </a:rPr>
              <a:t>大肥</a:t>
            </a:r>
            <a:r>
              <a:rPr lang="zh-TW" altLang="zh-TW" sz="4000" b="1" dirty="0">
                <a:solidFill>
                  <a:schemeClr val="tx1"/>
                </a:solidFill>
              </a:rPr>
              <a:t>嗎？是</a:t>
            </a:r>
            <a:r>
              <a:rPr lang="zh-TW" altLang="zh-TW" sz="4000" b="1" dirty="0">
                <a:solidFill>
                  <a:srgbClr val="FF0000"/>
                </a:solidFill>
              </a:rPr>
              <a:t>有機肥</a:t>
            </a:r>
            <a:r>
              <a:rPr lang="zh-TW" altLang="zh-TW" sz="4000" b="1" dirty="0">
                <a:solidFill>
                  <a:schemeClr val="tx1"/>
                </a:solidFill>
              </a:rPr>
              <a:t>嗎？</a:t>
            </a:r>
            <a:br>
              <a:rPr lang="zh-TW" altLang="zh-TW" b="1" dirty="0">
                <a:solidFill>
                  <a:srgbClr val="FF0000"/>
                </a:solidFill>
              </a:rPr>
            </a:br>
            <a:endParaRPr lang="zh-TW" altLang="en-US" b="1" dirty="0">
              <a:solidFill>
                <a:srgbClr val="FF0000"/>
              </a:solidFill>
            </a:endParaRPr>
          </a:p>
        </p:txBody>
      </p:sp>
      <p:sp>
        <p:nvSpPr>
          <p:cNvPr id="3" name="內容版面配置區 2"/>
          <p:cNvSpPr>
            <a:spLocks noGrp="1"/>
          </p:cNvSpPr>
          <p:nvPr>
            <p:ph sz="half" idx="1"/>
          </p:nvPr>
        </p:nvSpPr>
        <p:spPr>
          <a:xfrm>
            <a:off x="570689" y="1426722"/>
            <a:ext cx="8352817" cy="5012987"/>
          </a:xfrm>
        </p:spPr>
        <p:txBody>
          <a:bodyPr>
            <a:normAutofit/>
          </a:bodyPr>
          <a:lstStyle/>
          <a:p>
            <a:r>
              <a:rPr lang="zh-TW" altLang="zh-TW" sz="2800" dirty="0"/>
              <a:t>堆肥是指在</a:t>
            </a:r>
            <a:r>
              <a:rPr lang="zh-TW" altLang="zh-TW" sz="2800" dirty="0">
                <a:solidFill>
                  <a:srgbClr val="FF0000"/>
                </a:solidFill>
              </a:rPr>
              <a:t>有氧條件</a:t>
            </a:r>
            <a:r>
              <a:rPr lang="zh-TW" altLang="zh-TW" sz="2800" dirty="0"/>
              <a:t>下，</a:t>
            </a:r>
            <a:r>
              <a:rPr lang="zh-TW" altLang="en-US" sz="2800" dirty="0"/>
              <a:t>用</a:t>
            </a:r>
            <a:r>
              <a:rPr lang="zh-TW" altLang="zh-TW" sz="2800" dirty="0"/>
              <a:t>各種生命必需的，並</a:t>
            </a:r>
            <a:r>
              <a:rPr lang="zh-TW" altLang="zh-TW" sz="2800" dirty="0">
                <a:solidFill>
                  <a:srgbClr val="FF0000"/>
                </a:solidFill>
              </a:rPr>
              <a:t>來源於生物活動</a:t>
            </a:r>
            <a:r>
              <a:rPr lang="zh-TW" altLang="en-US" sz="2800" dirty="0">
                <a:solidFill>
                  <a:srgbClr val="FF0000"/>
                </a:solidFill>
              </a:rPr>
              <a:t>的</a:t>
            </a:r>
            <a:r>
              <a:rPr lang="zh-TW" altLang="zh-TW" sz="2800" dirty="0">
                <a:solidFill>
                  <a:srgbClr val="FF0000"/>
                </a:solidFill>
              </a:rPr>
              <a:t>底物</a:t>
            </a:r>
            <a:r>
              <a:rPr lang="en-US" altLang="zh-TW" sz="2800" dirty="0"/>
              <a:t>(</a:t>
            </a:r>
            <a:r>
              <a:rPr lang="zh-TW" altLang="zh-TW" sz="2800" dirty="0"/>
              <a:t>例如光合作用或生物質消耗，基本上都來源於植物、動物或者微生物</a:t>
            </a:r>
            <a:r>
              <a:rPr lang="en-US" altLang="zh-TW" sz="2800" dirty="0"/>
              <a:t>)</a:t>
            </a:r>
            <a:r>
              <a:rPr lang="zh-TW" altLang="en-US" sz="2800" dirty="0"/>
              <a:t>，</a:t>
            </a:r>
            <a:r>
              <a:rPr lang="zh-TW" altLang="zh-TW" sz="2800" dirty="0">
                <a:solidFill>
                  <a:srgbClr val="FF0000"/>
                </a:solidFill>
              </a:rPr>
              <a:t>混合大量微生物群落</a:t>
            </a:r>
            <a:r>
              <a:rPr lang="zh-TW" altLang="zh-TW" sz="2800" dirty="0"/>
              <a:t>以</a:t>
            </a:r>
            <a:r>
              <a:rPr lang="zh-TW" altLang="zh-TW" sz="2800" dirty="0">
                <a:solidFill>
                  <a:srgbClr val="FF0000"/>
                </a:solidFill>
              </a:rPr>
              <a:t>固態</a:t>
            </a:r>
            <a:r>
              <a:rPr lang="zh-TW" altLang="zh-TW" sz="2800" dirty="0"/>
              <a:t>進行</a:t>
            </a:r>
            <a:r>
              <a:rPr lang="zh-TW" altLang="zh-TW" sz="2800" dirty="0">
                <a:solidFill>
                  <a:srgbClr val="FF0000"/>
                </a:solidFill>
              </a:rPr>
              <a:t>生物降解</a:t>
            </a:r>
            <a:r>
              <a:rPr lang="zh-TW" altLang="zh-TW" sz="2800" dirty="0"/>
              <a:t>的過程。</a:t>
            </a:r>
            <a:endParaRPr lang="en-US" altLang="zh-TW" sz="2800" dirty="0"/>
          </a:p>
          <a:p>
            <a:r>
              <a:rPr lang="zh-TW" altLang="en-US" sz="2800" dirty="0"/>
              <a:t>是</a:t>
            </a:r>
            <a:r>
              <a:rPr lang="zh-TW" altLang="zh-TW" sz="2800" dirty="0">
                <a:solidFill>
                  <a:srgbClr val="FF0000"/>
                </a:solidFill>
              </a:rPr>
              <a:t>模擬</a:t>
            </a:r>
            <a:r>
              <a:rPr lang="zh-TW" altLang="en-US" sz="2800" dirty="0">
                <a:solidFill>
                  <a:srgbClr val="FF0000"/>
                </a:solidFill>
              </a:rPr>
              <a:t>大自然</a:t>
            </a:r>
            <a:r>
              <a:rPr lang="zh-TW" altLang="zh-TW" sz="2800" dirty="0"/>
              <a:t>，讓</a:t>
            </a:r>
            <a:r>
              <a:rPr lang="zh-TW" altLang="zh-TW" sz="2800" dirty="0">
                <a:solidFill>
                  <a:srgbClr val="FF0000"/>
                </a:solidFill>
              </a:rPr>
              <a:t>有益</a:t>
            </a:r>
            <a:r>
              <a:rPr lang="en-US" altLang="zh-TW" sz="2800" dirty="0"/>
              <a:t>(</a:t>
            </a:r>
            <a:r>
              <a:rPr lang="zh-TW" altLang="zh-TW" sz="2800" dirty="0"/>
              <a:t>嗜氧</a:t>
            </a:r>
            <a:r>
              <a:rPr lang="en-US" altLang="zh-TW" sz="2800" dirty="0"/>
              <a:t>)</a:t>
            </a:r>
            <a:r>
              <a:rPr lang="zh-TW" altLang="zh-TW" sz="2800" dirty="0">
                <a:solidFill>
                  <a:srgbClr val="FF0000"/>
                </a:solidFill>
              </a:rPr>
              <a:t>細菌和真菌</a:t>
            </a:r>
            <a:r>
              <a:rPr lang="zh-TW" altLang="zh-TW" sz="2800" dirty="0"/>
              <a:t>能以</a:t>
            </a:r>
            <a:r>
              <a:rPr lang="zh-TW" altLang="zh-TW" sz="2800" dirty="0">
                <a:solidFill>
                  <a:srgbClr val="FF0000"/>
                </a:solidFill>
              </a:rPr>
              <a:t>某種比例大量和迅速地繁殖</a:t>
            </a:r>
            <a:r>
              <a:rPr lang="zh-TW" altLang="zh-TW" sz="2800" dirty="0"/>
              <a:t>，然後</a:t>
            </a:r>
            <a:r>
              <a:rPr lang="zh-TW" altLang="zh-TW" sz="2800" dirty="0">
                <a:solidFill>
                  <a:srgbClr val="FF0000"/>
                </a:solidFill>
              </a:rPr>
              <a:t>放回土壤</a:t>
            </a:r>
            <a:r>
              <a:rPr lang="zh-TW" altLang="en-US" sz="2800" dirty="0"/>
              <a:t>裡</a:t>
            </a:r>
            <a:r>
              <a:rPr lang="zh-TW" altLang="zh-TW" sz="2800" dirty="0"/>
              <a:t>，使自然界的食物網在農田裡，能進行</a:t>
            </a:r>
            <a:r>
              <a:rPr lang="zh-TW" altLang="zh-TW" sz="2800" dirty="0">
                <a:solidFill>
                  <a:srgbClr val="FF0000"/>
                </a:solidFill>
              </a:rPr>
              <a:t>生態平衡的養份循環</a:t>
            </a:r>
            <a:r>
              <a:rPr lang="zh-TW" altLang="zh-TW" sz="2800" dirty="0"/>
              <a:t>，因而</a:t>
            </a:r>
            <a:r>
              <a:rPr lang="zh-TW" altLang="zh-TW" sz="2800" dirty="0">
                <a:solidFill>
                  <a:srgbClr val="FF0000"/>
                </a:solidFill>
              </a:rPr>
              <a:t>生產健康富營養的農作物</a:t>
            </a:r>
            <a:r>
              <a:rPr lang="zh-TW" altLang="zh-TW" sz="2800" dirty="0"/>
              <a:t>，進一步促進</a:t>
            </a:r>
            <a:r>
              <a:rPr lang="zh-TW" altLang="zh-TW" sz="2800" dirty="0">
                <a:solidFill>
                  <a:srgbClr val="FF0000"/>
                </a:solidFill>
              </a:rPr>
              <a:t>土壤</a:t>
            </a:r>
            <a:r>
              <a:rPr lang="zh-TW" altLang="zh-TW" sz="2800" dirty="0"/>
              <a:t>和農作物的</a:t>
            </a:r>
            <a:r>
              <a:rPr lang="zh-TW" altLang="zh-TW" sz="2800" dirty="0">
                <a:solidFill>
                  <a:srgbClr val="FF0000"/>
                </a:solidFill>
              </a:rPr>
              <a:t>健康</a:t>
            </a:r>
            <a:r>
              <a:rPr lang="zh-TW" altLang="zh-TW" sz="2400" dirty="0"/>
              <a:t>。</a:t>
            </a:r>
            <a:endParaRPr lang="en-US" altLang="zh-TW" sz="2400" dirty="0"/>
          </a:p>
          <a:p>
            <a:r>
              <a:rPr lang="zh-TW" altLang="zh-TW" sz="3600" b="1" dirty="0"/>
              <a:t>但要</a:t>
            </a:r>
            <a:r>
              <a:rPr lang="zh-TW" altLang="en-US" sz="3600" b="1" dirty="0">
                <a:solidFill>
                  <a:srgbClr val="FF0000"/>
                </a:solidFill>
              </a:rPr>
              <a:t>嚴格控制過程</a:t>
            </a:r>
            <a:r>
              <a:rPr lang="zh-TW" altLang="en-US" sz="3600" b="1" dirty="0"/>
              <a:t>，</a:t>
            </a:r>
            <a:r>
              <a:rPr lang="zh-TW" altLang="zh-TW" sz="3600" b="1" dirty="0"/>
              <a:t>做得</a:t>
            </a:r>
            <a:r>
              <a:rPr lang="zh-TW" altLang="zh-TW" sz="3600" b="1" dirty="0">
                <a:solidFill>
                  <a:srgbClr val="FF0000"/>
                </a:solidFill>
              </a:rPr>
              <a:t>正確</a:t>
            </a:r>
            <a:r>
              <a:rPr lang="zh-TW" altLang="en-US" sz="3600" b="1" dirty="0"/>
              <a:t>。</a:t>
            </a:r>
          </a:p>
        </p:txBody>
      </p:sp>
      <p:sp>
        <p:nvSpPr>
          <p:cNvPr id="4" name="內容版面配置區 3"/>
          <p:cNvSpPr>
            <a:spLocks noGrp="1"/>
          </p:cNvSpPr>
          <p:nvPr>
            <p:ph sz="half" idx="2"/>
          </p:nvPr>
        </p:nvSpPr>
        <p:spPr>
          <a:xfrm>
            <a:off x="9131030" y="1647217"/>
            <a:ext cx="2555132" cy="4256626"/>
          </a:xfrm>
        </p:spPr>
        <p:txBody>
          <a:bodyPr>
            <a:normAutofit/>
          </a:bodyPr>
          <a:lstStyle/>
          <a:p>
            <a:r>
              <a:rPr lang="zh-TW" altLang="en-US" dirty="0"/>
              <a:t>大肥是生物質消耗，</a:t>
            </a:r>
            <a:endParaRPr lang="en-US" altLang="zh-TW" dirty="0"/>
          </a:p>
          <a:p>
            <a:pPr marL="0" indent="0">
              <a:buNone/>
            </a:pPr>
            <a:r>
              <a:rPr lang="en-US" altLang="zh-TW" dirty="0"/>
              <a:t>      </a:t>
            </a:r>
            <a:r>
              <a:rPr lang="zh-TW" altLang="en-US" dirty="0"/>
              <a:t>可用在堆肥中，</a:t>
            </a:r>
            <a:endParaRPr lang="en-US" altLang="zh-TW" dirty="0"/>
          </a:p>
          <a:p>
            <a:pPr marL="0" indent="0">
              <a:buNone/>
            </a:pPr>
            <a:r>
              <a:rPr lang="en-US" altLang="zh-TW" dirty="0"/>
              <a:t>      </a:t>
            </a:r>
            <a:r>
              <a:rPr lang="zh-TW" altLang="en-US" dirty="0"/>
              <a:t>但不是必需</a:t>
            </a:r>
            <a:endParaRPr lang="en-US" altLang="zh-TW" dirty="0"/>
          </a:p>
          <a:p>
            <a:pPr marL="0" indent="0">
              <a:buNone/>
            </a:pPr>
            <a:endParaRPr lang="en-US" altLang="zh-TW" dirty="0"/>
          </a:p>
          <a:p>
            <a:r>
              <a:rPr lang="zh-TW" altLang="en-US" dirty="0"/>
              <a:t>有機肥祇是無公害，</a:t>
            </a:r>
            <a:endParaRPr lang="en-US" altLang="zh-TW" dirty="0"/>
          </a:p>
          <a:p>
            <a:pPr marL="0" indent="0">
              <a:buNone/>
            </a:pPr>
            <a:r>
              <a:rPr lang="en-US" altLang="zh-TW" dirty="0"/>
              <a:t>     </a:t>
            </a:r>
            <a:r>
              <a:rPr lang="zh-TW" altLang="en-US" dirty="0"/>
              <a:t>沒有把微生物</a:t>
            </a:r>
            <a:endParaRPr lang="en-US" altLang="zh-TW" dirty="0"/>
          </a:p>
          <a:p>
            <a:pPr marL="0" indent="0">
              <a:buNone/>
            </a:pPr>
            <a:r>
              <a:rPr lang="zh-TW" altLang="en-US" dirty="0"/>
              <a:t>     回歸土壤，</a:t>
            </a:r>
            <a:endParaRPr lang="en-US" altLang="zh-TW" dirty="0"/>
          </a:p>
          <a:p>
            <a:pPr marL="0" indent="0">
              <a:buNone/>
            </a:pPr>
            <a:r>
              <a:rPr lang="en-US" altLang="zh-TW" dirty="0"/>
              <a:t>     </a:t>
            </a:r>
            <a:r>
              <a:rPr lang="zh-TW" altLang="en-US" dirty="0"/>
              <a:t>沒有康復土壤</a:t>
            </a:r>
            <a:endParaRPr lang="en-US" altLang="zh-TW" dirty="0"/>
          </a:p>
          <a:p>
            <a:pPr marL="0" indent="0">
              <a:buNone/>
            </a:pPr>
            <a:r>
              <a:rPr lang="zh-TW" altLang="en-US" dirty="0"/>
              <a:t>     的作用。</a:t>
            </a:r>
          </a:p>
        </p:txBody>
      </p:sp>
    </p:spTree>
    <p:extLst>
      <p:ext uri="{BB962C8B-B14F-4D97-AF65-F5344CB8AC3E}">
        <p14:creationId xmlns:p14="http://schemas.microsoft.com/office/powerpoint/2010/main" val="721329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1582367" y="466928"/>
            <a:ext cx="9066212" cy="1193259"/>
          </a:xfrm>
        </p:spPr>
        <p:txBody>
          <a:bodyPr>
            <a:noAutofit/>
          </a:bodyPr>
          <a:lstStyle/>
          <a:p>
            <a:r>
              <a:rPr lang="zh-TW" altLang="zh-TW" sz="4000" b="1" dirty="0"/>
              <a:t>我不直接參與生產農作物</a:t>
            </a:r>
            <a:r>
              <a:rPr lang="zh-TW" altLang="en-US" sz="4000" b="1" dirty="0"/>
              <a:t>，</a:t>
            </a:r>
            <a:br>
              <a:rPr lang="en-GB" altLang="zh-TW" sz="4000" b="1" dirty="0"/>
            </a:br>
            <a:r>
              <a:rPr lang="zh-TW" altLang="en-US" sz="4000" b="1" dirty="0"/>
              <a:t>也可以幫助康復土壤嗎？</a:t>
            </a:r>
          </a:p>
        </p:txBody>
      </p:sp>
      <p:sp>
        <p:nvSpPr>
          <p:cNvPr id="6" name="內容版面配置區 5"/>
          <p:cNvSpPr>
            <a:spLocks noGrp="1"/>
          </p:cNvSpPr>
          <p:nvPr>
            <p:ph idx="1"/>
          </p:nvPr>
        </p:nvSpPr>
        <p:spPr>
          <a:xfrm>
            <a:off x="674452" y="1945532"/>
            <a:ext cx="10985770" cy="4370962"/>
          </a:xfrm>
        </p:spPr>
        <p:txBody>
          <a:bodyPr>
            <a:normAutofit/>
          </a:bodyPr>
          <a:lstStyle/>
          <a:p>
            <a:r>
              <a:rPr lang="zh-TW" altLang="zh-TW" sz="3600" dirty="0"/>
              <a:t>保護所有綠色大地，</a:t>
            </a:r>
            <a:r>
              <a:rPr lang="zh-TW" altLang="en-US" sz="3600" dirty="0"/>
              <a:t>免土地裸露，</a:t>
            </a:r>
            <a:r>
              <a:rPr lang="zh-TW" altLang="zh-TW" sz="4000" b="1" dirty="0">
                <a:solidFill>
                  <a:srgbClr val="FF0000"/>
                </a:solidFill>
              </a:rPr>
              <a:t>參與植樹</a:t>
            </a:r>
          </a:p>
          <a:p>
            <a:r>
              <a:rPr lang="zh-TW" altLang="zh-TW" sz="4000" b="1" dirty="0">
                <a:solidFill>
                  <a:srgbClr val="FF0000"/>
                </a:solidFill>
              </a:rPr>
              <a:t>消費</a:t>
            </a:r>
            <a:r>
              <a:rPr lang="zh-TW" altLang="zh-TW" sz="3600" dirty="0"/>
              <a:t>時</a:t>
            </a:r>
            <a:r>
              <a:rPr lang="zh-TW" altLang="en-US" sz="3600" dirty="0"/>
              <a:t>，</a:t>
            </a:r>
            <a:r>
              <a:rPr lang="zh-TW" altLang="zh-TW" sz="4000" b="1" dirty="0">
                <a:solidFill>
                  <a:srgbClr val="FF0000"/>
                </a:solidFill>
              </a:rPr>
              <a:t>支持</a:t>
            </a:r>
            <a:r>
              <a:rPr lang="zh-TW" altLang="zh-TW" sz="3600" dirty="0"/>
              <a:t>那些能康復土地的農耕方式生產的農作物</a:t>
            </a:r>
            <a:endParaRPr lang="en-US" altLang="zh-TW" sz="3600" dirty="0"/>
          </a:p>
          <a:p>
            <a:r>
              <a:rPr lang="zh-TW" altLang="zh-TW" sz="4000" b="1" dirty="0">
                <a:solidFill>
                  <a:srgbClr val="FF0000"/>
                </a:solidFill>
              </a:rPr>
              <a:t>減低</a:t>
            </a:r>
            <a:r>
              <a:rPr lang="zh-TW" altLang="en-US" sz="3600" dirty="0"/>
              <a:t>使用</a:t>
            </a:r>
            <a:r>
              <a:rPr lang="zh-TW" altLang="zh-TW" sz="3600" dirty="0"/>
              <a:t>對土地做成傷害的農耕方式生產的食物和消費品</a:t>
            </a:r>
          </a:p>
          <a:p>
            <a:endParaRPr lang="zh-TW" altLang="en-US" sz="2800" dirty="0"/>
          </a:p>
        </p:txBody>
      </p:sp>
      <p:pic>
        <p:nvPicPr>
          <p:cNvPr id="2" name="圖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006214" y="112735"/>
            <a:ext cx="3006245" cy="889348"/>
          </a:xfrm>
          <a:prstGeom prst="rect">
            <a:avLst/>
          </a:prstGeom>
        </p:spPr>
      </p:pic>
    </p:spTree>
    <p:extLst>
      <p:ext uri="{BB962C8B-B14F-4D97-AF65-F5344CB8AC3E}">
        <p14:creationId xmlns:p14="http://schemas.microsoft.com/office/powerpoint/2010/main" val="3673327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686128" y="415048"/>
            <a:ext cx="9818484" cy="700390"/>
          </a:xfrm>
        </p:spPr>
        <p:txBody>
          <a:bodyPr>
            <a:noAutofit/>
          </a:bodyPr>
          <a:lstStyle/>
          <a:p>
            <a:r>
              <a:rPr lang="zh-TW" altLang="en-US" sz="4000" b="1" dirty="0"/>
              <a:t>我們有能力從錯誤中學習</a:t>
            </a:r>
          </a:p>
        </p:txBody>
      </p:sp>
      <p:sp>
        <p:nvSpPr>
          <p:cNvPr id="5" name="文字版面配置區 4"/>
          <p:cNvSpPr>
            <a:spLocks noGrp="1"/>
          </p:cNvSpPr>
          <p:nvPr>
            <p:ph type="body" idx="1"/>
          </p:nvPr>
        </p:nvSpPr>
        <p:spPr/>
        <p:txBody>
          <a:bodyPr/>
          <a:lstStyle/>
          <a:p>
            <a:endParaRPr lang="zh-TW" altLang="en-US" dirty="0"/>
          </a:p>
        </p:txBody>
      </p:sp>
      <p:pic>
        <p:nvPicPr>
          <p:cNvPr id="9" name="內容版面配置區 8"/>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583660" y="1284916"/>
            <a:ext cx="6348953" cy="5031578"/>
          </a:xfrm>
        </p:spPr>
      </p:pic>
      <p:sp>
        <p:nvSpPr>
          <p:cNvPr id="7" name="文字版面配置區 6"/>
          <p:cNvSpPr>
            <a:spLocks noGrp="1"/>
          </p:cNvSpPr>
          <p:nvPr>
            <p:ph type="body" sz="quarter" idx="3"/>
          </p:nvPr>
        </p:nvSpPr>
        <p:spPr>
          <a:xfrm>
            <a:off x="7166957" y="1284917"/>
            <a:ext cx="4338673" cy="543884"/>
          </a:xfrm>
        </p:spPr>
        <p:txBody>
          <a:bodyPr/>
          <a:lstStyle/>
          <a:p>
            <a:r>
              <a:rPr lang="zh-TW" altLang="en-US" dirty="0">
                <a:solidFill>
                  <a:srgbClr val="FF0000"/>
                </a:solidFill>
              </a:rPr>
              <a:t>循環作業、多元種植</a:t>
            </a:r>
            <a:r>
              <a:rPr lang="zh-TW" altLang="en-US" dirty="0"/>
              <a:t>的葡萄園</a:t>
            </a:r>
          </a:p>
        </p:txBody>
      </p:sp>
      <p:pic>
        <p:nvPicPr>
          <p:cNvPr id="10" name="內容版面配置區 9"/>
          <p:cNvPicPr>
            <a:picLocks noGrp="1" noChangeAspect="1"/>
          </p:cNvPicPr>
          <p:nvPr>
            <p:ph sz="quarter" idx="4"/>
          </p:nvPr>
        </p:nvPicPr>
        <p:blipFill>
          <a:blip r:embed="rId3" cstate="email">
            <a:extLst>
              <a:ext uri="{28A0092B-C50C-407E-A947-70E740481C1C}">
                <a14:useLocalDpi xmlns:a14="http://schemas.microsoft.com/office/drawing/2010/main"/>
              </a:ext>
            </a:extLst>
          </a:blip>
          <a:stretch>
            <a:fillRect/>
          </a:stretch>
        </p:blipFill>
        <p:spPr>
          <a:xfrm>
            <a:off x="7234446" y="2101174"/>
            <a:ext cx="4271754" cy="4215319"/>
          </a:xfrm>
        </p:spPr>
      </p:pic>
    </p:spTree>
    <p:extLst>
      <p:ext uri="{BB962C8B-B14F-4D97-AF65-F5344CB8AC3E}">
        <p14:creationId xmlns:p14="http://schemas.microsoft.com/office/powerpoint/2010/main" val="53283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a:xfrm>
            <a:off x="1731523" y="291830"/>
            <a:ext cx="9773090" cy="661481"/>
          </a:xfrm>
        </p:spPr>
        <p:txBody>
          <a:bodyPr>
            <a:noAutofit/>
          </a:bodyPr>
          <a:lstStyle/>
          <a:p>
            <a:r>
              <a:rPr lang="zh-TW" altLang="en-US" sz="4000" b="1" dirty="0"/>
              <a:t>農莊的外圍</a:t>
            </a:r>
          </a:p>
        </p:txBody>
      </p:sp>
      <p:pic>
        <p:nvPicPr>
          <p:cNvPr id="9" name="內容版面配置區 8"/>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822315" y="950583"/>
            <a:ext cx="8780834" cy="5807574"/>
          </a:xfrm>
        </p:spPr>
      </p:pic>
    </p:spTree>
    <p:extLst>
      <p:ext uri="{BB962C8B-B14F-4D97-AF65-F5344CB8AC3E}">
        <p14:creationId xmlns:p14="http://schemas.microsoft.com/office/powerpoint/2010/main" val="27944745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05583" y="512323"/>
            <a:ext cx="9799029" cy="765243"/>
          </a:xfrm>
        </p:spPr>
        <p:txBody>
          <a:bodyPr>
            <a:normAutofit/>
          </a:bodyPr>
          <a:lstStyle/>
          <a:p>
            <a:r>
              <a:rPr lang="zh-TW" altLang="en-US" sz="4000" b="1" dirty="0">
                <a:solidFill>
                  <a:srgbClr val="FF0000"/>
                </a:solidFill>
              </a:rPr>
              <a:t>生態</a:t>
            </a:r>
            <a:r>
              <a:rPr lang="zh-TW" altLang="en-US" sz="4000" b="1" dirty="0"/>
              <a:t>酒莊幫助烏蘭布和沙漠邊緣</a:t>
            </a:r>
            <a:r>
              <a:rPr lang="zh-TW" altLang="en-US" sz="4000" b="1" dirty="0">
                <a:solidFill>
                  <a:srgbClr val="FF0000"/>
                </a:solidFill>
              </a:rPr>
              <a:t>繼續康復</a:t>
            </a:r>
          </a:p>
        </p:txBody>
      </p:sp>
      <p:sp>
        <p:nvSpPr>
          <p:cNvPr id="8" name="文字版面配置區 7"/>
          <p:cNvSpPr>
            <a:spLocks noGrp="1"/>
          </p:cNvSpPr>
          <p:nvPr>
            <p:ph type="body" idx="1"/>
          </p:nvPr>
        </p:nvSpPr>
        <p:spPr/>
        <p:txBody>
          <a:bodyPr/>
          <a:lstStyle/>
          <a:p>
            <a:endParaRPr lang="zh-TW" altLang="en-US"/>
          </a:p>
        </p:txBody>
      </p:sp>
      <p:sp>
        <p:nvSpPr>
          <p:cNvPr id="9" name="文字版面配置區 8"/>
          <p:cNvSpPr>
            <a:spLocks noGrp="1"/>
          </p:cNvSpPr>
          <p:nvPr>
            <p:ph type="body" sz="quarter" idx="3"/>
          </p:nvPr>
        </p:nvSpPr>
        <p:spPr>
          <a:xfrm>
            <a:off x="7179730" y="1420665"/>
            <a:ext cx="4325902" cy="771301"/>
          </a:xfrm>
        </p:spPr>
        <p:txBody>
          <a:bodyPr/>
          <a:lstStyle/>
          <a:p>
            <a:r>
              <a:rPr lang="zh-TW" altLang="en-US" dirty="0"/>
              <a:t>第一家獲得歐盟有機產品認証証書的中國紅酒</a:t>
            </a:r>
          </a:p>
        </p:txBody>
      </p:sp>
      <p:pic>
        <p:nvPicPr>
          <p:cNvPr id="7" name="內容版面配置區 6"/>
          <p:cNvPicPr>
            <a:picLocks noGrp="1" noChangeAspect="1"/>
          </p:cNvPicPr>
          <p:nvPr>
            <p:ph sz="quarter" idx="4"/>
          </p:nvPr>
        </p:nvPicPr>
        <p:blipFill>
          <a:blip r:embed="rId2" cstate="email">
            <a:extLst>
              <a:ext uri="{28A0092B-C50C-407E-A947-70E740481C1C}">
                <a14:useLocalDpi xmlns:a14="http://schemas.microsoft.com/office/drawing/2010/main"/>
              </a:ext>
            </a:extLst>
          </a:blip>
          <a:stretch>
            <a:fillRect/>
          </a:stretch>
        </p:blipFill>
        <p:spPr>
          <a:xfrm>
            <a:off x="7215791" y="2256817"/>
            <a:ext cx="4278243" cy="3582758"/>
          </a:xfrm>
        </p:spPr>
      </p:pic>
      <p:pic>
        <p:nvPicPr>
          <p:cNvPr id="11" name="內容版面配置區 10"/>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758756" y="1491574"/>
            <a:ext cx="6118597" cy="4876799"/>
          </a:xfrm>
        </p:spPr>
      </p:pic>
    </p:spTree>
    <p:extLst>
      <p:ext uri="{BB962C8B-B14F-4D97-AF65-F5344CB8AC3E}">
        <p14:creationId xmlns:p14="http://schemas.microsoft.com/office/powerpoint/2010/main" val="27534226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a:xfrm>
            <a:off x="1627762" y="1277566"/>
            <a:ext cx="9163490" cy="765243"/>
          </a:xfrm>
        </p:spPr>
        <p:txBody>
          <a:bodyPr>
            <a:normAutofit/>
          </a:bodyPr>
          <a:lstStyle/>
          <a:p>
            <a:r>
              <a:rPr lang="zh-TW" altLang="en-US" sz="4000" b="1" dirty="0"/>
              <a:t>    世界很多地方都起步了</a:t>
            </a:r>
          </a:p>
        </p:txBody>
      </p:sp>
      <p:sp>
        <p:nvSpPr>
          <p:cNvPr id="8" name="內容版面配置區 7"/>
          <p:cNvSpPr>
            <a:spLocks noGrp="1"/>
          </p:cNvSpPr>
          <p:nvPr>
            <p:ph idx="1"/>
          </p:nvPr>
        </p:nvSpPr>
        <p:spPr>
          <a:xfrm>
            <a:off x="1134894" y="2503251"/>
            <a:ext cx="10103795" cy="3446881"/>
          </a:xfrm>
        </p:spPr>
        <p:txBody>
          <a:bodyPr>
            <a:normAutofit/>
          </a:bodyPr>
          <a:lstStyle/>
          <a:p>
            <a:pPr marL="0" indent="0" algn="ctr">
              <a:buNone/>
            </a:pPr>
            <a:r>
              <a:rPr lang="zh-TW" altLang="en-US" sz="6000" b="1" dirty="0"/>
              <a:t>我們呢？</a:t>
            </a:r>
            <a:endParaRPr lang="en-US" altLang="zh-TW" sz="6000" b="1" dirty="0"/>
          </a:p>
          <a:p>
            <a:pPr marL="0" indent="0" algn="ctr">
              <a:buNone/>
            </a:pPr>
            <a:endParaRPr lang="en-US" altLang="zh-TW" sz="4800" dirty="0"/>
          </a:p>
        </p:txBody>
      </p:sp>
      <p:pic>
        <p:nvPicPr>
          <p:cNvPr id="2" name="圖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06838" y="100208"/>
            <a:ext cx="2718146" cy="863411"/>
          </a:xfrm>
          <a:prstGeom prst="rect">
            <a:avLst/>
          </a:prstGeom>
        </p:spPr>
      </p:pic>
    </p:spTree>
    <p:extLst>
      <p:ext uri="{BB962C8B-B14F-4D97-AF65-F5344CB8AC3E}">
        <p14:creationId xmlns:p14="http://schemas.microsoft.com/office/powerpoint/2010/main" val="1590969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064712" y="2514601"/>
            <a:ext cx="10158609" cy="1117948"/>
          </a:xfrm>
        </p:spPr>
        <p:txBody>
          <a:bodyPr/>
          <a:lstStyle/>
          <a:p>
            <a:pPr algn="ctr"/>
            <a:r>
              <a:rPr lang="zh-TW" altLang="en-US" dirty="0"/>
              <a:t>謝謝</a:t>
            </a:r>
            <a:endParaRPr lang="zh-HK" altLang="en-US" dirty="0"/>
          </a:p>
        </p:txBody>
      </p:sp>
      <p:sp>
        <p:nvSpPr>
          <p:cNvPr id="3" name="副標題 2"/>
          <p:cNvSpPr>
            <a:spLocks noGrp="1"/>
          </p:cNvSpPr>
          <p:nvPr>
            <p:ph type="subTitle" idx="1"/>
          </p:nvPr>
        </p:nvSpPr>
        <p:spPr>
          <a:xfrm>
            <a:off x="2304789" y="4058433"/>
            <a:ext cx="9199823" cy="1845229"/>
          </a:xfrm>
        </p:spPr>
        <p:txBody>
          <a:bodyPr>
            <a:normAutofit/>
          </a:bodyPr>
          <a:lstStyle/>
          <a:p>
            <a:pPr algn="r"/>
            <a:r>
              <a:rPr lang="zh-TW" altLang="en-US" sz="2400" dirty="0">
                <a:solidFill>
                  <a:schemeClr val="accent6"/>
                </a:solidFill>
              </a:rPr>
              <a:t>綠蔭家園</a:t>
            </a:r>
            <a:endParaRPr lang="en-US" altLang="zh-TW" sz="2400" dirty="0">
              <a:solidFill>
                <a:schemeClr val="accent6"/>
              </a:solidFill>
            </a:endParaRPr>
          </a:p>
          <a:p>
            <a:pPr algn="r"/>
            <a:r>
              <a:rPr lang="en-GB" altLang="zh-HK" sz="2400" dirty="0">
                <a:solidFill>
                  <a:schemeClr val="accent6"/>
                </a:solidFill>
              </a:rPr>
              <a:t>Homelandgreen.hk</a:t>
            </a:r>
            <a:endParaRPr lang="zh-HK" altLang="en-US" sz="2400" dirty="0">
              <a:solidFill>
                <a:schemeClr val="accent6"/>
              </a:solidFill>
            </a:endParaRPr>
          </a:p>
        </p:txBody>
      </p:sp>
      <p:pic>
        <p:nvPicPr>
          <p:cNvPr id="4" name="圖片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31890" y="87682"/>
            <a:ext cx="2705621" cy="984335"/>
          </a:xfrm>
          <a:prstGeom prst="rect">
            <a:avLst/>
          </a:prstGeom>
        </p:spPr>
      </p:pic>
    </p:spTree>
    <p:extLst>
      <p:ext uri="{BB962C8B-B14F-4D97-AF65-F5344CB8AC3E}">
        <p14:creationId xmlns:p14="http://schemas.microsoft.com/office/powerpoint/2010/main" val="3671498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40733" y="216243"/>
            <a:ext cx="9863880" cy="613851"/>
          </a:xfrm>
        </p:spPr>
        <p:txBody>
          <a:bodyPr>
            <a:noAutofit/>
          </a:bodyPr>
          <a:lstStyle/>
          <a:p>
            <a:r>
              <a:rPr lang="zh-TW" altLang="en-US" dirty="0"/>
              <a:t>今天的烏蘭布和沙漠腹地</a:t>
            </a:r>
          </a:p>
        </p:txBody>
      </p:sp>
      <p:pic>
        <p:nvPicPr>
          <p:cNvPr id="4" name="內容版面配置區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757966" y="969769"/>
            <a:ext cx="9259909" cy="5798200"/>
          </a:xfrm>
        </p:spPr>
      </p:pic>
    </p:spTree>
    <p:extLst>
      <p:ext uri="{BB962C8B-B14F-4D97-AF65-F5344CB8AC3E}">
        <p14:creationId xmlns:p14="http://schemas.microsoft.com/office/powerpoint/2010/main" val="339076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41679" y="630195"/>
            <a:ext cx="9662934" cy="1037620"/>
          </a:xfrm>
        </p:spPr>
        <p:txBody>
          <a:bodyPr>
            <a:normAutofit/>
          </a:bodyPr>
          <a:lstStyle/>
          <a:p>
            <a:r>
              <a:rPr lang="zh-TW" altLang="en-US" dirty="0"/>
              <a:t>正在治理的部份烏蘭布和沙漠</a:t>
            </a:r>
          </a:p>
        </p:txBody>
      </p:sp>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434312" y="1904999"/>
            <a:ext cx="11613526" cy="2966952"/>
          </a:xfrm>
        </p:spPr>
      </p:pic>
      <p:pic>
        <p:nvPicPr>
          <p:cNvPr id="3" name="圖片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81995" y="100208"/>
            <a:ext cx="2605412" cy="805187"/>
          </a:xfrm>
          <a:prstGeom prst="rect">
            <a:avLst/>
          </a:prstGeom>
        </p:spPr>
      </p:pic>
    </p:spTree>
    <p:extLst>
      <p:ext uri="{BB962C8B-B14F-4D97-AF65-F5344CB8AC3E}">
        <p14:creationId xmlns:p14="http://schemas.microsoft.com/office/powerpoint/2010/main" val="3276231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83403" y="544749"/>
            <a:ext cx="9721209" cy="795959"/>
          </a:xfrm>
        </p:spPr>
        <p:txBody>
          <a:bodyPr>
            <a:normAutofit/>
          </a:bodyPr>
          <a:lstStyle/>
          <a:p>
            <a:r>
              <a:rPr lang="zh-TW" altLang="en-US" dirty="0"/>
              <a:t>舖設草網方格是</a:t>
            </a:r>
            <a:r>
              <a:rPr lang="zh-TW" altLang="en-US" dirty="0">
                <a:solidFill>
                  <a:srgbClr val="FF0000"/>
                </a:solidFill>
              </a:rPr>
              <a:t>固定流動沙漠</a:t>
            </a:r>
            <a:r>
              <a:rPr lang="zh-TW" altLang="en-US" dirty="0"/>
              <a:t>的第一步</a:t>
            </a:r>
          </a:p>
        </p:txBody>
      </p:sp>
      <p:pic>
        <p:nvPicPr>
          <p:cNvPr id="4" name="內容版面配置區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778249" y="1532923"/>
            <a:ext cx="10726364" cy="5047049"/>
          </a:xfrm>
        </p:spPr>
      </p:pic>
    </p:spTree>
    <p:extLst>
      <p:ext uri="{BB962C8B-B14F-4D97-AF65-F5344CB8AC3E}">
        <p14:creationId xmlns:p14="http://schemas.microsoft.com/office/powerpoint/2010/main" val="1094660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92613" y="570688"/>
            <a:ext cx="9883302" cy="1154349"/>
          </a:xfrm>
        </p:spPr>
        <p:txBody>
          <a:bodyPr>
            <a:normAutofit/>
          </a:bodyPr>
          <a:lstStyle/>
          <a:p>
            <a:r>
              <a:rPr lang="zh-TW" altLang="en-US" sz="3200" dirty="0"/>
              <a:t>流沙穩定後</a:t>
            </a:r>
            <a:br>
              <a:rPr lang="en-US" altLang="zh-TW" sz="3200" dirty="0"/>
            </a:br>
            <a:r>
              <a:rPr lang="zh-TW" altLang="en-US" sz="3200" dirty="0"/>
              <a:t>就可在其中種植耐旱的</a:t>
            </a:r>
            <a:r>
              <a:rPr lang="zh-TW" altLang="en-US" sz="3200" dirty="0">
                <a:solidFill>
                  <a:srgbClr val="FF0000"/>
                </a:solidFill>
              </a:rPr>
              <a:t>原生</a:t>
            </a:r>
            <a:r>
              <a:rPr lang="zh-TW" altLang="en-US" sz="3200" dirty="0"/>
              <a:t>沙生植物如梭梭、紅柳等</a:t>
            </a:r>
          </a:p>
        </p:txBody>
      </p:sp>
      <p:pic>
        <p:nvPicPr>
          <p:cNvPr id="4" name="內容版面配置區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290536" y="1725036"/>
            <a:ext cx="10428051" cy="4708189"/>
          </a:xfrm>
        </p:spPr>
      </p:pic>
    </p:spTree>
    <p:extLst>
      <p:ext uri="{BB962C8B-B14F-4D97-AF65-F5344CB8AC3E}">
        <p14:creationId xmlns:p14="http://schemas.microsoft.com/office/powerpoint/2010/main" val="1349873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53702" y="376137"/>
            <a:ext cx="9850912" cy="843064"/>
          </a:xfrm>
        </p:spPr>
        <p:txBody>
          <a:bodyPr>
            <a:normAutofit/>
          </a:bodyPr>
          <a:lstStyle/>
          <a:p>
            <a:r>
              <a:rPr lang="zh-TW" altLang="en-US" sz="4000" dirty="0"/>
              <a:t>首三年要用滴灌</a:t>
            </a:r>
            <a:r>
              <a:rPr lang="zh-TW" altLang="en-US" sz="4000" dirty="0">
                <a:solidFill>
                  <a:srgbClr val="FF0000"/>
                </a:solidFill>
              </a:rPr>
              <a:t>供水</a:t>
            </a:r>
          </a:p>
        </p:txBody>
      </p:sp>
      <p:pic>
        <p:nvPicPr>
          <p:cNvPr id="4" name="內容版面配置區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500674" y="1358721"/>
            <a:ext cx="10059072" cy="5245965"/>
          </a:xfrm>
        </p:spPr>
      </p:pic>
    </p:spTree>
    <p:extLst>
      <p:ext uri="{BB962C8B-B14F-4D97-AF65-F5344CB8AC3E}">
        <p14:creationId xmlns:p14="http://schemas.microsoft.com/office/powerpoint/2010/main" val="2029064081"/>
      </p:ext>
    </p:extLst>
  </p:cSld>
  <p:clrMapOvr>
    <a:masterClrMapping/>
  </p:clrMapOvr>
</p:sld>
</file>

<file path=ppt/theme/theme1.xml><?xml version="1.0" encoding="utf-8"?>
<a:theme xmlns:a="http://schemas.openxmlformats.org/drawingml/2006/main" name="絲縷">
  <a:themeElements>
    <a:clrScheme name="絲縷">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絲縷">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絲縷">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6326</TotalTime>
  <Words>2957</Words>
  <Application>Microsoft Office PowerPoint</Application>
  <PresentationFormat>Widescreen</PresentationFormat>
  <Paragraphs>181</Paragraphs>
  <Slides>48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48</vt:i4>
      </vt:variant>
    </vt:vector>
  </HeadingPairs>
  <TitlesOfParts>
    <vt:vector size="52" baseType="lpstr">
      <vt:lpstr>Arial</vt:lpstr>
      <vt:lpstr>Century Gothic</vt:lpstr>
      <vt:lpstr>Wingdings 3</vt:lpstr>
      <vt:lpstr>絲縷</vt:lpstr>
      <vt:lpstr>「土壤與生命」               土壤是甚麼？                      為甚麼我們要了解更多？ </vt:lpstr>
      <vt:lpstr>從烏蘭布和沙漠的故事說起 </vt:lpstr>
      <vt:lpstr>PowerPoint Presentation</vt:lpstr>
      <vt:lpstr>烏蘭布和沙漠是中國八大沙漠之一，位於巴彥淖爾西，南隣黃河，原是洪積、沖積和湖積平原，草木豐茂，二千餘年前，是西漢王朝的農墾區</vt:lpstr>
      <vt:lpstr>今天的烏蘭布和沙漠腹地</vt:lpstr>
      <vt:lpstr>正在治理的部份烏蘭布和沙漠</vt:lpstr>
      <vt:lpstr>舖設草網方格是固定流動沙漠的第一步</vt:lpstr>
      <vt:lpstr>流沙穩定後 就可在其中種植耐旱的原生沙生植物如梭梭、紅柳等</vt:lpstr>
      <vt:lpstr>首三年要用滴灌供水</vt:lpstr>
      <vt:lpstr>五十年後紅柳成林(攝於六十年代最早期治理的荒漠部份)</vt:lpstr>
      <vt:lpstr>同時期開始栽種的旱地松，如今尉然成林</vt:lpstr>
      <vt:lpstr>多層次多樣性的綠化繼續改善生態</vt:lpstr>
      <vt:lpstr>覆蓋性的植物栽種免泥土裸露</vt:lpstr>
      <vt:lpstr>康復了的部份荒漠如今生氣盎然</vt:lpstr>
      <vt:lpstr>豐沃的農耕地可退化成荒漠 荒漠也有機會復原成沃土</vt:lpstr>
      <vt:lpstr>在遠古時代, 這個星球上本無生命 沒有化肥，沒有殺蟲藥， 自然界動植物在土地上演替， 生物在其上繁衍， 靠的是甚麼？</vt:lpstr>
      <vt:lpstr>土壤是甚麼？</vt:lpstr>
      <vt:lpstr>壤土、塵土、穢土</vt:lpstr>
      <vt:lpstr>生命由古菌、細菌、真菌開始演替</vt:lpstr>
      <vt:lpstr>標誌性的歷程包括： </vt:lpstr>
      <vt:lpstr>人的出現</vt:lpstr>
      <vt:lpstr>成熟健康具生產力的土壤</vt:lpstr>
      <vt:lpstr>這些微生物靠甚麼生存？</vt:lpstr>
      <vt:lpstr>誰供應食物給土壤裡的微生物？ </vt:lpstr>
      <vt:lpstr>植物為甚麼要把自己製造出來的食物， 餵飼根系附近的微生物？ </vt:lpstr>
      <vt:lpstr>一棵松子幼苗長在健康的土壤裡，白色的菌根真菌菌絲拓殖在黃色的根系上 Aberdeen Mycorrhiza Research Group(轉載版權在申請中) </vt:lpstr>
      <vt:lpstr>植物餵飼根系附近的微生物 祇是為了微生物能建造保壘保護植物根部嗎？ </vt:lpstr>
      <vt:lpstr>健康的土壤，可看到真菌用細菌的微團粒建構成通道和渠道，讓空氣流通和水向下滲</vt:lpstr>
      <vt:lpstr>中譯及倣繪自：(轉載、倣繪及中譯版權在申請中) 美國農業部自然資源保護局國家農藝師”魯迪·加西亞”2012年繪製的土壤團聚圖解 </vt:lpstr>
      <vt:lpstr>這結構做得有多深，水便可以向下滲多深</vt:lpstr>
      <vt:lpstr>沒有了疏水通風結構，土壤會變得板結</vt:lpstr>
      <vt:lpstr>土壤板結另一個嚴重後果</vt:lpstr>
      <vt:lpstr>但好端端的土壤裡的微生物為甚麼會不見了？</vt:lpstr>
      <vt:lpstr>二次大戰後</vt:lpstr>
      <vt:lpstr>更少為人知的： 九成自然界的多年生植物根部，都有菌根真菌寄殖</vt:lpstr>
      <vt:lpstr>但是科學家不是說因為植物的根部祇能吸收能溶於水的氮、磷、硫等無機鹽，才用化學方法製造這麼多化肥，讓植物能增產嗎？</vt:lpstr>
      <vt:lpstr>答案便是下一層的生物 </vt:lpstr>
      <vt:lpstr>所以又有下一層的獵食者</vt:lpstr>
      <vt:lpstr>又有下一層</vt:lpstr>
      <vt:lpstr>我們人類是這星球的園丁</vt:lpstr>
      <vt:lpstr>怎樣才能把有益的微生物放回土裡去？</vt:lpstr>
      <vt:lpstr>堆肥是甚麼？是大肥嗎？是有機肥嗎？ </vt:lpstr>
      <vt:lpstr>我不直接參與生產農作物， 也可以幫助康復土壤嗎？</vt:lpstr>
      <vt:lpstr>我們有能力從錯誤中學習</vt:lpstr>
      <vt:lpstr>農莊的外圍</vt:lpstr>
      <vt:lpstr>生態酒莊幫助烏蘭布和沙漠邊緣繼續康復</vt:lpstr>
      <vt:lpstr>    世界很多地方都起步了</vt:lpstr>
      <vt:lpstr>謝謝</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從烏蘭布和五十年綠化治沙 看自然界植物的演替</dc:title>
  <dc:creator>hlg</dc:creator>
  <cp:lastModifiedBy>Daniel Yuen</cp:lastModifiedBy>
  <cp:revision>154</cp:revision>
  <dcterms:created xsi:type="dcterms:W3CDTF">2015-04-17T14:31:02Z</dcterms:created>
  <dcterms:modified xsi:type="dcterms:W3CDTF">2021-04-12T05:34:41Z</dcterms:modified>
</cp:coreProperties>
</file>